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8" r:id="rId4"/>
  </p:sldMasterIdLst>
  <p:notesMasterIdLst>
    <p:notesMasterId r:id="rId32"/>
  </p:notesMasterIdLst>
  <p:handoutMasterIdLst>
    <p:handoutMasterId r:id="rId33"/>
  </p:handoutMasterIdLst>
  <p:sldIdLst>
    <p:sldId id="359" r:id="rId5"/>
    <p:sldId id="383" r:id="rId6"/>
    <p:sldId id="389" r:id="rId7"/>
    <p:sldId id="363" r:id="rId8"/>
    <p:sldId id="368" r:id="rId9"/>
    <p:sldId id="362" r:id="rId10"/>
    <p:sldId id="365" r:id="rId11"/>
    <p:sldId id="371" r:id="rId12"/>
    <p:sldId id="320" r:id="rId13"/>
    <p:sldId id="348" r:id="rId14"/>
    <p:sldId id="358" r:id="rId15"/>
    <p:sldId id="349" r:id="rId16"/>
    <p:sldId id="367" r:id="rId17"/>
    <p:sldId id="374" r:id="rId18"/>
    <p:sldId id="380" r:id="rId19"/>
    <p:sldId id="325" r:id="rId20"/>
    <p:sldId id="382" r:id="rId21"/>
    <p:sldId id="390" r:id="rId22"/>
    <p:sldId id="384" r:id="rId23"/>
    <p:sldId id="385" r:id="rId24"/>
    <p:sldId id="375" r:id="rId25"/>
    <p:sldId id="391" r:id="rId26"/>
    <p:sldId id="386" r:id="rId27"/>
    <p:sldId id="357" r:id="rId28"/>
    <p:sldId id="378" r:id="rId29"/>
    <p:sldId id="388" r:id="rId30"/>
    <p:sldId id="321"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k Rigg" initials="NR" lastIdx="3" clrIdx="6">
    <p:extLst>
      <p:ext uri="{19B8F6BF-5375-455C-9EA6-DF929625EA0E}">
        <p15:presenceInfo xmlns:p15="http://schemas.microsoft.com/office/powerpoint/2012/main" userId="S-1-5-21-3678363727-1580610807-3934050411-1587" providerId="AD"/>
      </p:ext>
    </p:extLst>
  </p:cmAuthor>
  <p:cmAuthor id="1" name="Alison McCafferty" initials="AM" lastIdx="4" clrIdx="0"/>
  <p:cmAuthor id="2" name="Leah McStay" initials="LM" lastIdx="13" clrIdx="1"/>
  <p:cmAuthor id="3" name="Neil Armstrong" initials="NA" lastIdx="9" clrIdx="2"/>
  <p:cmAuthor id="4" name="Annette Anderson" initials="AA" lastIdx="19" clrIdx="3"/>
  <p:cmAuthor id="5" name="Tom Stone" initials="TS" lastIdx="9" clrIdx="4">
    <p:extLst>
      <p:ext uri="{19B8F6BF-5375-455C-9EA6-DF929625EA0E}">
        <p15:presenceInfo xmlns:p15="http://schemas.microsoft.com/office/powerpoint/2012/main" userId="S-1-5-21-3678363727-1580610807-3934050411-3653" providerId="AD"/>
      </p:ext>
    </p:extLst>
  </p:cmAuthor>
  <p:cmAuthor id="6" name="Simon Howes " initials="SH" lastIdx="3" clrIdx="5">
    <p:extLst>
      <p:ext uri="{19B8F6BF-5375-455C-9EA6-DF929625EA0E}">
        <p15:presenceInfo xmlns:p15="http://schemas.microsoft.com/office/powerpoint/2012/main" userId="S-1-5-21-3678363727-1580610807-3934050411-3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41B6E6"/>
    <a:srgbClr val="D9D9D9"/>
    <a:srgbClr val="E8EDEE"/>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C6383-4C5B-4B18-8816-550B87C55BC6}" v="3" dt="2021-05-17T15:23:54.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7" autoAdjust="0"/>
  </p:normalViewPr>
  <p:slideViewPr>
    <p:cSldViewPr>
      <p:cViewPr varScale="1">
        <p:scale>
          <a:sx n="87" d="100"/>
          <a:sy n="87" d="100"/>
        </p:scale>
        <p:origin x="664" y="60"/>
      </p:cViewPr>
      <p:guideLst>
        <p:guide orient="horz" pos="1620"/>
        <p:guide pos="2880"/>
      </p:guideLst>
    </p:cSldViewPr>
  </p:slideViewPr>
  <p:notesTextViewPr>
    <p:cViewPr>
      <p:scale>
        <a:sx n="1" d="1"/>
        <a:sy n="1" d="1"/>
      </p:scale>
      <p:origin x="0" y="0"/>
    </p:cViewPr>
  </p:notesTextViewPr>
  <p:sorterViewPr>
    <p:cViewPr>
      <p:scale>
        <a:sx n="100" d="100"/>
        <a:sy n="100" d="100"/>
      </p:scale>
      <p:origin x="0" y="-1188"/>
    </p:cViewPr>
  </p:sorterViewPr>
  <p:notesViewPr>
    <p:cSldViewPr>
      <p:cViewPr varScale="1">
        <p:scale>
          <a:sx n="53" d="100"/>
          <a:sy n="53" d="100"/>
        </p:scale>
        <p:origin x="264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tone" userId="S::thomas.stone@resolution.nhs.uk::6fd955e9-7bd3-4f60-9779-7134b65de61f" providerId="AD" clId="Web-{D90C6383-4C5B-4B18-8816-550B87C55BC6}"/>
    <pc:docChg chg="">
      <pc:chgData name="Tom Stone" userId="S::thomas.stone@resolution.nhs.uk::6fd955e9-7bd3-4f60-9779-7134b65de61f" providerId="AD" clId="Web-{D90C6383-4C5B-4B18-8816-550B87C55BC6}" dt="2021-05-17T15:23:54.554" v="2"/>
      <pc:docMkLst>
        <pc:docMk/>
      </pc:docMkLst>
      <pc:sldChg chg="delCm">
        <pc:chgData name="Tom Stone" userId="S::thomas.stone@resolution.nhs.uk::6fd955e9-7bd3-4f60-9779-7134b65de61f" providerId="AD" clId="Web-{D90C6383-4C5B-4B18-8816-550B87C55BC6}" dt="2021-05-17T15:23:32.194" v="1"/>
        <pc:sldMkLst>
          <pc:docMk/>
          <pc:sldMk cId="1300991669" sldId="362"/>
        </pc:sldMkLst>
      </pc:sldChg>
      <pc:sldChg chg="delCm">
        <pc:chgData name="Tom Stone" userId="S::thomas.stone@resolution.nhs.uk::6fd955e9-7bd3-4f60-9779-7134b65de61f" providerId="AD" clId="Web-{D90C6383-4C5B-4B18-8816-550B87C55BC6}" dt="2021-05-17T15:23:54.554" v="2"/>
        <pc:sldMkLst>
          <pc:docMk/>
          <pc:sldMk cId="3439699463" sldId="365"/>
        </pc:sldMkLst>
      </pc:sldChg>
      <pc:sldChg chg="delCm">
        <pc:chgData name="Tom Stone" userId="S::thomas.stone@resolution.nhs.uk::6fd955e9-7bd3-4f60-9779-7134b65de61f" providerId="AD" clId="Web-{D90C6383-4C5B-4B18-8816-550B87C55BC6}" dt="2021-05-17T15:23:26.132" v="0"/>
        <pc:sldMkLst>
          <pc:docMk/>
          <pc:sldMk cId="1709716307" sldId="3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3229E-BC81-4C59-88E6-2328E1FCB30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211CDEA-61CD-46C1-81F2-387872E74706}">
      <dgm:prSet phldrT="[Text]" custT="1"/>
      <dgm:spPr/>
      <dgm:t>
        <a:bodyPr/>
        <a:lstStyle/>
        <a:p>
          <a:pPr>
            <a:spcAft>
              <a:spcPts val="0"/>
            </a:spcAft>
          </a:pPr>
          <a:r>
            <a:rPr lang="en-US" sz="1800" dirty="0">
              <a:latin typeface="Arial" panose="020B0604020202020204" pitchFamily="34" charset="0"/>
              <a:cs typeface="Arial" panose="020B0604020202020204" pitchFamily="34" charset="0"/>
            </a:rPr>
            <a:t>Saturday 1 April 2017 – Tuesday 31 March 2020</a:t>
          </a:r>
        </a:p>
      </dgm:t>
    </dgm:pt>
    <dgm:pt modelId="{4B8EC0B5-050A-456F-98A3-1375092A123D}" type="parTrans" cxnId="{AE8F19CB-0EB3-4F57-8D13-FE8306632BE1}">
      <dgm:prSet/>
      <dgm:spPr/>
      <dgm:t>
        <a:bodyPr/>
        <a:lstStyle/>
        <a:p>
          <a:endParaRPr lang="en-US"/>
        </a:p>
      </dgm:t>
    </dgm:pt>
    <dgm:pt modelId="{9E8C2962-8CD3-42FC-94AE-EF09914AF773}" type="sibTrans" cxnId="{AE8F19CB-0EB3-4F57-8D13-FE8306632BE1}">
      <dgm:prSet/>
      <dgm:spPr/>
      <dgm:t>
        <a:bodyPr/>
        <a:lstStyle/>
        <a:p>
          <a:endParaRPr lang="en-US"/>
        </a:p>
      </dgm:t>
    </dgm:pt>
    <dgm:pt modelId="{7A1EAD7B-E33F-4D70-891B-8D953E37D555}">
      <dgm:prSet phldrT="[Tex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Trusts reporting all EN criteria cases to NHS Resolution</a:t>
          </a:r>
        </a:p>
      </dgm:t>
    </dgm:pt>
    <dgm:pt modelId="{64247251-E303-4ACF-8913-819FA2D89222}" type="parTrans" cxnId="{0D80DA17-0AA0-4ED5-8166-191A5F28F8C2}">
      <dgm:prSet/>
      <dgm:spPr/>
      <dgm:t>
        <a:bodyPr/>
        <a:lstStyle/>
        <a:p>
          <a:endParaRPr lang="en-US"/>
        </a:p>
      </dgm:t>
    </dgm:pt>
    <dgm:pt modelId="{56A20405-666F-47B2-A1E3-EF8A3226BB62}" type="sibTrans" cxnId="{0D80DA17-0AA0-4ED5-8166-191A5F28F8C2}">
      <dgm:prSet/>
      <dgm:spPr/>
      <dgm:t>
        <a:bodyPr/>
        <a:lstStyle/>
        <a:p>
          <a:endParaRPr lang="en-US"/>
        </a:p>
      </dgm:t>
    </dgm:pt>
    <dgm:pt modelId="{F88706C2-9D17-49BD-8AB5-0B52F7363E44}">
      <dgm:prSet phldrT="[Text]" custT="1"/>
      <dgm:spPr/>
      <dgm:t>
        <a:bodyPr/>
        <a:lstStyle/>
        <a:p>
          <a:pPr>
            <a:spcAft>
              <a:spcPts val="0"/>
            </a:spcAft>
          </a:pPr>
          <a:r>
            <a:rPr lang="en-US" sz="1800" dirty="0">
              <a:latin typeface="Arial" panose="020B0604020202020204" pitchFamily="34" charset="0"/>
              <a:cs typeface="Arial" panose="020B0604020202020204" pitchFamily="34" charset="0"/>
            </a:rPr>
            <a:t>Wednesday 1 April 2020 – Wednesday 31 March 2021</a:t>
          </a:r>
        </a:p>
      </dgm:t>
    </dgm:pt>
    <dgm:pt modelId="{74CEA54B-179B-424E-88EF-7029D3465F55}" type="parTrans" cxnId="{4E337C8A-39F6-4C68-8693-22D29DA6FD74}">
      <dgm:prSet/>
      <dgm:spPr/>
      <dgm:t>
        <a:bodyPr/>
        <a:lstStyle/>
        <a:p>
          <a:endParaRPr lang="en-US"/>
        </a:p>
      </dgm:t>
    </dgm:pt>
    <dgm:pt modelId="{DB6930AB-A983-470A-AA6A-3515F2CFFC1A}" type="sibTrans" cxnId="{4E337C8A-39F6-4C68-8693-22D29DA6FD74}">
      <dgm:prSet/>
      <dgm:spPr/>
      <dgm:t>
        <a:bodyPr/>
        <a:lstStyle/>
        <a:p>
          <a:endParaRPr lang="en-US"/>
        </a:p>
      </dgm:t>
    </dgm:pt>
    <dgm:pt modelId="{4F583820-5A71-4349-85D0-D47647376DCB}">
      <dgm:prSet phldrT="[Text]" custT="1"/>
      <dgm:spPr>
        <a:ln>
          <a:noFill/>
        </a:ln>
      </dgm:spPr>
      <dgm:t>
        <a:bodyPr/>
        <a:lstStyle/>
        <a:p>
          <a:r>
            <a:rPr lang="en-GB" sz="1100" dirty="0">
              <a:latin typeface="Arial" panose="020B0604020202020204" pitchFamily="34" charset="0"/>
              <a:cs typeface="Arial" panose="020B0604020202020204" pitchFamily="34" charset="0"/>
            </a:rPr>
            <a:t>Covid-19 period - </a:t>
          </a:r>
          <a:r>
            <a:rPr lang="en-GB" sz="1100" dirty="0" smtClean="0">
              <a:latin typeface="Arial" panose="020B0604020202020204" pitchFamily="34" charset="0"/>
              <a:cs typeface="Arial" panose="020B0604020202020204" pitchFamily="34" charset="0"/>
            </a:rPr>
            <a:t>trusts </a:t>
          </a:r>
          <a:r>
            <a:rPr lang="en-GB" sz="1100" dirty="0">
              <a:latin typeface="Arial" panose="020B0604020202020204" pitchFamily="34" charset="0"/>
              <a:cs typeface="Arial" panose="020B0604020202020204" pitchFamily="34" charset="0"/>
            </a:rPr>
            <a:t>reporting all EN criteria cases to HSIB only </a:t>
          </a:r>
          <a:endParaRPr lang="en-US" sz="1100" dirty="0">
            <a:latin typeface="Arial" panose="020B0604020202020204" pitchFamily="34" charset="0"/>
            <a:cs typeface="Arial" panose="020B0604020202020204" pitchFamily="34" charset="0"/>
          </a:endParaRPr>
        </a:p>
      </dgm:t>
    </dgm:pt>
    <dgm:pt modelId="{75B6579D-FA89-4E37-A540-F80194A4715B}" type="parTrans" cxnId="{6082A506-53D6-42BE-AE71-A7ED8F825644}">
      <dgm:prSet/>
      <dgm:spPr/>
      <dgm:t>
        <a:bodyPr/>
        <a:lstStyle/>
        <a:p>
          <a:endParaRPr lang="en-US"/>
        </a:p>
      </dgm:t>
    </dgm:pt>
    <dgm:pt modelId="{66671CB3-547E-4F74-9747-15A6B3C3CD85}" type="sibTrans" cxnId="{6082A506-53D6-42BE-AE71-A7ED8F825644}">
      <dgm:prSet/>
      <dgm:spPr/>
      <dgm:t>
        <a:bodyPr/>
        <a:lstStyle/>
        <a:p>
          <a:endParaRPr lang="en-US"/>
        </a:p>
      </dgm:t>
    </dgm:pt>
    <dgm:pt modelId="{53F71772-3F9B-4419-BC7A-B45548355ED3}">
      <dgm:prSet phldrT="[Text]" custT="1"/>
      <dgm:spPr>
        <a:ln>
          <a:noFill/>
        </a:ln>
      </dgm:spPr>
      <dgm:t>
        <a:bodyPr/>
        <a:lstStyle/>
        <a:p>
          <a:r>
            <a:rPr lang="en-US" sz="1100" dirty="0">
              <a:latin typeface="Arial" panose="020B0604020202020204" pitchFamily="34" charset="0"/>
              <a:cs typeface="Arial" panose="020B0604020202020204" pitchFamily="34" charset="0"/>
            </a:rPr>
            <a:t>HSIB share datasets and completed investigation reports directly with NHS Resolution</a:t>
          </a:r>
        </a:p>
      </dgm:t>
    </dgm:pt>
    <dgm:pt modelId="{C7597D59-38E1-47E0-A9E5-76286F068E71}" type="parTrans" cxnId="{03B938AC-8DB7-4C58-8314-E2EF458CA7D3}">
      <dgm:prSet/>
      <dgm:spPr/>
      <dgm:t>
        <a:bodyPr/>
        <a:lstStyle/>
        <a:p>
          <a:endParaRPr lang="en-US"/>
        </a:p>
      </dgm:t>
    </dgm:pt>
    <dgm:pt modelId="{130A7C0B-FEFB-488A-9D8B-F10C582AD07E}" type="sibTrans" cxnId="{03B938AC-8DB7-4C58-8314-E2EF458CA7D3}">
      <dgm:prSet/>
      <dgm:spPr/>
      <dgm:t>
        <a:bodyPr/>
        <a:lstStyle/>
        <a:p>
          <a:endParaRPr lang="en-US"/>
        </a:p>
      </dgm:t>
    </dgm:pt>
    <dgm:pt modelId="{AC293390-52ED-4708-BFC7-84426B11D94E}">
      <dgm:prSet phldrT="[Text]" custT="1"/>
      <dgm:spPr/>
      <dgm:t>
        <a:bodyPr/>
        <a:lstStyle/>
        <a:p>
          <a:r>
            <a:rPr lang="en-US" sz="1800" dirty="0">
              <a:latin typeface="Arial" panose="020B0604020202020204" pitchFamily="34" charset="0"/>
              <a:cs typeface="Arial" panose="020B0604020202020204" pitchFamily="34" charset="0"/>
            </a:rPr>
            <a:t>Thursday 1 April 2021 onwards</a:t>
          </a:r>
        </a:p>
      </dgm:t>
    </dgm:pt>
    <dgm:pt modelId="{94B91689-5F5F-4F9E-99F6-3702C8E94853}" type="parTrans" cxnId="{84F8DBBC-40DD-420E-A977-A05BA65CED6C}">
      <dgm:prSet/>
      <dgm:spPr/>
      <dgm:t>
        <a:bodyPr/>
        <a:lstStyle/>
        <a:p>
          <a:endParaRPr lang="en-US"/>
        </a:p>
      </dgm:t>
    </dgm:pt>
    <dgm:pt modelId="{6C8D79FE-E3F7-4516-AC6A-7B9EDA23EF5C}" type="sibTrans" cxnId="{84F8DBBC-40DD-420E-A977-A05BA65CED6C}">
      <dgm:prSet/>
      <dgm:spPr/>
      <dgm:t>
        <a:bodyPr/>
        <a:lstStyle/>
        <a:p>
          <a:endParaRPr lang="en-US"/>
        </a:p>
      </dgm:t>
    </dgm:pt>
    <dgm:pt modelId="{6D9E0AB7-CD32-472C-850A-4E61B49781E7}">
      <dgm:prSet phldrT="[Text]" custT="1"/>
      <dgm:spPr>
        <a:ln>
          <a:noFill/>
        </a:ln>
      </dgm:spPr>
      <dgm:t>
        <a:bodyPr/>
        <a:lstStyle/>
        <a:p>
          <a:r>
            <a:rPr lang="en-GB" sz="1100" dirty="0">
              <a:latin typeface="Arial" panose="020B0604020202020204" pitchFamily="34" charset="0"/>
              <a:cs typeface="Arial" panose="020B0604020202020204" pitchFamily="34" charset="0"/>
            </a:rPr>
            <a:t>NHS Resolution - No steps will be taken to investigate eligibility for compensation until HSIB has completed a safety investigation</a:t>
          </a:r>
          <a:r>
            <a:rPr lang="en-US" sz="1100" dirty="0">
              <a:latin typeface="Arial" panose="020B0604020202020204" pitchFamily="34" charset="0"/>
              <a:cs typeface="Arial" panose="020B0604020202020204" pitchFamily="34" charset="0"/>
            </a:rPr>
            <a:t>**</a:t>
          </a:r>
        </a:p>
      </dgm:t>
    </dgm:pt>
    <dgm:pt modelId="{B5F9B455-C9E1-4401-A665-22730EB0CA02}" type="parTrans" cxnId="{042B63DE-FCA6-45CF-9395-292923A34EEE}">
      <dgm:prSet/>
      <dgm:spPr/>
      <dgm:t>
        <a:bodyPr/>
        <a:lstStyle/>
        <a:p>
          <a:endParaRPr lang="en-US"/>
        </a:p>
      </dgm:t>
    </dgm:pt>
    <dgm:pt modelId="{6D523B12-83DC-49B7-8234-03E13652B42C}" type="sibTrans" cxnId="{042B63DE-FCA6-45CF-9395-292923A34EEE}">
      <dgm:prSet/>
      <dgm:spPr/>
      <dgm:t>
        <a:bodyPr/>
        <a:lstStyle/>
        <a:p>
          <a:endParaRPr lang="en-US"/>
        </a:p>
      </dgm:t>
    </dgm:pt>
    <dgm:pt modelId="{719F9C6D-433F-4B21-864C-8A02D82F2147}">
      <dgm:prSet custT="1"/>
      <dgm:spPr>
        <a:ln>
          <a:noFill/>
        </a:ln>
      </dgm:spPr>
      <dgm:t>
        <a:bodyPr/>
        <a:lstStyle/>
        <a:p>
          <a:r>
            <a:rPr lang="en-GB" sz="1100" dirty="0">
              <a:latin typeface="Arial" panose="020B0604020202020204" pitchFamily="34" charset="0"/>
              <a:cs typeface="Arial" panose="020B0604020202020204" pitchFamily="34" charset="0"/>
            </a:rPr>
            <a:t>Outstanding cases from 2019/2020 to be reported to NHS Resolution via Claims Wizard</a:t>
          </a:r>
        </a:p>
      </dgm:t>
    </dgm:pt>
    <dgm:pt modelId="{92DF909E-6B66-4929-A22C-B84F6B7D3405}" type="parTrans" cxnId="{F89F8871-D178-4CF4-AA72-7808F75548F0}">
      <dgm:prSet/>
      <dgm:spPr/>
      <dgm:t>
        <a:bodyPr/>
        <a:lstStyle/>
        <a:p>
          <a:endParaRPr lang="en-US"/>
        </a:p>
      </dgm:t>
    </dgm:pt>
    <dgm:pt modelId="{A734986D-99E3-401B-B9D4-CB6DF0A0CE86}" type="sibTrans" cxnId="{F89F8871-D178-4CF4-AA72-7808F75548F0}">
      <dgm:prSet/>
      <dgm:spPr/>
      <dgm:t>
        <a:bodyPr/>
        <a:lstStyle/>
        <a:p>
          <a:endParaRPr lang="en-US"/>
        </a:p>
      </dgm:t>
    </dgm:pt>
    <dgm:pt modelId="{E8D30F30-AC4B-4786-B8BA-F886284D355A}">
      <dgm:prSet custT="1"/>
      <dgm:spPr>
        <a:ln>
          <a:noFill/>
        </a:ln>
      </dgm:spPr>
      <dgm:t>
        <a:bodyPr/>
        <a:lstStyle/>
        <a:p>
          <a:r>
            <a:rPr lang="en-GB" sz="1100" dirty="0">
              <a:latin typeface="Arial" panose="020B0604020202020204" pitchFamily="34" charset="0"/>
              <a:cs typeface="Arial" panose="020B0604020202020204" pitchFamily="34" charset="0"/>
            </a:rPr>
            <a:t>Trusts reporting all EN criteria cases to HSIB</a:t>
          </a:r>
        </a:p>
      </dgm:t>
    </dgm:pt>
    <dgm:pt modelId="{695500C6-1222-4716-9392-09DFB1F59C84}" type="parTrans" cxnId="{779E66BD-F956-4810-ACAF-4B7952C319F0}">
      <dgm:prSet/>
      <dgm:spPr/>
      <dgm:t>
        <a:bodyPr/>
        <a:lstStyle/>
        <a:p>
          <a:endParaRPr lang="en-US"/>
        </a:p>
      </dgm:t>
    </dgm:pt>
    <dgm:pt modelId="{BF2F5D90-095B-4B47-8F33-2A66B3A801D0}" type="sibTrans" cxnId="{779E66BD-F956-4810-ACAF-4B7952C319F0}">
      <dgm:prSet/>
      <dgm:spPr/>
      <dgm:t>
        <a:bodyPr/>
        <a:lstStyle/>
        <a:p>
          <a:endParaRPr lang="en-US"/>
        </a:p>
      </dgm:t>
    </dgm:pt>
    <dgm:pt modelId="{C03DA589-3439-40CE-81A7-EC83999D4294}">
      <dgm:prSet custT="1"/>
      <dgm:spPr>
        <a:ln>
          <a:noFill/>
        </a:ln>
      </dgm:spPr>
      <dgm:t>
        <a:bodyPr/>
        <a:lstStyle/>
        <a:p>
          <a:r>
            <a:rPr lang="en-US" sz="1100" dirty="0">
              <a:latin typeface="Arial" panose="020B0604020202020204" pitchFamily="34" charset="0"/>
              <a:cs typeface="Arial" panose="020B0604020202020204" pitchFamily="34" charset="0"/>
            </a:rPr>
            <a:t>NHS Resolution investigated all cases meeting criteria*</a:t>
          </a:r>
        </a:p>
      </dgm:t>
    </dgm:pt>
    <dgm:pt modelId="{66F1F049-000E-457F-A460-42FF1F7089B3}" type="parTrans" cxnId="{44161DB9-1166-4772-9E2B-C607128F3572}">
      <dgm:prSet/>
      <dgm:spPr/>
      <dgm:t>
        <a:bodyPr/>
        <a:lstStyle/>
        <a:p>
          <a:endParaRPr lang="en-US"/>
        </a:p>
      </dgm:t>
    </dgm:pt>
    <dgm:pt modelId="{B77F1478-6C4F-4728-A637-142F4DB9FA74}" type="sibTrans" cxnId="{44161DB9-1166-4772-9E2B-C607128F3572}">
      <dgm:prSet/>
      <dgm:spPr/>
      <dgm:t>
        <a:bodyPr/>
        <a:lstStyle/>
        <a:p>
          <a:endParaRPr lang="en-US"/>
        </a:p>
      </dgm:t>
    </dgm:pt>
    <dgm:pt modelId="{AD03C57C-C5BB-4799-A51F-4E027DB8A06B}">
      <dgm:prSe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HSIB no longer routinely investigate all maternity events involving cooled babies where there is no apparent neurological injury confirmed following therapy</a:t>
          </a:r>
        </a:p>
      </dgm:t>
    </dgm:pt>
    <dgm:pt modelId="{19DFCAF7-6F9B-4EA8-B6FE-37A603CDCEE5}" type="parTrans" cxnId="{44FD59C2-398F-4B60-B29D-69589C8FD356}">
      <dgm:prSet/>
      <dgm:spPr/>
      <dgm:t>
        <a:bodyPr/>
        <a:lstStyle/>
        <a:p>
          <a:endParaRPr lang="en-US"/>
        </a:p>
      </dgm:t>
    </dgm:pt>
    <dgm:pt modelId="{A9540FEE-45E8-47D2-893C-839A640AE334}" type="sibTrans" cxnId="{44FD59C2-398F-4B60-B29D-69589C8FD356}">
      <dgm:prSet/>
      <dgm:spPr/>
      <dgm:t>
        <a:bodyPr/>
        <a:lstStyle/>
        <a:p>
          <a:endParaRPr lang="en-US"/>
        </a:p>
      </dgm:t>
    </dgm:pt>
    <dgm:pt modelId="{33EBEE4F-AFA1-4AF3-A091-1D211E9422E9}">
      <dgm:prSe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NHS Resolution brain injury definition narrowed – </a:t>
          </a:r>
          <a:r>
            <a:rPr lang="en-GB" sz="1000" dirty="0">
              <a:latin typeface="Arial" panose="020B0604020202020204" pitchFamily="34" charset="0"/>
              <a:cs typeface="Arial" panose="020B0604020202020204" pitchFamily="34" charset="0"/>
            </a:rPr>
            <a:t>“Babies who have an abnormal MRI scan where there is evidence of changes in relation to intrapartum hypoxic ischaemic encephalopathy”</a:t>
          </a:r>
          <a:endParaRPr lang="en-US" sz="1000" dirty="0">
            <a:latin typeface="Arial" panose="020B0604020202020204" pitchFamily="34" charset="0"/>
            <a:cs typeface="Arial" panose="020B0604020202020204" pitchFamily="34" charset="0"/>
          </a:endParaRPr>
        </a:p>
      </dgm:t>
    </dgm:pt>
    <dgm:pt modelId="{0AC0B143-C2D5-492B-B97E-C58250C5D990}" type="parTrans" cxnId="{AA722ECF-02D5-4A41-9B26-87FB53B78349}">
      <dgm:prSet/>
      <dgm:spPr/>
      <dgm:t>
        <a:bodyPr/>
        <a:lstStyle/>
        <a:p>
          <a:endParaRPr lang="en-US"/>
        </a:p>
      </dgm:t>
    </dgm:pt>
    <dgm:pt modelId="{CBCB7616-E678-477D-8566-E11DEA6D3097}" type="sibTrans" cxnId="{AA722ECF-02D5-4A41-9B26-87FB53B78349}">
      <dgm:prSet/>
      <dgm:spPr/>
      <dgm:t>
        <a:bodyPr/>
        <a:lstStyle/>
        <a:p>
          <a:endParaRPr lang="en-US"/>
        </a:p>
      </dgm:t>
    </dgm:pt>
    <dgm:pt modelId="{2BEABC80-B5C8-4F9F-BA73-96366FAD2B2A}" type="pres">
      <dgm:prSet presAssocID="{5B63229E-BC81-4C59-88E6-2328E1FCB30C}" presName="theList" presStyleCnt="0">
        <dgm:presLayoutVars>
          <dgm:dir/>
          <dgm:animLvl val="lvl"/>
          <dgm:resizeHandles val="exact"/>
        </dgm:presLayoutVars>
      </dgm:prSet>
      <dgm:spPr/>
      <dgm:t>
        <a:bodyPr/>
        <a:lstStyle/>
        <a:p>
          <a:endParaRPr lang="en-US"/>
        </a:p>
      </dgm:t>
    </dgm:pt>
    <dgm:pt modelId="{64FA121C-B100-4468-A58C-5C9FCA6B6D24}" type="pres">
      <dgm:prSet presAssocID="{E211CDEA-61CD-46C1-81F2-387872E74706}" presName="compNode" presStyleCnt="0"/>
      <dgm:spPr/>
    </dgm:pt>
    <dgm:pt modelId="{0244E8E7-AADB-4D12-9AAA-AECE0C1CD9B7}" type="pres">
      <dgm:prSet presAssocID="{E211CDEA-61CD-46C1-81F2-387872E74706}" presName="aNode" presStyleLbl="bgShp" presStyleIdx="0" presStyleCnt="3" custLinFactNeighborX="1063" custLinFactNeighborY="102"/>
      <dgm:spPr/>
      <dgm:t>
        <a:bodyPr/>
        <a:lstStyle/>
        <a:p>
          <a:endParaRPr lang="en-US"/>
        </a:p>
      </dgm:t>
    </dgm:pt>
    <dgm:pt modelId="{72742E11-4A73-4A22-8532-3A96FBC4B4E4}" type="pres">
      <dgm:prSet presAssocID="{E211CDEA-61CD-46C1-81F2-387872E74706}" presName="textNode" presStyleLbl="bgShp" presStyleIdx="0" presStyleCnt="3"/>
      <dgm:spPr/>
      <dgm:t>
        <a:bodyPr/>
        <a:lstStyle/>
        <a:p>
          <a:endParaRPr lang="en-US"/>
        </a:p>
      </dgm:t>
    </dgm:pt>
    <dgm:pt modelId="{5950975D-88CB-4A11-A914-73BC7EE15E23}" type="pres">
      <dgm:prSet presAssocID="{E211CDEA-61CD-46C1-81F2-387872E74706}" presName="compChildNode" presStyleCnt="0"/>
      <dgm:spPr/>
    </dgm:pt>
    <dgm:pt modelId="{CB6CC238-10C2-4675-95CB-AD324FD6DD98}" type="pres">
      <dgm:prSet presAssocID="{E211CDEA-61CD-46C1-81F2-387872E74706}" presName="theInnerList" presStyleCnt="0"/>
      <dgm:spPr/>
    </dgm:pt>
    <dgm:pt modelId="{AD12A80C-FB7D-4AA9-A5E4-B581A9C8BDA4}" type="pres">
      <dgm:prSet presAssocID="{7A1EAD7B-E33F-4D70-891B-8D953E37D555}" presName="childNode" presStyleLbl="node1" presStyleIdx="0" presStyleCnt="9" custScaleX="118196" custScaleY="2000000">
        <dgm:presLayoutVars>
          <dgm:bulletEnabled val="1"/>
        </dgm:presLayoutVars>
      </dgm:prSet>
      <dgm:spPr/>
      <dgm:t>
        <a:bodyPr/>
        <a:lstStyle/>
        <a:p>
          <a:endParaRPr lang="en-US"/>
        </a:p>
      </dgm:t>
    </dgm:pt>
    <dgm:pt modelId="{C1C9F585-92BB-48C5-A1ED-ED101383AA46}" type="pres">
      <dgm:prSet presAssocID="{7A1EAD7B-E33F-4D70-891B-8D953E37D555}" presName="aSpace2" presStyleCnt="0"/>
      <dgm:spPr/>
    </dgm:pt>
    <dgm:pt modelId="{0917E60A-F04E-4437-8145-851D2DC46A42}" type="pres">
      <dgm:prSet presAssocID="{C03DA589-3439-40CE-81A7-EC83999D4294}" presName="childNode" presStyleLbl="node1" presStyleIdx="1" presStyleCnt="9" custScaleX="118196" custScaleY="2000000">
        <dgm:presLayoutVars>
          <dgm:bulletEnabled val="1"/>
        </dgm:presLayoutVars>
      </dgm:prSet>
      <dgm:spPr/>
      <dgm:t>
        <a:bodyPr/>
        <a:lstStyle/>
        <a:p>
          <a:endParaRPr lang="en-US"/>
        </a:p>
      </dgm:t>
    </dgm:pt>
    <dgm:pt modelId="{60DB76D6-A21F-4FAC-81B3-459F2F87526E}" type="pres">
      <dgm:prSet presAssocID="{C03DA589-3439-40CE-81A7-EC83999D4294}" presName="aSpace2" presStyleCnt="0"/>
      <dgm:spPr/>
    </dgm:pt>
    <dgm:pt modelId="{F8E9F67A-FEC4-451D-8E42-F9F6C6DC77ED}" type="pres">
      <dgm:prSet presAssocID="{719F9C6D-433F-4B21-864C-8A02D82F2147}" presName="childNode" presStyleLbl="node1" presStyleIdx="2" presStyleCnt="9" custScaleX="118196" custScaleY="2000000" custLinFactY="-96172" custLinFactNeighborX="672" custLinFactNeighborY="-100000">
        <dgm:presLayoutVars>
          <dgm:bulletEnabled val="1"/>
        </dgm:presLayoutVars>
      </dgm:prSet>
      <dgm:spPr/>
      <dgm:t>
        <a:bodyPr/>
        <a:lstStyle/>
        <a:p>
          <a:endParaRPr lang="en-US"/>
        </a:p>
      </dgm:t>
    </dgm:pt>
    <dgm:pt modelId="{56EBF7CB-819D-4FF8-BD73-8ADC78567F0B}" type="pres">
      <dgm:prSet presAssocID="{E211CDEA-61CD-46C1-81F2-387872E74706}" presName="aSpace" presStyleCnt="0"/>
      <dgm:spPr/>
    </dgm:pt>
    <dgm:pt modelId="{9D2067DC-1706-4B41-9277-5D0E6F667225}" type="pres">
      <dgm:prSet presAssocID="{F88706C2-9D17-49BD-8AB5-0B52F7363E44}" presName="compNode" presStyleCnt="0"/>
      <dgm:spPr/>
    </dgm:pt>
    <dgm:pt modelId="{D43E7B25-D11A-447E-A4AF-04C9F88ECC0C}" type="pres">
      <dgm:prSet presAssocID="{F88706C2-9D17-49BD-8AB5-0B52F7363E44}" presName="aNode" presStyleLbl="bgShp" presStyleIdx="1" presStyleCnt="3"/>
      <dgm:spPr/>
      <dgm:t>
        <a:bodyPr/>
        <a:lstStyle/>
        <a:p>
          <a:endParaRPr lang="en-US"/>
        </a:p>
      </dgm:t>
    </dgm:pt>
    <dgm:pt modelId="{93744CEF-6540-4A08-9298-F885BB85C88A}" type="pres">
      <dgm:prSet presAssocID="{F88706C2-9D17-49BD-8AB5-0B52F7363E44}" presName="textNode" presStyleLbl="bgShp" presStyleIdx="1" presStyleCnt="3"/>
      <dgm:spPr/>
      <dgm:t>
        <a:bodyPr/>
        <a:lstStyle/>
        <a:p>
          <a:endParaRPr lang="en-US"/>
        </a:p>
      </dgm:t>
    </dgm:pt>
    <dgm:pt modelId="{68D0D928-E0E6-4C0D-8366-662D26651C31}" type="pres">
      <dgm:prSet presAssocID="{F88706C2-9D17-49BD-8AB5-0B52F7363E44}" presName="compChildNode" presStyleCnt="0"/>
      <dgm:spPr/>
    </dgm:pt>
    <dgm:pt modelId="{197F13FC-CC70-47A3-8A2E-346DBBA11438}" type="pres">
      <dgm:prSet presAssocID="{F88706C2-9D17-49BD-8AB5-0B52F7363E44}" presName="theInnerList" presStyleCnt="0"/>
      <dgm:spPr/>
    </dgm:pt>
    <dgm:pt modelId="{C893BF7C-E758-4A3F-BD3E-782A02BBC43C}" type="pres">
      <dgm:prSet presAssocID="{4F583820-5A71-4349-85D0-D47647376DCB}" presName="childNode" presStyleLbl="node1" presStyleIdx="3" presStyleCnt="9" custScaleX="109578" custScaleY="910076">
        <dgm:presLayoutVars>
          <dgm:bulletEnabled val="1"/>
        </dgm:presLayoutVars>
      </dgm:prSet>
      <dgm:spPr/>
      <dgm:t>
        <a:bodyPr/>
        <a:lstStyle/>
        <a:p>
          <a:endParaRPr lang="en-US"/>
        </a:p>
      </dgm:t>
    </dgm:pt>
    <dgm:pt modelId="{FC21D3CF-B017-4DAE-A3C1-0BBFEBD53E96}" type="pres">
      <dgm:prSet presAssocID="{4F583820-5A71-4349-85D0-D47647376DCB}" presName="aSpace2" presStyleCnt="0"/>
      <dgm:spPr/>
    </dgm:pt>
    <dgm:pt modelId="{DE053C56-66CF-4692-9F11-16BFFAFE9838}" type="pres">
      <dgm:prSet presAssocID="{AD03C57C-C5BB-4799-A51F-4E027DB8A06B}" presName="childNode" presStyleLbl="node1" presStyleIdx="4" presStyleCnt="9" custScaleX="109578" custScaleY="2000000">
        <dgm:presLayoutVars>
          <dgm:bulletEnabled val="1"/>
        </dgm:presLayoutVars>
      </dgm:prSet>
      <dgm:spPr/>
      <dgm:t>
        <a:bodyPr/>
        <a:lstStyle/>
        <a:p>
          <a:endParaRPr lang="en-US"/>
        </a:p>
      </dgm:t>
    </dgm:pt>
    <dgm:pt modelId="{BF337A08-2084-49B1-823A-6CA9306CB8EA}" type="pres">
      <dgm:prSet presAssocID="{AD03C57C-C5BB-4799-A51F-4E027DB8A06B}" presName="aSpace2" presStyleCnt="0"/>
      <dgm:spPr/>
    </dgm:pt>
    <dgm:pt modelId="{462F1A95-E733-476C-9E03-972D8F81E147}" type="pres">
      <dgm:prSet presAssocID="{53F71772-3F9B-4419-BC7A-B45548355ED3}" presName="childNode" presStyleLbl="node1" presStyleIdx="5" presStyleCnt="9" custScaleX="109578" custScaleY="2000000" custLinFactY="-37434" custLinFactNeighborY="-100000">
        <dgm:presLayoutVars>
          <dgm:bulletEnabled val="1"/>
        </dgm:presLayoutVars>
      </dgm:prSet>
      <dgm:spPr/>
      <dgm:t>
        <a:bodyPr/>
        <a:lstStyle/>
        <a:p>
          <a:endParaRPr lang="en-US"/>
        </a:p>
      </dgm:t>
    </dgm:pt>
    <dgm:pt modelId="{16910F51-5913-4BA6-B6D1-D22E9309934C}" type="pres">
      <dgm:prSet presAssocID="{F88706C2-9D17-49BD-8AB5-0B52F7363E44}" presName="aSpace" presStyleCnt="0"/>
      <dgm:spPr/>
    </dgm:pt>
    <dgm:pt modelId="{C6A16058-C510-459E-B190-2E022B48EAD0}" type="pres">
      <dgm:prSet presAssocID="{AC293390-52ED-4708-BFC7-84426B11D94E}" presName="compNode" presStyleCnt="0"/>
      <dgm:spPr/>
    </dgm:pt>
    <dgm:pt modelId="{8C31B951-47C0-4D81-B713-054C9108BFE2}" type="pres">
      <dgm:prSet presAssocID="{AC293390-52ED-4708-BFC7-84426B11D94E}" presName="aNode" presStyleLbl="bgShp" presStyleIdx="2" presStyleCnt="3"/>
      <dgm:spPr/>
      <dgm:t>
        <a:bodyPr/>
        <a:lstStyle/>
        <a:p>
          <a:endParaRPr lang="en-US"/>
        </a:p>
      </dgm:t>
    </dgm:pt>
    <dgm:pt modelId="{3D1EDE36-F998-4526-AFC4-2AFCEF320D01}" type="pres">
      <dgm:prSet presAssocID="{AC293390-52ED-4708-BFC7-84426B11D94E}" presName="textNode" presStyleLbl="bgShp" presStyleIdx="2" presStyleCnt="3"/>
      <dgm:spPr/>
      <dgm:t>
        <a:bodyPr/>
        <a:lstStyle/>
        <a:p>
          <a:endParaRPr lang="en-US"/>
        </a:p>
      </dgm:t>
    </dgm:pt>
    <dgm:pt modelId="{364D7B13-C559-4232-AD8B-D7E7DE191790}" type="pres">
      <dgm:prSet presAssocID="{AC293390-52ED-4708-BFC7-84426B11D94E}" presName="compChildNode" presStyleCnt="0"/>
      <dgm:spPr/>
    </dgm:pt>
    <dgm:pt modelId="{6AC5B27D-917C-40AA-B8C8-26D695AE719A}" type="pres">
      <dgm:prSet presAssocID="{AC293390-52ED-4708-BFC7-84426B11D94E}" presName="theInnerList" presStyleCnt="0"/>
      <dgm:spPr/>
    </dgm:pt>
    <dgm:pt modelId="{22F8B18D-7A11-404C-ACD2-76F86EEEF3EB}" type="pres">
      <dgm:prSet presAssocID="{E8D30F30-AC4B-4786-B8BA-F886284D355A}" presName="childNode" presStyleLbl="node1" presStyleIdx="6" presStyleCnt="9" custScaleX="109578" custScaleY="910076">
        <dgm:presLayoutVars>
          <dgm:bulletEnabled val="1"/>
        </dgm:presLayoutVars>
      </dgm:prSet>
      <dgm:spPr/>
      <dgm:t>
        <a:bodyPr/>
        <a:lstStyle/>
        <a:p>
          <a:endParaRPr lang="en-US"/>
        </a:p>
      </dgm:t>
    </dgm:pt>
    <dgm:pt modelId="{F45C138E-8FD7-4729-A6FF-B7E02D0971BD}" type="pres">
      <dgm:prSet presAssocID="{E8D30F30-AC4B-4786-B8BA-F886284D355A}" presName="aSpace2" presStyleCnt="0"/>
      <dgm:spPr/>
    </dgm:pt>
    <dgm:pt modelId="{2016618A-F583-4F3A-8222-6CA50FEF09EA}" type="pres">
      <dgm:prSet presAssocID="{33EBEE4F-AFA1-4AF3-A091-1D211E9422E9}" presName="childNode" presStyleLbl="node1" presStyleIdx="7" presStyleCnt="9" custScaleX="109578" custScaleY="2000000">
        <dgm:presLayoutVars>
          <dgm:bulletEnabled val="1"/>
        </dgm:presLayoutVars>
      </dgm:prSet>
      <dgm:spPr/>
      <dgm:t>
        <a:bodyPr/>
        <a:lstStyle/>
        <a:p>
          <a:endParaRPr lang="en-US"/>
        </a:p>
      </dgm:t>
    </dgm:pt>
    <dgm:pt modelId="{A7D48F41-A79A-4760-A0EB-D39D3D378472}" type="pres">
      <dgm:prSet presAssocID="{33EBEE4F-AFA1-4AF3-A091-1D211E9422E9}" presName="aSpace2" presStyleCnt="0"/>
      <dgm:spPr/>
    </dgm:pt>
    <dgm:pt modelId="{18C6D7E0-4383-416F-96E6-C223B2634382}" type="pres">
      <dgm:prSet presAssocID="{6D9E0AB7-CD32-472C-850A-4E61B49781E7}" presName="childNode" presStyleLbl="node1" presStyleIdx="8" presStyleCnt="9" custScaleX="109578" custScaleY="2000000" custLinFactY="-37434" custLinFactNeighborY="-100000">
        <dgm:presLayoutVars>
          <dgm:bulletEnabled val="1"/>
        </dgm:presLayoutVars>
      </dgm:prSet>
      <dgm:spPr/>
      <dgm:t>
        <a:bodyPr/>
        <a:lstStyle/>
        <a:p>
          <a:endParaRPr lang="en-US"/>
        </a:p>
      </dgm:t>
    </dgm:pt>
  </dgm:ptLst>
  <dgm:cxnLst>
    <dgm:cxn modelId="{8C07277B-5BF3-4C26-A3D9-A2EF72B2185C}" type="presOf" srcId="{AD03C57C-C5BB-4799-A51F-4E027DB8A06B}" destId="{DE053C56-66CF-4692-9F11-16BFFAFE9838}" srcOrd="0" destOrd="0" presId="urn:microsoft.com/office/officeart/2005/8/layout/lProcess2"/>
    <dgm:cxn modelId="{67327D04-D975-4E41-B304-DD309BFCC9EC}" type="presOf" srcId="{F88706C2-9D17-49BD-8AB5-0B52F7363E44}" destId="{D43E7B25-D11A-447E-A4AF-04C9F88ECC0C}" srcOrd="0" destOrd="0" presId="urn:microsoft.com/office/officeart/2005/8/layout/lProcess2"/>
    <dgm:cxn modelId="{042B63DE-FCA6-45CF-9395-292923A34EEE}" srcId="{AC293390-52ED-4708-BFC7-84426B11D94E}" destId="{6D9E0AB7-CD32-472C-850A-4E61B49781E7}" srcOrd="2" destOrd="0" parTransId="{B5F9B455-C9E1-4401-A665-22730EB0CA02}" sibTransId="{6D523B12-83DC-49B7-8234-03E13652B42C}"/>
    <dgm:cxn modelId="{AE8F19CB-0EB3-4F57-8D13-FE8306632BE1}" srcId="{5B63229E-BC81-4C59-88E6-2328E1FCB30C}" destId="{E211CDEA-61CD-46C1-81F2-387872E74706}" srcOrd="0" destOrd="0" parTransId="{4B8EC0B5-050A-456F-98A3-1375092A123D}" sibTransId="{9E8C2962-8CD3-42FC-94AE-EF09914AF773}"/>
    <dgm:cxn modelId="{5A1D6794-9116-4D95-902B-3834EC08D76C}" type="presOf" srcId="{33EBEE4F-AFA1-4AF3-A091-1D211E9422E9}" destId="{2016618A-F583-4F3A-8222-6CA50FEF09EA}" srcOrd="0" destOrd="0" presId="urn:microsoft.com/office/officeart/2005/8/layout/lProcess2"/>
    <dgm:cxn modelId="{4A68B57E-3A5C-4C78-9875-3323D3D08C24}" type="presOf" srcId="{E211CDEA-61CD-46C1-81F2-387872E74706}" destId="{72742E11-4A73-4A22-8532-3A96FBC4B4E4}" srcOrd="1" destOrd="0" presId="urn:microsoft.com/office/officeart/2005/8/layout/lProcess2"/>
    <dgm:cxn modelId="{B00F46AF-BE4C-4B90-AAE4-FDD089FACFB6}" type="presOf" srcId="{E211CDEA-61CD-46C1-81F2-387872E74706}" destId="{0244E8E7-AADB-4D12-9AAA-AECE0C1CD9B7}" srcOrd="0" destOrd="0" presId="urn:microsoft.com/office/officeart/2005/8/layout/lProcess2"/>
    <dgm:cxn modelId="{F89F8871-D178-4CF4-AA72-7808F75548F0}" srcId="{E211CDEA-61CD-46C1-81F2-387872E74706}" destId="{719F9C6D-433F-4B21-864C-8A02D82F2147}" srcOrd="2" destOrd="0" parTransId="{92DF909E-6B66-4929-A22C-B84F6B7D3405}" sibTransId="{A734986D-99E3-401B-B9D4-CB6DF0A0CE86}"/>
    <dgm:cxn modelId="{97F87761-DCA5-4E33-B1A6-094B9760B725}" type="presOf" srcId="{6D9E0AB7-CD32-472C-850A-4E61B49781E7}" destId="{18C6D7E0-4383-416F-96E6-C223B2634382}" srcOrd="0" destOrd="0" presId="urn:microsoft.com/office/officeart/2005/8/layout/lProcess2"/>
    <dgm:cxn modelId="{779E66BD-F956-4810-ACAF-4B7952C319F0}" srcId="{AC293390-52ED-4708-BFC7-84426B11D94E}" destId="{E8D30F30-AC4B-4786-B8BA-F886284D355A}" srcOrd="0" destOrd="0" parTransId="{695500C6-1222-4716-9392-09DFB1F59C84}" sibTransId="{BF2F5D90-095B-4B47-8F33-2A66B3A801D0}"/>
    <dgm:cxn modelId="{0D80DA17-0AA0-4ED5-8166-191A5F28F8C2}" srcId="{E211CDEA-61CD-46C1-81F2-387872E74706}" destId="{7A1EAD7B-E33F-4D70-891B-8D953E37D555}" srcOrd="0" destOrd="0" parTransId="{64247251-E303-4ACF-8913-819FA2D89222}" sibTransId="{56A20405-666F-47B2-A1E3-EF8A3226BB62}"/>
    <dgm:cxn modelId="{44AF9980-D3BE-4B25-89FE-3F99AE164771}" type="presOf" srcId="{AC293390-52ED-4708-BFC7-84426B11D94E}" destId="{3D1EDE36-F998-4526-AFC4-2AFCEF320D01}" srcOrd="1" destOrd="0" presId="urn:microsoft.com/office/officeart/2005/8/layout/lProcess2"/>
    <dgm:cxn modelId="{AA722ECF-02D5-4A41-9B26-87FB53B78349}" srcId="{AC293390-52ED-4708-BFC7-84426B11D94E}" destId="{33EBEE4F-AFA1-4AF3-A091-1D211E9422E9}" srcOrd="1" destOrd="0" parTransId="{0AC0B143-C2D5-492B-B97E-C58250C5D990}" sibTransId="{CBCB7616-E678-477D-8566-E11DEA6D3097}"/>
    <dgm:cxn modelId="{15BFEBCF-C3BE-4691-88E8-F669448ED183}" type="presOf" srcId="{7A1EAD7B-E33F-4D70-891B-8D953E37D555}" destId="{AD12A80C-FB7D-4AA9-A5E4-B581A9C8BDA4}" srcOrd="0" destOrd="0" presId="urn:microsoft.com/office/officeart/2005/8/layout/lProcess2"/>
    <dgm:cxn modelId="{90E470F3-4753-4D65-8FFD-A012F5EAE64E}" type="presOf" srcId="{F88706C2-9D17-49BD-8AB5-0B52F7363E44}" destId="{93744CEF-6540-4A08-9298-F885BB85C88A}" srcOrd="1" destOrd="0" presId="urn:microsoft.com/office/officeart/2005/8/layout/lProcess2"/>
    <dgm:cxn modelId="{C21561AE-5B4D-453C-808A-C71BA6880BB8}" type="presOf" srcId="{719F9C6D-433F-4B21-864C-8A02D82F2147}" destId="{F8E9F67A-FEC4-451D-8E42-F9F6C6DC77ED}" srcOrd="0" destOrd="0" presId="urn:microsoft.com/office/officeart/2005/8/layout/lProcess2"/>
    <dgm:cxn modelId="{84F8DBBC-40DD-420E-A977-A05BA65CED6C}" srcId="{5B63229E-BC81-4C59-88E6-2328E1FCB30C}" destId="{AC293390-52ED-4708-BFC7-84426B11D94E}" srcOrd="2" destOrd="0" parTransId="{94B91689-5F5F-4F9E-99F6-3702C8E94853}" sibTransId="{6C8D79FE-E3F7-4516-AC6A-7B9EDA23EF5C}"/>
    <dgm:cxn modelId="{03B938AC-8DB7-4C58-8314-E2EF458CA7D3}" srcId="{F88706C2-9D17-49BD-8AB5-0B52F7363E44}" destId="{53F71772-3F9B-4419-BC7A-B45548355ED3}" srcOrd="2" destOrd="0" parTransId="{C7597D59-38E1-47E0-A9E5-76286F068E71}" sibTransId="{130A7C0B-FEFB-488A-9D8B-F10C582AD07E}"/>
    <dgm:cxn modelId="{FC998DCE-4AC3-4E40-87EC-E75F595B8166}" type="presOf" srcId="{C03DA589-3439-40CE-81A7-EC83999D4294}" destId="{0917E60A-F04E-4437-8145-851D2DC46A42}" srcOrd="0" destOrd="0" presId="urn:microsoft.com/office/officeart/2005/8/layout/lProcess2"/>
    <dgm:cxn modelId="{44161DB9-1166-4772-9E2B-C607128F3572}" srcId="{E211CDEA-61CD-46C1-81F2-387872E74706}" destId="{C03DA589-3439-40CE-81A7-EC83999D4294}" srcOrd="1" destOrd="0" parTransId="{66F1F049-000E-457F-A460-42FF1F7089B3}" sibTransId="{B77F1478-6C4F-4728-A637-142F4DB9FA74}"/>
    <dgm:cxn modelId="{44FD59C2-398F-4B60-B29D-69589C8FD356}" srcId="{F88706C2-9D17-49BD-8AB5-0B52F7363E44}" destId="{AD03C57C-C5BB-4799-A51F-4E027DB8A06B}" srcOrd="1" destOrd="0" parTransId="{19DFCAF7-6F9B-4EA8-B6FE-37A603CDCEE5}" sibTransId="{A9540FEE-45E8-47D2-893C-839A640AE334}"/>
    <dgm:cxn modelId="{5900A016-2845-49C1-94C8-9F70291504C5}" type="presOf" srcId="{5B63229E-BC81-4C59-88E6-2328E1FCB30C}" destId="{2BEABC80-B5C8-4F9F-BA73-96366FAD2B2A}" srcOrd="0" destOrd="0" presId="urn:microsoft.com/office/officeart/2005/8/layout/lProcess2"/>
    <dgm:cxn modelId="{4E337C8A-39F6-4C68-8693-22D29DA6FD74}" srcId="{5B63229E-BC81-4C59-88E6-2328E1FCB30C}" destId="{F88706C2-9D17-49BD-8AB5-0B52F7363E44}" srcOrd="1" destOrd="0" parTransId="{74CEA54B-179B-424E-88EF-7029D3465F55}" sibTransId="{DB6930AB-A983-470A-AA6A-3515F2CFFC1A}"/>
    <dgm:cxn modelId="{6082A506-53D6-42BE-AE71-A7ED8F825644}" srcId="{F88706C2-9D17-49BD-8AB5-0B52F7363E44}" destId="{4F583820-5A71-4349-85D0-D47647376DCB}" srcOrd="0" destOrd="0" parTransId="{75B6579D-FA89-4E37-A540-F80194A4715B}" sibTransId="{66671CB3-547E-4F74-9747-15A6B3C3CD85}"/>
    <dgm:cxn modelId="{55CB0CBC-D8E9-4690-A75A-68FFDDBF33F1}" type="presOf" srcId="{AC293390-52ED-4708-BFC7-84426B11D94E}" destId="{8C31B951-47C0-4D81-B713-054C9108BFE2}" srcOrd="0" destOrd="0" presId="urn:microsoft.com/office/officeart/2005/8/layout/lProcess2"/>
    <dgm:cxn modelId="{EA2A1AE8-538D-43E8-8AC5-4B9F531CD039}" type="presOf" srcId="{4F583820-5A71-4349-85D0-D47647376DCB}" destId="{C893BF7C-E758-4A3F-BD3E-782A02BBC43C}" srcOrd="0" destOrd="0" presId="urn:microsoft.com/office/officeart/2005/8/layout/lProcess2"/>
    <dgm:cxn modelId="{C0218AE1-7083-4EF0-A388-FFAFFD4BC1AC}" type="presOf" srcId="{53F71772-3F9B-4419-BC7A-B45548355ED3}" destId="{462F1A95-E733-476C-9E03-972D8F81E147}" srcOrd="0" destOrd="0" presId="urn:microsoft.com/office/officeart/2005/8/layout/lProcess2"/>
    <dgm:cxn modelId="{62E5807B-70D1-4162-96AC-ABDD6DF67C0A}" type="presOf" srcId="{E8D30F30-AC4B-4786-B8BA-F886284D355A}" destId="{22F8B18D-7A11-404C-ACD2-76F86EEEF3EB}" srcOrd="0" destOrd="0" presId="urn:microsoft.com/office/officeart/2005/8/layout/lProcess2"/>
    <dgm:cxn modelId="{CD8745FF-9D62-4F5C-9310-C84AF79A5B1E}" type="presParOf" srcId="{2BEABC80-B5C8-4F9F-BA73-96366FAD2B2A}" destId="{64FA121C-B100-4468-A58C-5C9FCA6B6D24}" srcOrd="0" destOrd="0" presId="urn:microsoft.com/office/officeart/2005/8/layout/lProcess2"/>
    <dgm:cxn modelId="{68450E94-33CB-45AD-AF6A-DFFDAAC31EE4}" type="presParOf" srcId="{64FA121C-B100-4468-A58C-5C9FCA6B6D24}" destId="{0244E8E7-AADB-4D12-9AAA-AECE0C1CD9B7}" srcOrd="0" destOrd="0" presId="urn:microsoft.com/office/officeart/2005/8/layout/lProcess2"/>
    <dgm:cxn modelId="{E9261493-E244-4C05-8CDC-4DEFADBA84B8}" type="presParOf" srcId="{64FA121C-B100-4468-A58C-5C9FCA6B6D24}" destId="{72742E11-4A73-4A22-8532-3A96FBC4B4E4}" srcOrd="1" destOrd="0" presId="urn:microsoft.com/office/officeart/2005/8/layout/lProcess2"/>
    <dgm:cxn modelId="{CF0788A3-06DE-4D57-A351-BCA1FA990E26}" type="presParOf" srcId="{64FA121C-B100-4468-A58C-5C9FCA6B6D24}" destId="{5950975D-88CB-4A11-A914-73BC7EE15E23}" srcOrd="2" destOrd="0" presId="urn:microsoft.com/office/officeart/2005/8/layout/lProcess2"/>
    <dgm:cxn modelId="{3D519174-C3E3-4B94-BB7A-1160D8424E28}" type="presParOf" srcId="{5950975D-88CB-4A11-A914-73BC7EE15E23}" destId="{CB6CC238-10C2-4675-95CB-AD324FD6DD98}" srcOrd="0" destOrd="0" presId="urn:microsoft.com/office/officeart/2005/8/layout/lProcess2"/>
    <dgm:cxn modelId="{357DCFF1-30E4-4F7D-8175-6B9CE308BB0E}" type="presParOf" srcId="{CB6CC238-10C2-4675-95CB-AD324FD6DD98}" destId="{AD12A80C-FB7D-4AA9-A5E4-B581A9C8BDA4}" srcOrd="0" destOrd="0" presId="urn:microsoft.com/office/officeart/2005/8/layout/lProcess2"/>
    <dgm:cxn modelId="{2654555B-C477-454D-95FA-117D5BE0AD28}" type="presParOf" srcId="{CB6CC238-10C2-4675-95CB-AD324FD6DD98}" destId="{C1C9F585-92BB-48C5-A1ED-ED101383AA46}" srcOrd="1" destOrd="0" presId="urn:microsoft.com/office/officeart/2005/8/layout/lProcess2"/>
    <dgm:cxn modelId="{88A3FA41-8BA0-4AD3-B4E9-4302332AF29F}" type="presParOf" srcId="{CB6CC238-10C2-4675-95CB-AD324FD6DD98}" destId="{0917E60A-F04E-4437-8145-851D2DC46A42}" srcOrd="2" destOrd="0" presId="urn:microsoft.com/office/officeart/2005/8/layout/lProcess2"/>
    <dgm:cxn modelId="{53C6C2EB-CF85-4C59-A26F-C80BAD03B471}" type="presParOf" srcId="{CB6CC238-10C2-4675-95CB-AD324FD6DD98}" destId="{60DB76D6-A21F-4FAC-81B3-459F2F87526E}" srcOrd="3" destOrd="0" presId="urn:microsoft.com/office/officeart/2005/8/layout/lProcess2"/>
    <dgm:cxn modelId="{C977FAA3-447E-4BDC-BDEA-4B7816CA84DE}" type="presParOf" srcId="{CB6CC238-10C2-4675-95CB-AD324FD6DD98}" destId="{F8E9F67A-FEC4-451D-8E42-F9F6C6DC77ED}" srcOrd="4" destOrd="0" presId="urn:microsoft.com/office/officeart/2005/8/layout/lProcess2"/>
    <dgm:cxn modelId="{A7F9CE79-4BC8-40F3-A91F-8D3E4F0E07CC}" type="presParOf" srcId="{2BEABC80-B5C8-4F9F-BA73-96366FAD2B2A}" destId="{56EBF7CB-819D-4FF8-BD73-8ADC78567F0B}" srcOrd="1" destOrd="0" presId="urn:microsoft.com/office/officeart/2005/8/layout/lProcess2"/>
    <dgm:cxn modelId="{3167C12A-E1AA-4BB9-A6B7-7436C3545D72}" type="presParOf" srcId="{2BEABC80-B5C8-4F9F-BA73-96366FAD2B2A}" destId="{9D2067DC-1706-4B41-9277-5D0E6F667225}" srcOrd="2" destOrd="0" presId="urn:microsoft.com/office/officeart/2005/8/layout/lProcess2"/>
    <dgm:cxn modelId="{C5C39ED1-F6E2-4859-AD30-FD3E0615C6F3}" type="presParOf" srcId="{9D2067DC-1706-4B41-9277-5D0E6F667225}" destId="{D43E7B25-D11A-447E-A4AF-04C9F88ECC0C}" srcOrd="0" destOrd="0" presId="urn:microsoft.com/office/officeart/2005/8/layout/lProcess2"/>
    <dgm:cxn modelId="{B82777CA-A061-49CC-93A5-475683621438}" type="presParOf" srcId="{9D2067DC-1706-4B41-9277-5D0E6F667225}" destId="{93744CEF-6540-4A08-9298-F885BB85C88A}" srcOrd="1" destOrd="0" presId="urn:microsoft.com/office/officeart/2005/8/layout/lProcess2"/>
    <dgm:cxn modelId="{24945535-A16E-4036-A47A-A0DEEED01865}" type="presParOf" srcId="{9D2067DC-1706-4B41-9277-5D0E6F667225}" destId="{68D0D928-E0E6-4C0D-8366-662D26651C31}" srcOrd="2" destOrd="0" presId="urn:microsoft.com/office/officeart/2005/8/layout/lProcess2"/>
    <dgm:cxn modelId="{2313517A-4A46-4616-BF70-E7A647107FFA}" type="presParOf" srcId="{68D0D928-E0E6-4C0D-8366-662D26651C31}" destId="{197F13FC-CC70-47A3-8A2E-346DBBA11438}" srcOrd="0" destOrd="0" presId="urn:microsoft.com/office/officeart/2005/8/layout/lProcess2"/>
    <dgm:cxn modelId="{1640D8D4-0B6F-43FD-AE91-5358D4F4A4BB}" type="presParOf" srcId="{197F13FC-CC70-47A3-8A2E-346DBBA11438}" destId="{C893BF7C-E758-4A3F-BD3E-782A02BBC43C}" srcOrd="0" destOrd="0" presId="urn:microsoft.com/office/officeart/2005/8/layout/lProcess2"/>
    <dgm:cxn modelId="{1FCEFE21-567B-4A08-850A-5DB531C9D664}" type="presParOf" srcId="{197F13FC-CC70-47A3-8A2E-346DBBA11438}" destId="{FC21D3CF-B017-4DAE-A3C1-0BBFEBD53E96}" srcOrd="1" destOrd="0" presId="urn:microsoft.com/office/officeart/2005/8/layout/lProcess2"/>
    <dgm:cxn modelId="{BF9E2DC9-FB9B-4C57-BCFE-ED1C1EAFC272}" type="presParOf" srcId="{197F13FC-CC70-47A3-8A2E-346DBBA11438}" destId="{DE053C56-66CF-4692-9F11-16BFFAFE9838}" srcOrd="2" destOrd="0" presId="urn:microsoft.com/office/officeart/2005/8/layout/lProcess2"/>
    <dgm:cxn modelId="{12E65F78-E442-4A47-B38D-26115433412D}" type="presParOf" srcId="{197F13FC-CC70-47A3-8A2E-346DBBA11438}" destId="{BF337A08-2084-49B1-823A-6CA9306CB8EA}" srcOrd="3" destOrd="0" presId="urn:microsoft.com/office/officeart/2005/8/layout/lProcess2"/>
    <dgm:cxn modelId="{531B6E84-492A-4825-86A8-AFAA453D65E9}" type="presParOf" srcId="{197F13FC-CC70-47A3-8A2E-346DBBA11438}" destId="{462F1A95-E733-476C-9E03-972D8F81E147}" srcOrd="4" destOrd="0" presId="urn:microsoft.com/office/officeart/2005/8/layout/lProcess2"/>
    <dgm:cxn modelId="{C77358A2-C676-42BB-98BB-8302A422391A}" type="presParOf" srcId="{2BEABC80-B5C8-4F9F-BA73-96366FAD2B2A}" destId="{16910F51-5913-4BA6-B6D1-D22E9309934C}" srcOrd="3" destOrd="0" presId="urn:microsoft.com/office/officeart/2005/8/layout/lProcess2"/>
    <dgm:cxn modelId="{E70CAC02-8D5A-4DBF-8F71-2DC38E879261}" type="presParOf" srcId="{2BEABC80-B5C8-4F9F-BA73-96366FAD2B2A}" destId="{C6A16058-C510-459E-B190-2E022B48EAD0}" srcOrd="4" destOrd="0" presId="urn:microsoft.com/office/officeart/2005/8/layout/lProcess2"/>
    <dgm:cxn modelId="{3217F935-4F35-41D2-A1C8-F7659B83EDC0}" type="presParOf" srcId="{C6A16058-C510-459E-B190-2E022B48EAD0}" destId="{8C31B951-47C0-4D81-B713-054C9108BFE2}" srcOrd="0" destOrd="0" presId="urn:microsoft.com/office/officeart/2005/8/layout/lProcess2"/>
    <dgm:cxn modelId="{DAEF7505-DACA-4360-8FDB-E155443E6941}" type="presParOf" srcId="{C6A16058-C510-459E-B190-2E022B48EAD0}" destId="{3D1EDE36-F998-4526-AFC4-2AFCEF320D01}" srcOrd="1" destOrd="0" presId="urn:microsoft.com/office/officeart/2005/8/layout/lProcess2"/>
    <dgm:cxn modelId="{800D6133-BDBE-4D54-A365-A92A5D937736}" type="presParOf" srcId="{C6A16058-C510-459E-B190-2E022B48EAD0}" destId="{364D7B13-C559-4232-AD8B-D7E7DE191790}" srcOrd="2" destOrd="0" presId="urn:microsoft.com/office/officeart/2005/8/layout/lProcess2"/>
    <dgm:cxn modelId="{5D2534A2-072F-4BD8-9212-168BF478D949}" type="presParOf" srcId="{364D7B13-C559-4232-AD8B-D7E7DE191790}" destId="{6AC5B27D-917C-40AA-B8C8-26D695AE719A}" srcOrd="0" destOrd="0" presId="urn:microsoft.com/office/officeart/2005/8/layout/lProcess2"/>
    <dgm:cxn modelId="{A04AFCCD-D4B7-45E2-9513-C5D7E86C9E7A}" type="presParOf" srcId="{6AC5B27D-917C-40AA-B8C8-26D695AE719A}" destId="{22F8B18D-7A11-404C-ACD2-76F86EEEF3EB}" srcOrd="0" destOrd="0" presId="urn:microsoft.com/office/officeart/2005/8/layout/lProcess2"/>
    <dgm:cxn modelId="{7E23036A-6C3B-4697-B109-1CA470C507B7}" type="presParOf" srcId="{6AC5B27D-917C-40AA-B8C8-26D695AE719A}" destId="{F45C138E-8FD7-4729-A6FF-B7E02D0971BD}" srcOrd="1" destOrd="0" presId="urn:microsoft.com/office/officeart/2005/8/layout/lProcess2"/>
    <dgm:cxn modelId="{1A82F664-377F-401C-8B54-F59678FD6D96}" type="presParOf" srcId="{6AC5B27D-917C-40AA-B8C8-26D695AE719A}" destId="{2016618A-F583-4F3A-8222-6CA50FEF09EA}" srcOrd="2" destOrd="0" presId="urn:microsoft.com/office/officeart/2005/8/layout/lProcess2"/>
    <dgm:cxn modelId="{6E85C3D4-D848-4A6F-BF19-DECDD33740F8}" type="presParOf" srcId="{6AC5B27D-917C-40AA-B8C8-26D695AE719A}" destId="{A7D48F41-A79A-4760-A0EB-D39D3D378472}" srcOrd="3" destOrd="0" presId="urn:microsoft.com/office/officeart/2005/8/layout/lProcess2"/>
    <dgm:cxn modelId="{7E6A4815-D824-4240-81BA-2A881CE52723}" type="presParOf" srcId="{6AC5B27D-917C-40AA-B8C8-26D695AE719A}" destId="{18C6D7E0-4383-416F-96E6-C223B263438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4E8E7-AADB-4D12-9AAA-AECE0C1CD9B7}">
      <dsp:nvSpPr>
        <dsp:cNvPr id="0" name=""/>
        <dsp:cNvSpPr/>
      </dsp:nvSpPr>
      <dsp:spPr>
        <a:xfrm>
          <a:off x="29773" y="0"/>
          <a:ext cx="2703129" cy="3394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a:latin typeface="Arial" panose="020B0604020202020204" pitchFamily="34" charset="0"/>
              <a:cs typeface="Arial" panose="020B0604020202020204" pitchFamily="34" charset="0"/>
            </a:rPr>
            <a:t>Saturday 1 April 2017 – Tuesday 31 March 2020</a:t>
          </a:r>
        </a:p>
      </dsp:txBody>
      <dsp:txXfrm>
        <a:off x="29773" y="0"/>
        <a:ext cx="2703129" cy="1018222"/>
      </dsp:txXfrm>
    </dsp:sp>
    <dsp:sp modelId="{AD12A80C-FB7D-4AA9-A5E4-B581A9C8BDA4}">
      <dsp:nvSpPr>
        <dsp:cNvPr id="0" name=""/>
        <dsp:cNvSpPr/>
      </dsp:nvSpPr>
      <dsp:spPr>
        <a:xfrm>
          <a:off x="74608" y="1018926"/>
          <a:ext cx="2555992" cy="731163"/>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100" kern="1200" dirty="0">
              <a:latin typeface="Arial" panose="020B0604020202020204" pitchFamily="34" charset="0"/>
              <a:cs typeface="Arial" panose="020B0604020202020204" pitchFamily="34" charset="0"/>
            </a:rPr>
            <a:t>Trusts reporting all EN criteria cases to NHS Resolution</a:t>
          </a:r>
        </a:p>
      </dsp:txBody>
      <dsp:txXfrm>
        <a:off x="96023" y="1040341"/>
        <a:ext cx="2513162" cy="688333"/>
      </dsp:txXfrm>
    </dsp:sp>
    <dsp:sp modelId="{0917E60A-F04E-4437-8145-851D2DC46A42}">
      <dsp:nvSpPr>
        <dsp:cNvPr id="0" name=""/>
        <dsp:cNvSpPr/>
      </dsp:nvSpPr>
      <dsp:spPr>
        <a:xfrm>
          <a:off x="74608" y="1755714"/>
          <a:ext cx="2555992" cy="731163"/>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latin typeface="Arial" panose="020B0604020202020204" pitchFamily="34" charset="0"/>
              <a:cs typeface="Arial" panose="020B0604020202020204" pitchFamily="34" charset="0"/>
            </a:rPr>
            <a:t>NHS Resolution investigated all cases meeting criteria*</a:t>
          </a:r>
        </a:p>
      </dsp:txBody>
      <dsp:txXfrm>
        <a:off x="96023" y="1777129"/>
        <a:ext cx="2513162" cy="688333"/>
      </dsp:txXfrm>
    </dsp:sp>
    <dsp:sp modelId="{F8E9F67A-FEC4-451D-8E42-F9F6C6DC77ED}">
      <dsp:nvSpPr>
        <dsp:cNvPr id="0" name=""/>
        <dsp:cNvSpPr/>
      </dsp:nvSpPr>
      <dsp:spPr>
        <a:xfrm>
          <a:off x="89140" y="2451720"/>
          <a:ext cx="2555992" cy="731163"/>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Outstanding cases from 2019/2020 to be reported to NHS Resolution via Claims Wizard</a:t>
          </a:r>
        </a:p>
      </dsp:txBody>
      <dsp:txXfrm>
        <a:off x="110555" y="2473135"/>
        <a:ext cx="2513162" cy="688333"/>
      </dsp:txXfrm>
    </dsp:sp>
    <dsp:sp modelId="{D43E7B25-D11A-447E-A4AF-04C9F88ECC0C}">
      <dsp:nvSpPr>
        <dsp:cNvPr id="0" name=""/>
        <dsp:cNvSpPr/>
      </dsp:nvSpPr>
      <dsp:spPr>
        <a:xfrm>
          <a:off x="2906903" y="0"/>
          <a:ext cx="2703129" cy="3394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a:latin typeface="Arial" panose="020B0604020202020204" pitchFamily="34" charset="0"/>
              <a:cs typeface="Arial" panose="020B0604020202020204" pitchFamily="34" charset="0"/>
            </a:rPr>
            <a:t>Wednesday 1 April 2020 – Wednesday 31 March 2021</a:t>
          </a:r>
        </a:p>
      </dsp:txBody>
      <dsp:txXfrm>
        <a:off x="2906903" y="0"/>
        <a:ext cx="2703129" cy="1018222"/>
      </dsp:txXfrm>
    </dsp:sp>
    <dsp:sp modelId="{C893BF7C-E758-4A3F-BD3E-782A02BBC43C}">
      <dsp:nvSpPr>
        <dsp:cNvPr id="0" name=""/>
        <dsp:cNvSpPr/>
      </dsp:nvSpPr>
      <dsp:spPr>
        <a:xfrm>
          <a:off x="3073654" y="1018565"/>
          <a:ext cx="2369628" cy="406233"/>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Covid-19 period - </a:t>
          </a:r>
          <a:r>
            <a:rPr lang="en-GB" sz="1100" kern="1200" dirty="0" smtClean="0">
              <a:latin typeface="Arial" panose="020B0604020202020204" pitchFamily="34" charset="0"/>
              <a:cs typeface="Arial" panose="020B0604020202020204" pitchFamily="34" charset="0"/>
            </a:rPr>
            <a:t>trusts </a:t>
          </a:r>
          <a:r>
            <a:rPr lang="en-GB" sz="1100" kern="1200" dirty="0">
              <a:latin typeface="Arial" panose="020B0604020202020204" pitchFamily="34" charset="0"/>
              <a:cs typeface="Arial" panose="020B0604020202020204" pitchFamily="34" charset="0"/>
            </a:rPr>
            <a:t>reporting all EN criteria cases to HSIB only </a:t>
          </a:r>
          <a:endParaRPr lang="en-US" sz="1100" kern="1200" dirty="0">
            <a:latin typeface="Arial" panose="020B0604020202020204" pitchFamily="34" charset="0"/>
            <a:cs typeface="Arial" panose="020B0604020202020204" pitchFamily="34" charset="0"/>
          </a:endParaRPr>
        </a:p>
      </dsp:txBody>
      <dsp:txXfrm>
        <a:off x="3085552" y="1030463"/>
        <a:ext cx="2345832" cy="382437"/>
      </dsp:txXfrm>
    </dsp:sp>
    <dsp:sp modelId="{DE053C56-66CF-4692-9F11-16BFFAFE9838}">
      <dsp:nvSpPr>
        <dsp:cNvPr id="0" name=""/>
        <dsp:cNvSpPr/>
      </dsp:nvSpPr>
      <dsp:spPr>
        <a:xfrm>
          <a:off x="3073654" y="1431666"/>
          <a:ext cx="2369628" cy="89274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latin typeface="Arial" panose="020B0604020202020204" pitchFamily="34" charset="0"/>
              <a:cs typeface="Arial" panose="020B0604020202020204" pitchFamily="34" charset="0"/>
            </a:rPr>
            <a:t>HSIB no longer routinely investigate all maternity events involving cooled babies where there is no apparent neurological injury confirmed following therapy</a:t>
          </a:r>
        </a:p>
      </dsp:txBody>
      <dsp:txXfrm>
        <a:off x="3099802" y="1457814"/>
        <a:ext cx="2317332" cy="840450"/>
      </dsp:txXfrm>
    </dsp:sp>
    <dsp:sp modelId="{462F1A95-E733-476C-9E03-972D8F81E147}">
      <dsp:nvSpPr>
        <dsp:cNvPr id="0" name=""/>
        <dsp:cNvSpPr/>
      </dsp:nvSpPr>
      <dsp:spPr>
        <a:xfrm>
          <a:off x="3073654" y="2307704"/>
          <a:ext cx="2369628" cy="89274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latin typeface="Arial" panose="020B0604020202020204" pitchFamily="34" charset="0"/>
              <a:cs typeface="Arial" panose="020B0604020202020204" pitchFamily="34" charset="0"/>
            </a:rPr>
            <a:t>HSIB share datasets and completed investigation reports directly with NHS Resolution</a:t>
          </a:r>
        </a:p>
      </dsp:txBody>
      <dsp:txXfrm>
        <a:off x="3099802" y="2333852"/>
        <a:ext cx="2317332" cy="840450"/>
      </dsp:txXfrm>
    </dsp:sp>
    <dsp:sp modelId="{8C31B951-47C0-4D81-B713-054C9108BFE2}">
      <dsp:nvSpPr>
        <dsp:cNvPr id="0" name=""/>
        <dsp:cNvSpPr/>
      </dsp:nvSpPr>
      <dsp:spPr>
        <a:xfrm>
          <a:off x="5812767" y="0"/>
          <a:ext cx="2703129" cy="3394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Thursday 1 April 2021 onwards</a:t>
          </a:r>
        </a:p>
      </dsp:txBody>
      <dsp:txXfrm>
        <a:off x="5812767" y="0"/>
        <a:ext cx="2703129" cy="1018222"/>
      </dsp:txXfrm>
    </dsp:sp>
    <dsp:sp modelId="{22F8B18D-7A11-404C-ACD2-76F86EEEF3EB}">
      <dsp:nvSpPr>
        <dsp:cNvPr id="0" name=""/>
        <dsp:cNvSpPr/>
      </dsp:nvSpPr>
      <dsp:spPr>
        <a:xfrm>
          <a:off x="5979518" y="1018565"/>
          <a:ext cx="2369628" cy="406233"/>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Trusts reporting all EN criteria cases to HSIB</a:t>
          </a:r>
        </a:p>
      </dsp:txBody>
      <dsp:txXfrm>
        <a:off x="5991416" y="1030463"/>
        <a:ext cx="2345832" cy="382437"/>
      </dsp:txXfrm>
    </dsp:sp>
    <dsp:sp modelId="{2016618A-F583-4F3A-8222-6CA50FEF09EA}">
      <dsp:nvSpPr>
        <dsp:cNvPr id="0" name=""/>
        <dsp:cNvSpPr/>
      </dsp:nvSpPr>
      <dsp:spPr>
        <a:xfrm>
          <a:off x="5979518" y="1431666"/>
          <a:ext cx="2369628" cy="89274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NHS Resolution brain injury definition narrowed – </a:t>
          </a:r>
          <a:r>
            <a:rPr lang="en-GB" sz="1000" kern="1200" dirty="0">
              <a:latin typeface="Arial" panose="020B0604020202020204" pitchFamily="34" charset="0"/>
              <a:cs typeface="Arial" panose="020B0604020202020204" pitchFamily="34" charset="0"/>
            </a:rPr>
            <a:t>“Babies who have an abnormal MRI scan where there is evidence of changes in relation to intrapartum hypoxic ischaemic encephalopathy”</a:t>
          </a:r>
          <a:endParaRPr lang="en-US" sz="1000" kern="1200" dirty="0">
            <a:latin typeface="Arial" panose="020B0604020202020204" pitchFamily="34" charset="0"/>
            <a:cs typeface="Arial" panose="020B0604020202020204" pitchFamily="34" charset="0"/>
          </a:endParaRPr>
        </a:p>
      </dsp:txBody>
      <dsp:txXfrm>
        <a:off x="6005666" y="1457814"/>
        <a:ext cx="2317332" cy="840450"/>
      </dsp:txXfrm>
    </dsp:sp>
    <dsp:sp modelId="{18C6D7E0-4383-416F-96E6-C223B2634382}">
      <dsp:nvSpPr>
        <dsp:cNvPr id="0" name=""/>
        <dsp:cNvSpPr/>
      </dsp:nvSpPr>
      <dsp:spPr>
        <a:xfrm>
          <a:off x="5979518" y="2307704"/>
          <a:ext cx="2369628" cy="89274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NHS Resolution - No steps will be taken to investigate eligibility for compensation until HSIB has completed a safety investigation</a:t>
          </a:r>
          <a:r>
            <a:rPr lang="en-US" sz="1100" kern="1200" dirty="0">
              <a:latin typeface="Arial" panose="020B0604020202020204" pitchFamily="34" charset="0"/>
              <a:cs typeface="Arial" panose="020B0604020202020204" pitchFamily="34" charset="0"/>
            </a:rPr>
            <a:t>**</a:t>
          </a:r>
        </a:p>
      </dsp:txBody>
      <dsp:txXfrm>
        <a:off x="6005666" y="2333852"/>
        <a:ext cx="2317332" cy="8404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FF7B4-FF90-4833-9D57-56AF579D2F4F}" type="datetimeFigureOut">
              <a:rPr lang="en-GB" smtClean="0"/>
              <a:t>21/07/2021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C4F0C-61A4-461F-A2A9-CD9F93AD86D4}" type="slidenum">
              <a:rPr lang="en-GB" smtClean="0"/>
              <a:t>‹#›</a:t>
            </a:fld>
            <a:endParaRPr lang="en-GB" dirty="0"/>
          </a:p>
        </p:txBody>
      </p:sp>
    </p:spTree>
    <p:extLst>
      <p:ext uri="{BB962C8B-B14F-4D97-AF65-F5344CB8AC3E}">
        <p14:creationId xmlns:p14="http://schemas.microsoft.com/office/powerpoint/2010/main" val="181555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1DFEB-7BB7-4AAD-9C2A-E6DA9F3F21FC}" type="datetimeFigureOut">
              <a:rPr lang="en-GB" smtClean="0"/>
              <a:t>21/07/2021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701E0-7282-456E-90A3-43B7A3E4D68B}" type="slidenum">
              <a:rPr lang="en-GB" smtClean="0"/>
              <a:t>‹#›</a:t>
            </a:fld>
            <a:endParaRPr lang="en-GB" dirty="0"/>
          </a:p>
        </p:txBody>
      </p:sp>
    </p:spTree>
    <p:extLst>
      <p:ext uri="{BB962C8B-B14F-4D97-AF65-F5344CB8AC3E}">
        <p14:creationId xmlns:p14="http://schemas.microsoft.com/office/powerpoint/2010/main" val="26672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1</a:t>
            </a:fld>
            <a:endParaRPr lang="en-GB" dirty="0"/>
          </a:p>
        </p:txBody>
      </p:sp>
    </p:spTree>
    <p:extLst>
      <p:ext uri="{BB962C8B-B14F-4D97-AF65-F5344CB8AC3E}">
        <p14:creationId xmlns:p14="http://schemas.microsoft.com/office/powerpoint/2010/main" val="2168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Legal case manager</a:t>
            </a:r>
          </a:p>
        </p:txBody>
      </p:sp>
      <p:sp>
        <p:nvSpPr>
          <p:cNvPr id="4" name="Slide Number Placeholder 3"/>
          <p:cNvSpPr>
            <a:spLocks noGrp="1"/>
          </p:cNvSpPr>
          <p:nvPr>
            <p:ph type="sldNum" sz="quarter" idx="10"/>
          </p:nvPr>
        </p:nvSpPr>
        <p:spPr/>
        <p:txBody>
          <a:bodyPr/>
          <a:lstStyle/>
          <a:p>
            <a:fld id="{672701E0-7282-456E-90A3-43B7A3E4D68B}" type="slidenum">
              <a:rPr lang="en-GB" smtClean="0"/>
              <a:t>10</a:t>
            </a:fld>
            <a:endParaRPr lang="en-GB" dirty="0"/>
          </a:p>
        </p:txBody>
      </p:sp>
    </p:spTree>
    <p:extLst>
      <p:ext uri="{BB962C8B-B14F-4D97-AF65-F5344CB8AC3E}">
        <p14:creationId xmlns:p14="http://schemas.microsoft.com/office/powerpoint/2010/main" val="21914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Legal case manager</a:t>
            </a:r>
          </a:p>
        </p:txBody>
      </p:sp>
      <p:sp>
        <p:nvSpPr>
          <p:cNvPr id="4" name="Slide Number Placeholder 3"/>
          <p:cNvSpPr>
            <a:spLocks noGrp="1"/>
          </p:cNvSpPr>
          <p:nvPr>
            <p:ph type="sldNum" sz="quarter" idx="10"/>
          </p:nvPr>
        </p:nvSpPr>
        <p:spPr/>
        <p:txBody>
          <a:bodyPr/>
          <a:lstStyle/>
          <a:p>
            <a:fld id="{672701E0-7282-456E-90A3-43B7A3E4D68B}" type="slidenum">
              <a:rPr lang="en-GB" smtClean="0"/>
              <a:t>11</a:t>
            </a:fld>
            <a:endParaRPr lang="en-GB" dirty="0"/>
          </a:p>
        </p:txBody>
      </p:sp>
    </p:spTree>
    <p:extLst>
      <p:ext uri="{BB962C8B-B14F-4D97-AF65-F5344CB8AC3E}">
        <p14:creationId xmlns:p14="http://schemas.microsoft.com/office/powerpoint/2010/main" val="141802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Legal case manager</a:t>
            </a:r>
            <a:r>
              <a:rPr lang="en-GB" b="0" baseline="0" dirty="0"/>
              <a:t> - </a:t>
            </a:r>
            <a:r>
              <a:rPr lang="en-GB" b="0" dirty="0"/>
              <a:t>Invite questions</a:t>
            </a:r>
            <a:r>
              <a:rPr lang="en-GB" b="0" baseline="0" dirty="0"/>
              <a:t> from Trust on new process at end of session</a:t>
            </a:r>
          </a:p>
          <a:p>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12</a:t>
            </a:fld>
            <a:endParaRPr lang="en-GB" dirty="0"/>
          </a:p>
        </p:txBody>
      </p:sp>
    </p:spTree>
    <p:extLst>
      <p:ext uri="{BB962C8B-B14F-4D97-AF65-F5344CB8AC3E}">
        <p14:creationId xmlns:p14="http://schemas.microsoft.com/office/powerpoint/2010/main" val="234789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Legal case manager</a:t>
            </a:r>
          </a:p>
        </p:txBody>
      </p:sp>
      <p:sp>
        <p:nvSpPr>
          <p:cNvPr id="4" name="Slide Number Placeholder 3"/>
          <p:cNvSpPr>
            <a:spLocks noGrp="1"/>
          </p:cNvSpPr>
          <p:nvPr>
            <p:ph type="sldNum" sz="quarter" idx="10"/>
          </p:nvPr>
        </p:nvSpPr>
        <p:spPr/>
        <p:txBody>
          <a:bodyPr/>
          <a:lstStyle/>
          <a:p>
            <a:fld id="{672701E0-7282-456E-90A3-43B7A3E4D68B}" type="slidenum">
              <a:rPr lang="en-GB" smtClean="0"/>
              <a:t>13</a:t>
            </a:fld>
            <a:endParaRPr lang="en-GB" dirty="0"/>
          </a:p>
        </p:txBody>
      </p:sp>
    </p:spTree>
    <p:extLst>
      <p:ext uri="{BB962C8B-B14F-4D97-AF65-F5344CB8AC3E}">
        <p14:creationId xmlns:p14="http://schemas.microsoft.com/office/powerpoint/2010/main" val="40698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a:t>
            </a:r>
            <a:r>
              <a:rPr lang="en-GB" dirty="0"/>
              <a:t>case manager</a:t>
            </a:r>
          </a:p>
        </p:txBody>
      </p:sp>
      <p:sp>
        <p:nvSpPr>
          <p:cNvPr id="4" name="Slide Number Placeholder 3"/>
          <p:cNvSpPr>
            <a:spLocks noGrp="1"/>
          </p:cNvSpPr>
          <p:nvPr>
            <p:ph type="sldNum" sz="quarter" idx="10"/>
          </p:nvPr>
        </p:nvSpPr>
        <p:spPr/>
        <p:txBody>
          <a:bodyPr/>
          <a:lstStyle/>
          <a:p>
            <a:fld id="{672701E0-7282-456E-90A3-43B7A3E4D68B}" type="slidenum">
              <a:rPr lang="en-GB" smtClean="0"/>
              <a:t>14</a:t>
            </a:fld>
            <a:endParaRPr lang="en-GB" dirty="0"/>
          </a:p>
        </p:txBody>
      </p:sp>
    </p:spTree>
    <p:extLst>
      <p:ext uri="{BB962C8B-B14F-4D97-AF65-F5344CB8AC3E}">
        <p14:creationId xmlns:p14="http://schemas.microsoft.com/office/powerpoint/2010/main" val="342728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a:t>
            </a:r>
            <a:r>
              <a:rPr lang="en-GB" dirty="0"/>
              <a:t>case manager</a:t>
            </a:r>
          </a:p>
        </p:txBody>
      </p:sp>
      <p:sp>
        <p:nvSpPr>
          <p:cNvPr id="4" name="Slide Number Placeholder 3"/>
          <p:cNvSpPr>
            <a:spLocks noGrp="1"/>
          </p:cNvSpPr>
          <p:nvPr>
            <p:ph type="sldNum" sz="quarter" idx="10"/>
          </p:nvPr>
        </p:nvSpPr>
        <p:spPr/>
        <p:txBody>
          <a:bodyPr/>
          <a:lstStyle/>
          <a:p>
            <a:fld id="{672701E0-7282-456E-90A3-43B7A3E4D68B}" type="slidenum">
              <a:rPr lang="en-GB" smtClean="0"/>
              <a:t>15</a:t>
            </a:fld>
            <a:endParaRPr lang="en-GB" dirty="0"/>
          </a:p>
        </p:txBody>
      </p:sp>
    </p:spTree>
    <p:extLst>
      <p:ext uri="{BB962C8B-B14F-4D97-AF65-F5344CB8AC3E}">
        <p14:creationId xmlns:p14="http://schemas.microsoft.com/office/powerpoint/2010/main" val="2758773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case manager</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16</a:t>
            </a:fld>
            <a:endParaRPr lang="en-GB" dirty="0"/>
          </a:p>
        </p:txBody>
      </p:sp>
    </p:spTree>
    <p:extLst>
      <p:ext uri="{BB962C8B-B14F-4D97-AF65-F5344CB8AC3E}">
        <p14:creationId xmlns:p14="http://schemas.microsoft.com/office/powerpoint/2010/main" val="371653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Case Manager</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17</a:t>
            </a:fld>
            <a:endParaRPr lang="en-GB" dirty="0"/>
          </a:p>
        </p:txBody>
      </p:sp>
    </p:spTree>
    <p:extLst>
      <p:ext uri="{BB962C8B-B14F-4D97-AF65-F5344CB8AC3E}">
        <p14:creationId xmlns:p14="http://schemas.microsoft.com/office/powerpoint/2010/main" val="335743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Clinical </a:t>
            </a:r>
            <a:r>
              <a:rPr lang="en-GB" smtClean="0"/>
              <a:t>case manager</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18</a:t>
            </a:fld>
            <a:endParaRPr lang="en-GB"/>
          </a:p>
        </p:txBody>
      </p:sp>
    </p:spTree>
    <p:extLst>
      <p:ext uri="{BB962C8B-B14F-4D97-AF65-F5344CB8AC3E}">
        <p14:creationId xmlns:p14="http://schemas.microsoft.com/office/powerpoint/2010/main" val="354085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Elita</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19</a:t>
            </a:fld>
            <a:endParaRPr lang="en-GB" dirty="0"/>
          </a:p>
        </p:txBody>
      </p:sp>
    </p:spTree>
    <p:extLst>
      <p:ext uri="{BB962C8B-B14F-4D97-AF65-F5344CB8AC3E}">
        <p14:creationId xmlns:p14="http://schemas.microsoft.com/office/powerpoint/2010/main" val="409869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Host</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2</a:t>
            </a:fld>
            <a:endParaRPr lang="en-GB" dirty="0"/>
          </a:p>
        </p:txBody>
      </p:sp>
    </p:spTree>
    <p:extLst>
      <p:ext uri="{BB962C8B-B14F-4D97-AF65-F5344CB8AC3E}">
        <p14:creationId xmlns:p14="http://schemas.microsoft.com/office/powerpoint/2010/main" val="1682618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Elita</a:t>
            </a:r>
            <a:endParaRPr lang="en-GB" dirty="0"/>
          </a:p>
        </p:txBody>
      </p:sp>
      <p:sp>
        <p:nvSpPr>
          <p:cNvPr id="4" name="Slide Number Placeholder 3"/>
          <p:cNvSpPr>
            <a:spLocks noGrp="1"/>
          </p:cNvSpPr>
          <p:nvPr>
            <p:ph type="sldNum" sz="quarter" idx="10"/>
          </p:nvPr>
        </p:nvSpPr>
        <p:spPr/>
        <p:txBody>
          <a:bodyPr/>
          <a:lstStyle/>
          <a:p>
            <a:pPr marL="0" marR="0" lvl="0" indent="0" algn="ctr" defTabSz="821194" rtl="0" eaLnBrk="1" fontAlgn="auto" latinLnBrk="0" hangingPunct="0">
              <a:lnSpc>
                <a:spcPct val="100000"/>
              </a:lnSpc>
              <a:spcBef>
                <a:spcPts val="0"/>
              </a:spcBef>
              <a:spcAft>
                <a:spcPts val="0"/>
              </a:spcAft>
              <a:buClrTx/>
              <a:buSzTx/>
              <a:buFontTx/>
              <a:buNone/>
              <a:tabLst/>
              <a:defRPr/>
            </a:pPr>
            <a:fld id="{57EFCC4A-7CF6-44B0-AF9F-C97267DEFF6C}" type="slidenum">
              <a:rPr kumimoji="0" lang="en-GB" sz="5000" b="0" i="0" u="none" strike="noStrike" kern="0" cap="none" spc="0" normalizeH="0" baseline="0" noProof="0" smtClean="0">
                <a:ln>
                  <a:noFill/>
                </a:ln>
                <a:solidFill>
                  <a:srgbClr val="000000"/>
                </a:solidFill>
                <a:effectLst/>
                <a:uLnTx/>
                <a:uFillTx/>
                <a:latin typeface="Helvetica Light"/>
                <a:sym typeface="Helvetica Light"/>
              </a:rPr>
              <a:pPr marL="0" marR="0" lvl="0" indent="0" algn="ctr" defTabSz="821194" rtl="0" eaLnBrk="1" fontAlgn="auto" latinLnBrk="0" hangingPunct="0">
                <a:lnSpc>
                  <a:spcPct val="100000"/>
                </a:lnSpc>
                <a:spcBef>
                  <a:spcPts val="0"/>
                </a:spcBef>
                <a:spcAft>
                  <a:spcPts val="0"/>
                </a:spcAft>
                <a:buClrTx/>
                <a:buSzTx/>
                <a:buFontTx/>
                <a:buNone/>
                <a:tabLst/>
                <a:defRPr/>
              </a:pPr>
              <a:t>20</a:t>
            </a:fld>
            <a:endParaRPr kumimoji="0" lang="en-GB" sz="5000" b="0" i="0" u="none" strike="noStrike" kern="0" cap="none" spc="0" normalizeH="0" baseline="0" noProof="0" dirty="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4062956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Elita</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21</a:t>
            </a:fld>
            <a:endParaRPr lang="en-GB" dirty="0"/>
          </a:p>
        </p:txBody>
      </p:sp>
    </p:spTree>
    <p:extLst>
      <p:ext uri="{BB962C8B-B14F-4D97-AF65-F5344CB8AC3E}">
        <p14:creationId xmlns:p14="http://schemas.microsoft.com/office/powerpoint/2010/main" val="414042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Elita</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23</a:t>
            </a:fld>
            <a:endParaRPr lang="en-GB" dirty="0"/>
          </a:p>
        </p:txBody>
      </p:sp>
    </p:spTree>
    <p:extLst>
      <p:ext uri="{BB962C8B-B14F-4D97-AF65-F5344CB8AC3E}">
        <p14:creationId xmlns:p14="http://schemas.microsoft.com/office/powerpoint/2010/main" val="3894634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 Case manager</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24</a:t>
            </a:fld>
            <a:endParaRPr lang="en-GB" dirty="0"/>
          </a:p>
        </p:txBody>
      </p:sp>
    </p:spTree>
    <p:extLst>
      <p:ext uri="{BB962C8B-B14F-4D97-AF65-F5344CB8AC3E}">
        <p14:creationId xmlns:p14="http://schemas.microsoft.com/office/powerpoint/2010/main" val="508245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a:t>
            </a:r>
            <a:r>
              <a:rPr lang="en-GB" baseline="0" dirty="0" smtClean="0"/>
              <a:t> Case Manager</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25</a:t>
            </a:fld>
            <a:endParaRPr lang="en-GB" dirty="0"/>
          </a:p>
        </p:txBody>
      </p:sp>
    </p:spTree>
    <p:extLst>
      <p:ext uri="{BB962C8B-B14F-4D97-AF65-F5344CB8AC3E}">
        <p14:creationId xmlns:p14="http://schemas.microsoft.com/office/powerpoint/2010/main" val="102222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Host</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26</a:t>
            </a:fld>
            <a:endParaRPr lang="en-GB" dirty="0"/>
          </a:p>
        </p:txBody>
      </p:sp>
    </p:spTree>
    <p:extLst>
      <p:ext uri="{BB962C8B-B14F-4D97-AF65-F5344CB8AC3E}">
        <p14:creationId xmlns:p14="http://schemas.microsoft.com/office/powerpoint/2010/main" val="427249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Host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2BB88-A479-4C2B-86A0-8839E877E1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339932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HSIB</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4</a:t>
            </a:fld>
            <a:endParaRPr lang="en-GB" dirty="0"/>
          </a:p>
        </p:txBody>
      </p:sp>
    </p:spTree>
    <p:extLst>
      <p:ext uri="{BB962C8B-B14F-4D97-AF65-F5344CB8AC3E}">
        <p14:creationId xmlns:p14="http://schemas.microsoft.com/office/powerpoint/2010/main" val="242340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HSIB</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5</a:t>
            </a:fld>
            <a:endParaRPr lang="en-GB" dirty="0"/>
          </a:p>
        </p:txBody>
      </p:sp>
    </p:spTree>
    <p:extLst>
      <p:ext uri="{BB962C8B-B14F-4D97-AF65-F5344CB8AC3E}">
        <p14:creationId xmlns:p14="http://schemas.microsoft.com/office/powerpoint/2010/main" val="312912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HSIB</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6</a:t>
            </a:fld>
            <a:endParaRPr lang="en-GB" dirty="0"/>
          </a:p>
        </p:txBody>
      </p:sp>
    </p:spTree>
    <p:extLst>
      <p:ext uri="{BB962C8B-B14F-4D97-AF65-F5344CB8AC3E}">
        <p14:creationId xmlns:p14="http://schemas.microsoft.com/office/powerpoint/2010/main" val="268989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HSIB</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7</a:t>
            </a:fld>
            <a:endParaRPr lang="en-GB" dirty="0"/>
          </a:p>
        </p:txBody>
      </p:sp>
    </p:spTree>
    <p:extLst>
      <p:ext uri="{BB962C8B-B14F-4D97-AF65-F5344CB8AC3E}">
        <p14:creationId xmlns:p14="http://schemas.microsoft.com/office/powerpoint/2010/main" val="8594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HSIB</a:t>
            </a:r>
            <a:endParaRPr lang="en-GB" dirty="0"/>
          </a:p>
        </p:txBody>
      </p:sp>
      <p:sp>
        <p:nvSpPr>
          <p:cNvPr id="4" name="Slide Number Placeholder 3"/>
          <p:cNvSpPr>
            <a:spLocks noGrp="1"/>
          </p:cNvSpPr>
          <p:nvPr>
            <p:ph type="sldNum" sz="quarter" idx="10"/>
          </p:nvPr>
        </p:nvSpPr>
        <p:spPr/>
        <p:txBody>
          <a:bodyPr/>
          <a:lstStyle/>
          <a:p>
            <a:fld id="{672701E0-7282-456E-90A3-43B7A3E4D68B}" type="slidenum">
              <a:rPr lang="en-GB" smtClean="0"/>
              <a:t>8</a:t>
            </a:fld>
            <a:endParaRPr lang="en-GB" dirty="0"/>
          </a:p>
        </p:txBody>
      </p:sp>
    </p:spTree>
    <p:extLst>
      <p:ext uri="{BB962C8B-B14F-4D97-AF65-F5344CB8AC3E}">
        <p14:creationId xmlns:p14="http://schemas.microsoft.com/office/powerpoint/2010/main" val="180501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1231900"/>
            <a:ext cx="5915025" cy="3327400"/>
          </a:xfrm>
        </p:spPr>
      </p:sp>
      <p:sp>
        <p:nvSpPr>
          <p:cNvPr id="3" name="Notes Placeholder 2"/>
          <p:cNvSpPr>
            <a:spLocks noGrp="1"/>
          </p:cNvSpPr>
          <p:nvPr>
            <p:ph type="body" idx="1"/>
          </p:nvPr>
        </p:nvSpPr>
        <p:spPr/>
        <p:txBody>
          <a:bodyPr/>
          <a:lstStyle/>
          <a:p>
            <a:r>
              <a:rPr lang="en-GB" i="0" baseline="0" dirty="0"/>
              <a:t>Legal case manager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7FAA6-3132-4B70-938F-D12A460411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56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186" y="1597819"/>
            <a:ext cx="8490286" cy="1102519"/>
          </a:xfrm>
        </p:spPr>
        <p:txBody>
          <a:bodyPr/>
          <a:lstStyle/>
          <a:p>
            <a:r>
              <a:rPr lang="en-US"/>
              <a:t>Click to edit Master title style</a:t>
            </a:r>
            <a:endParaRPr lang="en-GB" dirty="0"/>
          </a:p>
        </p:txBody>
      </p:sp>
      <p:sp>
        <p:nvSpPr>
          <p:cNvPr id="3" name="Subtitle 2"/>
          <p:cNvSpPr>
            <a:spLocks noGrp="1"/>
          </p:cNvSpPr>
          <p:nvPr>
            <p:ph type="subTitle" idx="1"/>
          </p:nvPr>
        </p:nvSpPr>
        <p:spPr>
          <a:xfrm>
            <a:off x="330186" y="2914650"/>
            <a:ext cx="64008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213509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21/07/2021</a:t>
            </a:fld>
            <a:endParaRPr lang="en-GB"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400342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386846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23528"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21/07/2021</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307064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186" y="1597820"/>
            <a:ext cx="8490286" cy="1102519"/>
          </a:xfrm>
        </p:spPr>
        <p:txBody>
          <a:bodyPr/>
          <a:lstStyle/>
          <a:p>
            <a:r>
              <a:rPr lang="en-US"/>
              <a:t>Click to edit Master title style</a:t>
            </a:r>
            <a:endParaRPr lang="en-GB" dirty="0"/>
          </a:p>
        </p:txBody>
      </p:sp>
      <p:sp>
        <p:nvSpPr>
          <p:cNvPr id="3" name="Subtitle 2"/>
          <p:cNvSpPr>
            <a:spLocks noGrp="1"/>
          </p:cNvSpPr>
          <p:nvPr>
            <p:ph type="subTitle" idx="1"/>
          </p:nvPr>
        </p:nvSpPr>
        <p:spPr>
          <a:xfrm>
            <a:off x="330186" y="2914650"/>
            <a:ext cx="64008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264860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58647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71527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529"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98679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323528" y="1151335"/>
            <a:ext cx="4173860"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23528" y="1631156"/>
            <a:ext cx="4173860"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175447"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631156"/>
            <a:ext cx="4175447"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372748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5053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274093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19988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AU" dirty="0"/>
          </a:p>
        </p:txBody>
      </p:sp>
      <p:sp>
        <p:nvSpPr>
          <p:cNvPr id="10" name="Date Placeholder 9"/>
          <p:cNvSpPr>
            <a:spLocks noGrp="1"/>
          </p:cNvSpPr>
          <p:nvPr>
            <p:ph type="dt" sz="half" idx="10"/>
          </p:nvPr>
        </p:nvSpPr>
        <p:spPr/>
        <p:txBody>
          <a:bodyPr/>
          <a:lstStyle/>
          <a:p>
            <a:fld id="{9BC599D2-E5A6-45D0-83C8-C4DF8A189D47}" type="datetime6">
              <a:rPr lang="en-AU" smtClean="0"/>
              <a:t>July 21</a:t>
            </a:fld>
            <a:endParaRPr lang="en-US" dirty="0"/>
          </a:p>
        </p:txBody>
      </p:sp>
      <p:sp>
        <p:nvSpPr>
          <p:cNvPr id="11" name="Slide Number Placeholder 10"/>
          <p:cNvSpPr>
            <a:spLocks noGrp="1"/>
          </p:cNvSpPr>
          <p:nvPr>
            <p:ph type="sldNum" sz="quarter" idx="11"/>
          </p:nvPr>
        </p:nvSpPr>
        <p:spPr/>
        <p:txBody>
          <a:bodyPr/>
          <a:lstStyle/>
          <a:p>
            <a:fld id="{9133FEE7-2603-AF47-B3CD-D16940FFF175}" type="slidenum">
              <a:rPr lang="en-US" smtClean="0"/>
              <a:pPr/>
              <a:t>‹#›</a:t>
            </a:fld>
            <a:endParaRPr lang="en-US" dirty="0"/>
          </a:p>
        </p:txBody>
      </p:sp>
      <p:sp>
        <p:nvSpPr>
          <p:cNvPr id="13" name="Content Placeholder 12"/>
          <p:cNvSpPr>
            <a:spLocks noGrp="1"/>
          </p:cNvSpPr>
          <p:nvPr>
            <p:ph sz="quarter" idx="12" hasCustomPrompt="1"/>
          </p:nvPr>
        </p:nvSpPr>
        <p:spPr>
          <a:xfrm>
            <a:off x="405000" y="1431000"/>
            <a:ext cx="8208000" cy="3240000"/>
          </a:xfrm>
          <a:prstGeom prst="rect">
            <a:avLst/>
          </a:prstGeom>
        </p:spPr>
        <p:txBody>
          <a:bodyPr/>
          <a:lstStyle>
            <a:lvl1pPr>
              <a:defRPr baseline="0"/>
            </a:lvl1pPr>
            <a:lvl5pPr>
              <a:defRPr/>
            </a:lvl5pPr>
            <a:lvl6pPr>
              <a:defRPr/>
            </a:lvl6pPr>
          </a:lstStyle>
          <a:p>
            <a:pPr lvl="0"/>
            <a:r>
              <a:rPr lang="en-US" dirty="0"/>
              <a:t>Insert text here. Click the Increase List Level button for a Heading, twice for a subheading, three times for bullet. Use the Decrease List Level to move backwards through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08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B424-D561-1E45-BAB7-35CEADB8FB07}"/>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8806B0-504E-A74C-B887-937877DED41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682345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B43A-029E-BF4D-AA41-815F9B88075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697D6B5-2BB8-8E4C-ACEF-F8BF46E318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150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A996-230F-9142-9A7A-6A9FC9E87D26}"/>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C215D8F-D428-BD4F-8D2A-3175272B0ED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676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50DC-3BCC-7F4C-BCEC-40C7BD9A570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CF1A51-B59E-9C46-B9FA-714C61F5050D}"/>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2B124F-4569-0546-BBD8-0FA106D0FAD7}"/>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35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0737-A4AA-B24F-8708-D1433540ADDE}"/>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B807FE5-E081-E646-8110-728980DCA10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CCFBCEB-664F-744A-867D-ECF7ED10E7F2}"/>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927259-218F-0A43-A6E5-E8DB84E8C8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501E11C-1E97-1349-9CF8-44EE6ED8F7C6}"/>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7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1556-17F2-0D4D-9829-2267EDCC660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9026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00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CDEC-0D43-F847-BE49-4A9F8B709937}"/>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FAA6F2-F1BB-0442-92C1-F64D641153F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F91A35-C682-384C-82CA-881CE3FDA1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73122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1F8B-DD38-B142-8A72-D4B23E4319A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069F87-D040-C64C-ABAB-9D4902A643B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A724A2B-5B2A-5746-98AE-F7E28BC8C3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75864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406137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51D3-C776-DF4E-873A-61D423A30D0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E27F0-DA35-7A4C-B031-F6D3F4E751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000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404D55-E890-FE45-9809-11BF5E6CB421}"/>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417C03-8F90-AC44-93C4-D3079CFE66ED}"/>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76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528"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25131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323528" y="1151335"/>
            <a:ext cx="4173860"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3528" y="1631156"/>
            <a:ext cx="4173860"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175447"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175447"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2730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425633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604BE-60EE-4C94-86FC-82E9E5364A9A}" type="datetimeFigureOut">
              <a:rPr lang="en-GB" smtClean="0"/>
              <a:t>21/07/2021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62298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3252" y="1597819"/>
            <a:ext cx="8507220" cy="1102519"/>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13252" y="2914650"/>
            <a:ext cx="6400800" cy="1314450"/>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21/07/2021</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dirty="0"/>
          </a:p>
        </p:txBody>
      </p:sp>
    </p:spTree>
    <p:extLst>
      <p:ext uri="{BB962C8B-B14F-4D97-AF65-F5344CB8AC3E}">
        <p14:creationId xmlns:p14="http://schemas.microsoft.com/office/powerpoint/2010/main" val="146030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21/07/2021</a:t>
            </a:fld>
            <a:endParaRPr lang="en-GB"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dirty="0"/>
          </a:p>
        </p:txBody>
      </p:sp>
      <p:sp>
        <p:nvSpPr>
          <p:cNvPr id="6" name="Text Placeholder 15"/>
          <p:cNvSpPr>
            <a:spLocks noGrp="1"/>
          </p:cNvSpPr>
          <p:nvPr>
            <p:ph type="body" sz="quarter" idx="14"/>
          </p:nvPr>
        </p:nvSpPr>
        <p:spPr>
          <a:xfrm>
            <a:off x="307033" y="1489543"/>
            <a:ext cx="7721351" cy="1028201"/>
          </a:xfrm>
          <a:prstGeom prst="rect">
            <a:avLst/>
          </a:prstGeom>
        </p:spPr>
        <p:txBody>
          <a:bodyPr>
            <a:noAutofit/>
          </a:bodyPr>
          <a:lstStyle>
            <a:lvl1pPr marL="0" indent="0">
              <a:buNone/>
              <a:defRPr sz="3200" b="0">
                <a:solidFill>
                  <a:schemeClr val="bg1"/>
                </a:solidFill>
                <a:latin typeface="Arial" panose="020B0604020202020204" pitchFamily="34" charset="0"/>
                <a:cs typeface="Arial" panose="020B0604020202020204" pitchFamily="34" charset="0"/>
              </a:defRPr>
            </a:lvl1pPr>
            <a:lvl2pPr marL="9525" indent="0">
              <a:buNone/>
              <a:tabLst/>
              <a:defRPr sz="2800" b="0">
                <a:solidFill>
                  <a:schemeClr val="bg1"/>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002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21/07/2021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dirty="0"/>
          </a:p>
        </p:txBody>
      </p:sp>
      <p:cxnSp>
        <p:nvCxnSpPr>
          <p:cNvPr id="16" name="Straight Connector 15"/>
          <p:cNvCxnSpPr/>
          <p:nvPr userDrawn="1"/>
        </p:nvCxnSpPr>
        <p:spPr>
          <a:xfrm>
            <a:off x="306342" y="893027"/>
            <a:ext cx="8516245" cy="1"/>
          </a:xfrm>
          <a:prstGeom prst="line">
            <a:avLst/>
          </a:prstGeom>
          <a:ln w="25400">
            <a:solidFill>
              <a:srgbClr val="41B6E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rgbClr val="003087"/>
                </a:solidFill>
                <a:latin typeface="Arial" charset="0"/>
                <a:ea typeface="Arial" charset="0"/>
                <a:cs typeface="Arial" charset="0"/>
              </a:rPr>
              <a:t>Advise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Resolve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Learn</a:t>
            </a:r>
          </a:p>
        </p:txBody>
      </p:sp>
      <p:cxnSp>
        <p:nvCxnSpPr>
          <p:cNvPr id="19" name="Straight Connector 18"/>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pPr/>
              <a:t>‹#›</a:t>
            </a:fld>
            <a:endParaRPr lang="en-GB" dirty="0"/>
          </a:p>
        </p:txBody>
      </p:sp>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78279" y="267494"/>
            <a:ext cx="1033606" cy="543600"/>
          </a:xfrm>
          <a:prstGeom prst="rect">
            <a:avLst/>
          </a:prstGeom>
        </p:spPr>
      </p:pic>
    </p:spTree>
    <p:extLst>
      <p:ext uri="{BB962C8B-B14F-4D97-AF65-F5344CB8AC3E}">
        <p14:creationId xmlns:p14="http://schemas.microsoft.com/office/powerpoint/2010/main" val="94089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EB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21/07/2021</a:t>
            </a:fld>
            <a:endParaRPr lang="en-GB" dirty="0"/>
          </a:p>
        </p:txBody>
      </p:sp>
      <p:sp>
        <p:nvSpPr>
          <p:cNvPr id="2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2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dirty="0"/>
          </a:p>
        </p:txBody>
      </p:sp>
      <p:sp>
        <p:nvSpPr>
          <p:cNvPr id="27" name="TextBox 26"/>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chemeClr val="bg1"/>
                </a:solidFill>
                <a:latin typeface="Arial" charset="0"/>
                <a:ea typeface="Arial" charset="0"/>
                <a:cs typeface="Arial" charset="0"/>
              </a:rPr>
              <a:t>Advise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Resolve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Learn</a:t>
            </a:r>
          </a:p>
        </p:txBody>
      </p:sp>
      <p:cxnSp>
        <p:nvCxnSpPr>
          <p:cNvPr id="28" name="Straight Connector 27"/>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9"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solidFill>
                  <a:schemeClr val="bg1"/>
                </a:solidFill>
              </a:rPr>
              <a:pPr/>
              <a:t>‹#›</a:t>
            </a:fld>
            <a:endParaRPr lang="en-GB" dirty="0">
              <a:solidFill>
                <a:schemeClr val="bg1"/>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9079" y="223370"/>
            <a:ext cx="1033606" cy="543600"/>
          </a:xfrm>
          <a:prstGeom prst="rect">
            <a:avLst/>
          </a:prstGeom>
        </p:spPr>
      </p:pic>
    </p:spTree>
    <p:extLst>
      <p:ext uri="{BB962C8B-B14F-4D97-AF65-F5344CB8AC3E}">
        <p14:creationId xmlns:p14="http://schemas.microsoft.com/office/powerpoint/2010/main" val="278367350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7" r:id="rId3"/>
    <p:sldLayoutId id="2147483662" r:id="rId4"/>
    <p:sldLayoutId id="2147483664" r:id="rId5"/>
  </p:sldLayoutIdLst>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500"/>
            <a:ext cx="6923112" cy="506897"/>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306343" y="1200151"/>
            <a:ext cx="8516245"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21/07/2021</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dirty="0"/>
          </a:p>
        </p:txBody>
      </p:sp>
      <p:cxnSp>
        <p:nvCxnSpPr>
          <p:cNvPr id="16" name="Straight Connector 15"/>
          <p:cNvCxnSpPr/>
          <p:nvPr userDrawn="1"/>
        </p:nvCxnSpPr>
        <p:spPr>
          <a:xfrm>
            <a:off x="306343" y="893028"/>
            <a:ext cx="8516245" cy="1"/>
          </a:xfrm>
          <a:prstGeom prst="line">
            <a:avLst/>
          </a:prstGeom>
          <a:ln w="25400">
            <a:solidFill>
              <a:srgbClr val="41B6E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32610" y="4854092"/>
            <a:ext cx="2269355" cy="276999"/>
          </a:xfrm>
          <a:prstGeom prst="rect">
            <a:avLst/>
          </a:prstGeom>
          <a:noFill/>
          <a:ln>
            <a:noFill/>
          </a:ln>
        </p:spPr>
        <p:txBody>
          <a:bodyPr wrap="square" rtlCol="0">
            <a:spAutoFit/>
          </a:bodyPr>
          <a:lstStyle/>
          <a:p>
            <a:r>
              <a:rPr lang="en-US" sz="1200" dirty="0">
                <a:solidFill>
                  <a:srgbClr val="003087"/>
                </a:solidFill>
                <a:latin typeface="Arial" charset="0"/>
                <a:ea typeface="Arial" charset="0"/>
                <a:cs typeface="Arial" charset="0"/>
              </a:rPr>
              <a:t>Advise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Resolve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Learn</a:t>
            </a:r>
          </a:p>
        </p:txBody>
      </p:sp>
      <p:cxnSp>
        <p:nvCxnSpPr>
          <p:cNvPr id="19" name="Straight Connector 18"/>
          <p:cNvCxnSpPr/>
          <p:nvPr userDrawn="1"/>
        </p:nvCxnSpPr>
        <p:spPr>
          <a:xfrm flipH="1">
            <a:off x="306546" y="4770224"/>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z="1200" smtClean="0"/>
              <a:pPr/>
              <a:t>‹#›</a:t>
            </a:fld>
            <a:endParaRPr lang="en-GB" sz="1200" dirty="0"/>
          </a:p>
        </p:txBody>
      </p:sp>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8280" y="267494"/>
            <a:ext cx="1033606" cy="543600"/>
          </a:xfrm>
          <a:prstGeom prst="rect">
            <a:avLst/>
          </a:prstGeom>
        </p:spPr>
      </p:pic>
    </p:spTree>
    <p:extLst>
      <p:ext uri="{BB962C8B-B14F-4D97-AF65-F5344CB8AC3E}">
        <p14:creationId xmlns:p14="http://schemas.microsoft.com/office/powerpoint/2010/main" val="24246840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914378"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DD3C00-CB3C-844D-BF83-26C7EA4B36B0}"/>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6B455BE4-ADE4-1D48-97D2-ED90F56A1C5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a:extLst>
              <a:ext uri="{FF2B5EF4-FFF2-40B4-BE49-F238E27FC236}">
                <a16:creationId xmlns:a16="http://schemas.microsoft.com/office/drawing/2014/main" id="{7E3CB477-5388-1A4D-AFB9-29F7C21AF69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MAIN TITLE HERE</a:t>
            </a:r>
          </a:p>
        </p:txBody>
      </p:sp>
    </p:spTree>
    <p:extLst>
      <p:ext uri="{BB962C8B-B14F-4D97-AF65-F5344CB8AC3E}">
        <p14:creationId xmlns:p14="http://schemas.microsoft.com/office/powerpoint/2010/main" val="6545242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b="0" i="0" kern="1200">
          <a:solidFill>
            <a:srgbClr val="5EB345"/>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20416A"/>
          </a:solidFill>
          <a:latin typeface="Gotham Book" panose="0200060404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85000"/>
              <a:lumOff val="15000"/>
            </a:schemeClr>
          </a:solidFill>
          <a:latin typeface="Gotham Book" panose="0200060404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lumMod val="85000"/>
              <a:lumOff val="15000"/>
            </a:schemeClr>
          </a:solidFill>
          <a:latin typeface="Gotham Book" panose="0200060404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85000"/>
              <a:lumOff val="15000"/>
            </a:schemeClr>
          </a:solidFill>
          <a:latin typeface="Gotham Book" panose="0200060404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85000"/>
              <a:lumOff val="15000"/>
            </a:schemeClr>
          </a:solidFill>
          <a:latin typeface="Gotham Book" panose="02000604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esolution.nhs.uk/services/claims-management/clinical-schemes/clinical-negligence-scheme-for-trusts/early-notification-sche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resolution.nhs.uk/resources/?fwp_resources_type=case-story" TargetMode="External"/><Relationship Id="rId4" Type="http://schemas.openxmlformats.org/officeDocument/2006/relationships/hyperlink" Target="https://resolution.nhs.uk/resources/early-notification-scheme-progress-repo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resolution.nhs.uk/services/claims-management/clinical-schemes/clinical-negligence-scheme-for-trusts/early-notification-scheme/support-for-nhs-trusts-or-member-organisations/"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www.hsib.org.uk/maternity/information-families/" TargetMode="External"/><Relationship Id="rId4" Type="http://schemas.openxmlformats.org/officeDocument/2006/relationships/hyperlink" Target="https://resolution.nhs.uk/services/claims-management/clinical-schemes/clinical-negligence-scheme-for-trusts/early-notification-scheme/support-for-patients-families-or-care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esolution.nhs.uk/services/claims-management/clinical-schemes/clinical-negligence-scheme-for-trusts/early-notification-scheme/support-for-patients-families-or-carers/"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896" r="3770"/>
          <a:stretch/>
        </p:blipFill>
        <p:spPr>
          <a:xfrm>
            <a:off x="0" y="0"/>
            <a:ext cx="9154146" cy="5143500"/>
          </a:xfrm>
          <a:solidFill>
            <a:srgbClr val="D9D9D9"/>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388" y="310767"/>
            <a:ext cx="1270006" cy="667928"/>
          </a:xfrm>
          <a:prstGeom prst="rect">
            <a:avLst/>
          </a:prstGeom>
        </p:spPr>
      </p:pic>
      <p:sp>
        <p:nvSpPr>
          <p:cNvPr id="5" name="Title 1"/>
          <p:cNvSpPr txBox="1">
            <a:spLocks/>
          </p:cNvSpPr>
          <p:nvPr/>
        </p:nvSpPr>
        <p:spPr>
          <a:xfrm>
            <a:off x="0" y="1762465"/>
            <a:ext cx="9154146" cy="3113541"/>
          </a:xfrm>
          <a:prstGeom prst="rect">
            <a:avLst/>
          </a:prstGeom>
          <a:solidFill>
            <a:schemeClr val="bg1">
              <a:alpha val="43922"/>
            </a:schemeClr>
          </a:solidFill>
        </p:spPr>
        <p:txBody>
          <a:bodyPr vert="horz" lIns="91440" tIns="45720" rIns="91440" bIns="45720" rtlCol="0" anchor="t">
            <a:noAutofit/>
          </a:bodyPr>
          <a:lstStyle>
            <a:lvl1pPr algn="l" defTabSz="914400"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a:lstStyle>
          <a:p>
            <a:r>
              <a:rPr lang="en-GB" sz="3600" b="1" dirty="0"/>
              <a:t>Early Notification Scheme and HSIB </a:t>
            </a:r>
          </a:p>
          <a:p>
            <a:r>
              <a:rPr lang="en-GB" sz="3600" b="1" dirty="0"/>
              <a:t>Programme update </a:t>
            </a:r>
          </a:p>
          <a:p>
            <a:r>
              <a:rPr lang="en-GB" b="1" dirty="0" smtClean="0"/>
              <a:t>10 June </a:t>
            </a:r>
            <a:r>
              <a:rPr lang="en-GB" b="1" dirty="0"/>
              <a:t>2021</a:t>
            </a:r>
          </a:p>
        </p:txBody>
      </p:sp>
      <p:sp>
        <p:nvSpPr>
          <p:cNvPr id="3" name="TextBox 2"/>
          <p:cNvSpPr txBox="1"/>
          <p:nvPr/>
        </p:nvSpPr>
        <p:spPr>
          <a:xfrm>
            <a:off x="53958" y="3332711"/>
            <a:ext cx="8733436" cy="1569660"/>
          </a:xfrm>
          <a:prstGeom prst="rect">
            <a:avLst/>
          </a:prstGeom>
          <a:noFill/>
        </p:spPr>
        <p:txBody>
          <a:bodyPr wrap="square" rtlCol="0" anchor="ctr">
            <a:spAutoFit/>
          </a:bodyPr>
          <a:lstStyle/>
          <a:p>
            <a:pPr lvl="0"/>
            <a:r>
              <a:rPr lang="en-GB" sz="1600" b="1" dirty="0">
                <a:solidFill>
                  <a:prstClr val="black"/>
                </a:solidFill>
                <a:latin typeface="Arial" panose="020B0604020202020204" pitchFamily="34" charset="0"/>
                <a:cs typeface="Arial" panose="020B0604020202020204" pitchFamily="34" charset="0"/>
              </a:rPr>
              <a:t>Annette Anderson - </a:t>
            </a:r>
            <a:r>
              <a:rPr lang="en-GB" sz="1600" dirty="0">
                <a:solidFill>
                  <a:prstClr val="black"/>
                </a:solidFill>
                <a:latin typeface="Arial" panose="020B0604020202020204" pitchFamily="34" charset="0"/>
                <a:cs typeface="Arial" panose="020B0604020202020204" pitchFamily="34" charset="0"/>
              </a:rPr>
              <a:t>Head of Early Notification Team (Clinical) – NHS Resolution</a:t>
            </a:r>
            <a:endParaRPr lang="en-GB" sz="1600" b="1" dirty="0">
              <a:solidFill>
                <a:prstClr val="black"/>
              </a:solidFill>
              <a:latin typeface="Arial" panose="020B0604020202020204" pitchFamily="34" charset="0"/>
              <a:cs typeface="Arial" panose="020B0604020202020204" pitchFamily="34" charset="0"/>
            </a:endParaRPr>
          </a:p>
          <a:p>
            <a:pPr lvl="0"/>
            <a:r>
              <a:rPr lang="en-GB" sz="1600" b="1" dirty="0">
                <a:solidFill>
                  <a:prstClr val="black"/>
                </a:solidFill>
                <a:latin typeface="Arial" panose="020B0604020202020204" pitchFamily="34" charset="0"/>
                <a:cs typeface="Arial" panose="020B0604020202020204" pitchFamily="34" charset="0"/>
              </a:rPr>
              <a:t>Sangita Bodalia - </a:t>
            </a:r>
            <a:r>
              <a:rPr lang="en-GB" sz="1600" dirty="0">
                <a:solidFill>
                  <a:prstClr val="black"/>
                </a:solidFill>
                <a:latin typeface="Arial" panose="020B0604020202020204" pitchFamily="34" charset="0"/>
                <a:cs typeface="Arial" panose="020B0604020202020204" pitchFamily="34" charset="0"/>
              </a:rPr>
              <a:t>Head of Early Notification Team (Legal) – NHS Resolution</a:t>
            </a:r>
          </a:p>
          <a:p>
            <a:pPr lvl="0"/>
            <a:r>
              <a:rPr lang="en-GB" sz="1600" b="1" dirty="0">
                <a:solidFill>
                  <a:prstClr val="black"/>
                </a:solidFill>
                <a:latin typeface="Arial" panose="020B0604020202020204" pitchFamily="34" charset="0"/>
                <a:cs typeface="Arial" panose="020B0604020202020204" pitchFamily="34" charset="0"/>
              </a:rPr>
              <a:t>Sian </a:t>
            </a:r>
            <a:r>
              <a:rPr lang="en-GB" sz="1600" b="1" dirty="0" smtClean="0">
                <a:solidFill>
                  <a:prstClr val="black"/>
                </a:solidFill>
                <a:latin typeface="Arial" panose="020B0604020202020204" pitchFamily="34" charset="0"/>
                <a:cs typeface="Arial" panose="020B0604020202020204" pitchFamily="34" charset="0"/>
              </a:rPr>
              <a:t>Brown - </a:t>
            </a:r>
            <a:r>
              <a:rPr lang="en-GB" sz="1600" dirty="0" smtClean="0">
                <a:solidFill>
                  <a:prstClr val="black"/>
                </a:solidFill>
                <a:latin typeface="Arial" panose="020B0604020202020204" pitchFamily="34" charset="0"/>
                <a:cs typeface="Arial" panose="020B0604020202020204" pitchFamily="34" charset="0"/>
              </a:rPr>
              <a:t>Early </a:t>
            </a:r>
            <a:r>
              <a:rPr lang="en-GB" sz="1600" dirty="0">
                <a:solidFill>
                  <a:prstClr val="black"/>
                </a:solidFill>
                <a:latin typeface="Arial" panose="020B0604020202020204" pitchFamily="34" charset="0"/>
                <a:cs typeface="Arial" panose="020B0604020202020204" pitchFamily="34" charset="0"/>
              </a:rPr>
              <a:t>Notification Case Manager (Secondee)- NHS Resolution</a:t>
            </a:r>
            <a:endParaRPr lang="en-GB" sz="1600" b="1" dirty="0">
              <a:solidFill>
                <a:prstClr val="black"/>
              </a:solidFill>
              <a:latin typeface="Arial" panose="020B0604020202020204" pitchFamily="34" charset="0"/>
              <a:cs typeface="Arial" panose="020B0604020202020204" pitchFamily="34" charset="0"/>
            </a:endParaRPr>
          </a:p>
          <a:p>
            <a:pPr lvl="0"/>
            <a:r>
              <a:rPr lang="en-GB" sz="1600" b="1" dirty="0">
                <a:solidFill>
                  <a:prstClr val="black"/>
                </a:solidFill>
                <a:latin typeface="Arial" panose="020B0604020202020204" pitchFamily="34" charset="0"/>
                <a:cs typeface="Arial" panose="020B0604020202020204" pitchFamily="34" charset="0"/>
              </a:rPr>
              <a:t>Lorraine </a:t>
            </a:r>
            <a:r>
              <a:rPr lang="en-GB" sz="1600" b="1" dirty="0" smtClean="0">
                <a:solidFill>
                  <a:prstClr val="black"/>
                </a:solidFill>
                <a:latin typeface="Arial" panose="020B0604020202020204" pitchFamily="34" charset="0"/>
                <a:cs typeface="Arial" panose="020B0604020202020204" pitchFamily="34" charset="0"/>
              </a:rPr>
              <a:t>Cardill -  </a:t>
            </a:r>
            <a:r>
              <a:rPr lang="en-GB" sz="1600" dirty="0" smtClean="0">
                <a:latin typeface="Arial" panose="020B0604020202020204" pitchFamily="34" charset="0"/>
                <a:cs typeface="Arial" panose="020B0604020202020204" pitchFamily="34" charset="0"/>
              </a:rPr>
              <a:t>Safety and Learning Lead (Midlands and East)</a:t>
            </a:r>
            <a:r>
              <a:rPr lang="en-GB" sz="1600" dirty="0" smtClean="0">
                <a:solidFill>
                  <a:prstClr val="black"/>
                </a:solidFill>
                <a:latin typeface="Arial" panose="020B0604020202020204" pitchFamily="34" charset="0"/>
                <a:cs typeface="Arial" panose="020B0604020202020204" pitchFamily="34" charset="0"/>
              </a:rPr>
              <a:t>-</a:t>
            </a:r>
            <a:r>
              <a:rPr lang="en-GB" sz="1600" dirty="0" smtClean="0">
                <a:solidFill>
                  <a:srgbClr val="FF0000"/>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NHS Resolution</a:t>
            </a:r>
          </a:p>
          <a:p>
            <a:pPr lvl="0"/>
            <a:r>
              <a:rPr lang="en-GB" sz="1600" b="1" dirty="0">
                <a:solidFill>
                  <a:prstClr val="black"/>
                </a:solidFill>
                <a:latin typeface="Arial" panose="020B0604020202020204" pitchFamily="34" charset="0"/>
                <a:cs typeface="Arial" panose="020B0604020202020204" pitchFamily="34" charset="0"/>
              </a:rPr>
              <a:t>Elita </a:t>
            </a:r>
            <a:r>
              <a:rPr lang="en-GB" sz="1600" b="1" dirty="0" smtClean="0">
                <a:solidFill>
                  <a:prstClr val="black"/>
                </a:solidFill>
                <a:latin typeface="Arial" panose="020B0604020202020204" pitchFamily="34" charset="0"/>
                <a:cs typeface="Arial" panose="020B0604020202020204" pitchFamily="34" charset="0"/>
              </a:rPr>
              <a:t>Mazzocchi - </a:t>
            </a:r>
            <a:r>
              <a:rPr lang="en-GB" sz="1600" dirty="0" smtClean="0">
                <a:solidFill>
                  <a:prstClr val="black"/>
                </a:solidFill>
                <a:latin typeface="Arial" panose="020B0604020202020204" pitchFamily="34" charset="0"/>
                <a:cs typeface="Arial" panose="020B0604020202020204" pitchFamily="34" charset="0"/>
              </a:rPr>
              <a:t>Maternity </a:t>
            </a:r>
            <a:r>
              <a:rPr lang="en-GB" sz="1600" dirty="0">
                <a:solidFill>
                  <a:prstClr val="black"/>
                </a:solidFill>
                <a:latin typeface="Arial" panose="020B0604020202020204" pitchFamily="34" charset="0"/>
                <a:cs typeface="Arial" panose="020B0604020202020204" pitchFamily="34" charset="0"/>
              </a:rPr>
              <a:t>Incentive Scheme Clinical Lead – NHS Resolution</a:t>
            </a:r>
          </a:p>
          <a:p>
            <a:pPr lvl="0"/>
            <a:r>
              <a:rPr lang="en-GB" sz="1600" b="1" dirty="0">
                <a:solidFill>
                  <a:prstClr val="black"/>
                </a:solidFill>
                <a:latin typeface="Arial" panose="020B0604020202020204" pitchFamily="34" charset="0"/>
                <a:cs typeface="Arial" panose="020B0604020202020204" pitchFamily="34" charset="0"/>
              </a:rPr>
              <a:t>Lisa </a:t>
            </a:r>
            <a:r>
              <a:rPr lang="en-GB" sz="1600" b="1" dirty="0" smtClean="0">
                <a:solidFill>
                  <a:prstClr val="black"/>
                </a:solidFill>
                <a:latin typeface="Arial" panose="020B0604020202020204" pitchFamily="34" charset="0"/>
                <a:cs typeface="Arial" panose="020B0604020202020204" pitchFamily="34" charset="0"/>
              </a:rPr>
              <a:t>Manning - </a:t>
            </a:r>
            <a:r>
              <a:rPr lang="en-GB" sz="1600" dirty="0" smtClean="0">
                <a:solidFill>
                  <a:prstClr val="black"/>
                </a:solidFill>
                <a:latin typeface="Arial" panose="020B0604020202020204" pitchFamily="34" charset="0"/>
                <a:cs typeface="Arial" panose="020B0604020202020204" pitchFamily="34" charset="0"/>
              </a:rPr>
              <a:t>Regional </a:t>
            </a:r>
            <a:r>
              <a:rPr lang="en-GB" sz="1600" dirty="0">
                <a:solidFill>
                  <a:prstClr val="black"/>
                </a:solidFill>
                <a:latin typeface="Arial" panose="020B0604020202020204" pitchFamily="34" charset="0"/>
                <a:cs typeface="Arial" panose="020B0604020202020204" pitchFamily="34" charset="0"/>
              </a:rPr>
              <a:t>Lead for Maternity Investigations (</a:t>
            </a:r>
            <a:r>
              <a:rPr lang="en-GB" sz="1600" dirty="0" smtClean="0">
                <a:solidFill>
                  <a:prstClr val="black"/>
                </a:solidFill>
                <a:latin typeface="Arial" panose="020B0604020202020204" pitchFamily="34" charset="0"/>
                <a:cs typeface="Arial" panose="020B0604020202020204" pitchFamily="34" charset="0"/>
              </a:rPr>
              <a:t>Midlands and </a:t>
            </a:r>
            <a:r>
              <a:rPr lang="en-GB" sz="1600" dirty="0">
                <a:solidFill>
                  <a:prstClr val="black"/>
                </a:solidFill>
                <a:latin typeface="Arial" panose="020B0604020202020204" pitchFamily="34" charset="0"/>
                <a:cs typeface="Arial" panose="020B0604020202020204" pitchFamily="34" charset="0"/>
              </a:rPr>
              <a:t>East) - </a:t>
            </a:r>
            <a:r>
              <a:rPr lang="en-GB" sz="1600" dirty="0">
                <a:solidFill>
                  <a:srgbClr val="FF0000"/>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HSIB</a:t>
            </a:r>
          </a:p>
        </p:txBody>
      </p:sp>
      <p:pic>
        <p:nvPicPr>
          <p:cNvPr id="7" name="Picture 6">
            <a:extLst>
              <a:ext uri="{FF2B5EF4-FFF2-40B4-BE49-F238E27FC236}">
                <a16:creationId xmlns:a16="http://schemas.microsoft.com/office/drawing/2014/main" id="{EFAB74D9-3666-0346-8965-0F35E398FB77}"/>
              </a:ext>
            </a:extLst>
          </p:cNvPr>
          <p:cNvPicPr>
            <a:picLocks noChangeAspect="1"/>
          </p:cNvPicPr>
          <p:nvPr/>
        </p:nvPicPr>
        <p:blipFill>
          <a:blip r:embed="rId5"/>
          <a:stretch>
            <a:fillRect/>
          </a:stretch>
        </p:blipFill>
        <p:spPr>
          <a:xfrm>
            <a:off x="179512" y="182450"/>
            <a:ext cx="1901011" cy="792087"/>
          </a:xfrm>
          <a:prstGeom prst="rect">
            <a:avLst/>
          </a:prstGeom>
        </p:spPr>
      </p:pic>
    </p:spTree>
    <p:extLst>
      <p:ext uri="{BB962C8B-B14F-4D97-AF65-F5344CB8AC3E}">
        <p14:creationId xmlns:p14="http://schemas.microsoft.com/office/powerpoint/2010/main" val="29874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EN process up to Tuesday 31 March 2020</a:t>
            </a:r>
          </a:p>
        </p:txBody>
      </p:sp>
      <p:pic>
        <p:nvPicPr>
          <p:cNvPr id="4" name="Content Placeholder 3"/>
          <p:cNvPicPr>
            <a:picLocks noGrp="1" noChangeAspect="1"/>
          </p:cNvPicPr>
          <p:nvPr>
            <p:ph idx="1"/>
          </p:nvPr>
        </p:nvPicPr>
        <p:blipFill>
          <a:blip r:embed="rId3"/>
          <a:stretch>
            <a:fillRect/>
          </a:stretch>
        </p:blipFill>
        <p:spPr>
          <a:xfrm>
            <a:off x="1655649" y="1200150"/>
            <a:ext cx="5818414" cy="3394075"/>
          </a:xfrm>
          <a:prstGeom prst="rect">
            <a:avLst/>
          </a:prstGeom>
        </p:spPr>
      </p:pic>
    </p:spTree>
    <p:extLst>
      <p:ext uri="{BB962C8B-B14F-4D97-AF65-F5344CB8AC3E}">
        <p14:creationId xmlns:p14="http://schemas.microsoft.com/office/powerpoint/2010/main" val="361083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45" y="123478"/>
            <a:ext cx="7836241" cy="722921"/>
          </a:xfrm>
        </p:spPr>
        <p:txBody>
          <a:bodyPr vert="horz" lIns="91440" tIns="45720" rIns="91440" bIns="45720" rtlCol="0" anchor="ctr">
            <a:noAutofit/>
          </a:bodyPr>
          <a:lstStyle/>
          <a:p>
            <a:pPr defTabSz="914378"/>
            <a:r>
              <a:rPr lang="en-GB" dirty="0"/>
              <a:t>HSIB and EN (changes in reporting)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3093722"/>
              </p:ext>
            </p:extLst>
          </p:nvPr>
        </p:nvGraphicFramePr>
        <p:xfrm>
          <a:off x="306388" y="1200150"/>
          <a:ext cx="8516937"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90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41" y="303500"/>
            <a:ext cx="7167722" cy="506897"/>
          </a:xfrm>
        </p:spPr>
        <p:txBody>
          <a:bodyPr/>
          <a:lstStyle/>
          <a:p>
            <a:r>
              <a:rPr lang="en-GB" sz="2400" dirty="0"/>
              <a:t>EN and HSIB process from 1 April 2021</a:t>
            </a:r>
          </a:p>
        </p:txBody>
      </p:sp>
      <p:pic>
        <p:nvPicPr>
          <p:cNvPr id="4" name="Content Placeholder 3"/>
          <p:cNvPicPr>
            <a:picLocks noGrp="1" noChangeAspect="1"/>
          </p:cNvPicPr>
          <p:nvPr>
            <p:ph idx="1"/>
          </p:nvPr>
        </p:nvPicPr>
        <p:blipFill>
          <a:blip r:embed="rId3"/>
          <a:stretch>
            <a:fillRect/>
          </a:stretch>
        </p:blipFill>
        <p:spPr>
          <a:xfrm>
            <a:off x="395536" y="915566"/>
            <a:ext cx="8136904" cy="3762683"/>
          </a:xfrm>
          <a:prstGeom prst="rect">
            <a:avLst/>
          </a:prstGeom>
        </p:spPr>
      </p:pic>
    </p:spTree>
    <p:extLst>
      <p:ext uri="{BB962C8B-B14F-4D97-AF65-F5344CB8AC3E}">
        <p14:creationId xmlns:p14="http://schemas.microsoft.com/office/powerpoint/2010/main" val="29215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7836241" cy="722921"/>
          </a:xfrm>
        </p:spPr>
        <p:txBody>
          <a:bodyPr vert="horz" lIns="91440" tIns="45720" rIns="91440" bIns="45720" rtlCol="0" anchor="ctr">
            <a:noAutofit/>
          </a:bodyPr>
          <a:lstStyle/>
          <a:p>
            <a:pPr defTabSz="914378"/>
            <a:r>
              <a:rPr lang="en-GB" sz="2800" dirty="0"/>
              <a:t>Improvements to EN Scheme – from April 2021</a:t>
            </a:r>
          </a:p>
        </p:txBody>
      </p:sp>
      <p:sp>
        <p:nvSpPr>
          <p:cNvPr id="3" name="Content Placeholder 2"/>
          <p:cNvSpPr>
            <a:spLocks noGrp="1"/>
          </p:cNvSpPr>
          <p:nvPr>
            <p:ph idx="1"/>
          </p:nvPr>
        </p:nvSpPr>
        <p:spPr>
          <a:xfrm>
            <a:off x="306343" y="1059582"/>
            <a:ext cx="8516245" cy="3744415"/>
          </a:xfrm>
        </p:spPr>
        <p:txBody>
          <a:bodyPr>
            <a:noAutofit/>
          </a:bodyPr>
          <a:lstStyle/>
          <a:p>
            <a:pPr>
              <a:spcBef>
                <a:spcPts val="600"/>
              </a:spcBef>
              <a:spcAft>
                <a:spcPts val="600"/>
              </a:spcAft>
            </a:pPr>
            <a:r>
              <a:rPr lang="en-GB" sz="1800" dirty="0"/>
              <a:t>No steps will be taken to investigate eligibility for compensation until HSIB has completed a learning investigation (this means </a:t>
            </a:r>
            <a:r>
              <a:rPr lang="en-GB" sz="1800" b="1" dirty="0"/>
              <a:t>NHS Resolution will overlay liability investigation</a:t>
            </a:r>
            <a:r>
              <a:rPr lang="en-GB" sz="1800" dirty="0"/>
              <a:t> over the learning investigation)</a:t>
            </a:r>
          </a:p>
          <a:p>
            <a:pPr>
              <a:spcBef>
                <a:spcPts val="600"/>
              </a:spcBef>
              <a:spcAft>
                <a:spcPts val="600"/>
              </a:spcAft>
            </a:pPr>
            <a:r>
              <a:rPr lang="en-GB" sz="1800" dirty="0"/>
              <a:t>The criteria for an investigation by NHS Resolution will be narrowed to those cases where there is </a:t>
            </a:r>
            <a:r>
              <a:rPr lang="en-GB" sz="1800" b="1" i="1" dirty="0"/>
              <a:t>evidence of changes in relation to intrapartum hypoxic ischaemic encephalopathy (HIE)</a:t>
            </a:r>
            <a:endParaRPr lang="en-GB" sz="1800" b="1" dirty="0"/>
          </a:p>
          <a:p>
            <a:pPr>
              <a:spcBef>
                <a:spcPts val="600"/>
              </a:spcBef>
              <a:spcAft>
                <a:spcPts val="600"/>
              </a:spcAft>
            </a:pPr>
            <a:r>
              <a:rPr lang="en-GB" sz="1800" dirty="0"/>
              <a:t>NHS Resolution to write to families directly - babies born after 1 April 2021</a:t>
            </a:r>
          </a:p>
          <a:p>
            <a:pPr>
              <a:spcBef>
                <a:spcPts val="600"/>
              </a:spcBef>
              <a:spcAft>
                <a:spcPts val="600"/>
              </a:spcAft>
            </a:pPr>
            <a:r>
              <a:rPr lang="en-GB" sz="1800" dirty="0"/>
              <a:t>Continued feedback of learning points directly to </a:t>
            </a:r>
            <a:r>
              <a:rPr lang="en-GB" sz="1800" dirty="0" smtClean="0"/>
              <a:t>trusts </a:t>
            </a:r>
            <a:r>
              <a:rPr lang="en-GB" sz="1800" dirty="0"/>
              <a:t>where improvement required</a:t>
            </a:r>
          </a:p>
          <a:p>
            <a:pPr>
              <a:spcBef>
                <a:spcPts val="600"/>
              </a:spcBef>
              <a:spcAft>
                <a:spcPts val="600"/>
              </a:spcAft>
            </a:pPr>
            <a:r>
              <a:rPr lang="en-GB" sz="1800" dirty="0"/>
              <a:t>Continued contribution across wider maternity system</a:t>
            </a:r>
            <a:endParaRPr lang="en-GB" sz="2000" dirty="0"/>
          </a:p>
        </p:txBody>
      </p:sp>
    </p:spTree>
    <p:extLst>
      <p:ext uri="{BB962C8B-B14F-4D97-AF65-F5344CB8AC3E}">
        <p14:creationId xmlns:p14="http://schemas.microsoft.com/office/powerpoint/2010/main" val="19707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definition of brain injury</a:t>
            </a:r>
          </a:p>
        </p:txBody>
      </p:sp>
      <p:sp>
        <p:nvSpPr>
          <p:cNvPr id="3" name="Content Placeholder 2"/>
          <p:cNvSpPr>
            <a:spLocks noGrp="1"/>
          </p:cNvSpPr>
          <p:nvPr>
            <p:ph idx="1"/>
          </p:nvPr>
        </p:nvSpPr>
        <p:spPr>
          <a:xfrm>
            <a:off x="306343" y="1059582"/>
            <a:ext cx="8516245" cy="3535041"/>
          </a:xfrm>
        </p:spPr>
        <p:txBody>
          <a:bodyPr>
            <a:normAutofit fontScale="85000" lnSpcReduction="20000"/>
          </a:bodyPr>
          <a:lstStyle/>
          <a:p>
            <a:pPr marL="0" indent="0">
              <a:lnSpc>
                <a:spcPct val="110000"/>
              </a:lnSpc>
              <a:spcBef>
                <a:spcPts val="600"/>
              </a:spcBef>
              <a:spcAft>
                <a:spcPts val="600"/>
              </a:spcAft>
              <a:buNone/>
            </a:pPr>
            <a:r>
              <a:rPr lang="en-GB" dirty="0"/>
              <a:t>“</a:t>
            </a:r>
            <a:r>
              <a:rPr lang="en-GB" b="1" i="1" dirty="0"/>
              <a:t>Babies who have an abnormal MRI scan where there is evidence of changes in relation to intrapartum hypoxic ischaemic encephalopathy (HIE</a:t>
            </a:r>
            <a:r>
              <a:rPr lang="en-GB" b="1" i="1" dirty="0" smtClean="0"/>
              <a:t>)</a:t>
            </a:r>
            <a:r>
              <a:rPr lang="en-GB" dirty="0" smtClean="0"/>
              <a:t>”</a:t>
            </a:r>
            <a:endParaRPr lang="en-GB" dirty="0"/>
          </a:p>
          <a:p>
            <a:pPr>
              <a:lnSpc>
                <a:spcPct val="110000"/>
              </a:lnSpc>
              <a:spcBef>
                <a:spcPts val="600"/>
              </a:spcBef>
              <a:spcAft>
                <a:spcPts val="600"/>
              </a:spcAft>
            </a:pPr>
            <a:r>
              <a:rPr lang="en-GB" dirty="0"/>
              <a:t>Babies whose MRI findings fall outside of the clinical definition of a brain injury could still be accepted by the EN </a:t>
            </a:r>
            <a:r>
              <a:rPr lang="en-GB" dirty="0" smtClean="0"/>
              <a:t>Scheme</a:t>
            </a:r>
            <a:endParaRPr lang="en-GB" dirty="0"/>
          </a:p>
          <a:p>
            <a:pPr>
              <a:lnSpc>
                <a:spcPct val="110000"/>
              </a:lnSpc>
              <a:spcBef>
                <a:spcPts val="600"/>
              </a:spcBef>
              <a:spcAft>
                <a:spcPts val="600"/>
              </a:spcAft>
            </a:pPr>
            <a:r>
              <a:rPr lang="en-GB" dirty="0"/>
              <a:t>For these babies, a multidisciplinary clinical review will take place to understand the extent of the MRI </a:t>
            </a:r>
            <a:r>
              <a:rPr lang="en-GB" dirty="0" smtClean="0"/>
              <a:t>changes</a:t>
            </a:r>
            <a:endParaRPr lang="en-GB" dirty="0"/>
          </a:p>
          <a:p>
            <a:pPr>
              <a:lnSpc>
                <a:spcPct val="110000"/>
              </a:lnSpc>
              <a:spcBef>
                <a:spcPts val="600"/>
              </a:spcBef>
              <a:spcAft>
                <a:spcPts val="600"/>
              </a:spcAft>
            </a:pPr>
            <a:r>
              <a:rPr lang="en-GB" dirty="0"/>
              <a:t>If necessary, further information may be sought from the trust to help us decide whether an investigation into compensation entitlement should </a:t>
            </a:r>
            <a:r>
              <a:rPr lang="en-GB" dirty="0" smtClean="0"/>
              <a:t>proceed</a:t>
            </a:r>
            <a:endParaRPr lang="en-GB" dirty="0"/>
          </a:p>
        </p:txBody>
      </p:sp>
    </p:spTree>
    <p:extLst>
      <p:ext uri="{BB962C8B-B14F-4D97-AF65-F5344CB8AC3E}">
        <p14:creationId xmlns:p14="http://schemas.microsoft.com/office/powerpoint/2010/main" val="40516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Categorisation of existing cases</a:t>
            </a:r>
          </a:p>
        </p:txBody>
      </p:sp>
      <p:sp>
        <p:nvSpPr>
          <p:cNvPr id="3" name="Content Placeholder 2"/>
          <p:cNvSpPr>
            <a:spLocks noGrp="1"/>
          </p:cNvSpPr>
          <p:nvPr>
            <p:ph idx="1"/>
          </p:nvPr>
        </p:nvSpPr>
        <p:spPr>
          <a:xfrm>
            <a:off x="306343" y="1059582"/>
            <a:ext cx="8516245" cy="3535041"/>
          </a:xfrm>
        </p:spPr>
        <p:txBody>
          <a:bodyPr>
            <a:normAutofit/>
          </a:bodyPr>
          <a:lstStyle/>
          <a:p>
            <a:pPr hangingPunct="0">
              <a:spcBef>
                <a:spcPts val="600"/>
              </a:spcBef>
              <a:spcAft>
                <a:spcPts val="600"/>
              </a:spcAft>
            </a:pPr>
            <a:r>
              <a:rPr lang="en-GB" sz="2200" dirty="0"/>
              <a:t>Review by NHS Resolution’s specialist clinical team to decide whether:</a:t>
            </a:r>
          </a:p>
          <a:p>
            <a:pPr lvl="1" hangingPunct="0">
              <a:spcBef>
                <a:spcPts val="600"/>
              </a:spcBef>
              <a:spcAft>
                <a:spcPts val="600"/>
              </a:spcAft>
            </a:pPr>
            <a:r>
              <a:rPr lang="en-GB" sz="2200" dirty="0"/>
              <a:t>there is clinical evidence of a hypoxic brain injury that could potentially result in compensation; and</a:t>
            </a:r>
          </a:p>
          <a:p>
            <a:pPr lvl="1">
              <a:spcBef>
                <a:spcPts val="600"/>
              </a:spcBef>
              <a:spcAft>
                <a:spcPts val="600"/>
              </a:spcAft>
            </a:pPr>
            <a:r>
              <a:rPr lang="en-GB" sz="2200" dirty="0"/>
              <a:t>if so, whether there are any concerns about the care provided to the mother and baby which may have impacted on the </a:t>
            </a:r>
            <a:r>
              <a:rPr lang="en-GB" sz="2200" dirty="0" smtClean="0"/>
              <a:t>outcome</a:t>
            </a:r>
            <a:endParaRPr lang="en-GB" sz="2200" dirty="0"/>
          </a:p>
          <a:p>
            <a:pPr>
              <a:spcBef>
                <a:spcPts val="600"/>
              </a:spcBef>
              <a:spcAft>
                <a:spcPts val="600"/>
              </a:spcAft>
            </a:pPr>
            <a:r>
              <a:rPr lang="en-GB" sz="2200" dirty="0"/>
              <a:t>Letter to </a:t>
            </a:r>
            <a:r>
              <a:rPr lang="en-GB" sz="2200" dirty="0" smtClean="0"/>
              <a:t>trusts </a:t>
            </a:r>
            <a:r>
              <a:rPr lang="en-GB" sz="2200" dirty="0"/>
              <a:t>with intended action on EN </a:t>
            </a:r>
            <a:r>
              <a:rPr lang="en-GB" sz="2200" dirty="0" smtClean="0"/>
              <a:t>cohort</a:t>
            </a:r>
            <a:endParaRPr lang="en-GB" sz="2200" dirty="0"/>
          </a:p>
        </p:txBody>
      </p:sp>
    </p:spTree>
    <p:extLst>
      <p:ext uri="{BB962C8B-B14F-4D97-AF65-F5344CB8AC3E}">
        <p14:creationId xmlns:p14="http://schemas.microsoft.com/office/powerpoint/2010/main" val="184108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Notification Scheme - updates</a:t>
            </a:r>
          </a:p>
        </p:txBody>
      </p:sp>
      <p:sp>
        <p:nvSpPr>
          <p:cNvPr id="3" name="Content Placeholder 2"/>
          <p:cNvSpPr>
            <a:spLocks noGrp="1"/>
          </p:cNvSpPr>
          <p:nvPr>
            <p:ph idx="1"/>
          </p:nvPr>
        </p:nvSpPr>
        <p:spPr>
          <a:xfrm>
            <a:off x="335380" y="1203598"/>
            <a:ext cx="8516245" cy="3394472"/>
          </a:xfrm>
        </p:spPr>
        <p:txBody>
          <a:bodyPr>
            <a:normAutofit lnSpcReduction="10000"/>
          </a:bodyPr>
          <a:lstStyle/>
          <a:p>
            <a:r>
              <a:rPr lang="en-GB" sz="1800" dirty="0"/>
              <a:t>First EN Report published in September 2019 </a:t>
            </a:r>
          </a:p>
          <a:p>
            <a:pPr lvl="1"/>
            <a:r>
              <a:rPr lang="en-GB" sz="1800" dirty="0"/>
              <a:t>outlined </a:t>
            </a:r>
            <a:r>
              <a:rPr lang="en-GB" sz="1800" b="1" dirty="0"/>
              <a:t>6 key recommendations</a:t>
            </a:r>
            <a:r>
              <a:rPr lang="en-GB" sz="1800" dirty="0"/>
              <a:t>: candour, staff support, fetal monitoring, impacted fetal head, maternal deterioration and </a:t>
            </a:r>
            <a:r>
              <a:rPr lang="en-GB" sz="1800" dirty="0" smtClean="0"/>
              <a:t>hyponatraemia</a:t>
            </a:r>
          </a:p>
          <a:p>
            <a:pPr lvl="1"/>
            <a:r>
              <a:rPr lang="en-GB" sz="1800" b="1" dirty="0" smtClean="0"/>
              <a:t>24 admissions </a:t>
            </a:r>
            <a:r>
              <a:rPr lang="en-GB" sz="1800" dirty="0" smtClean="0"/>
              <a:t>recorded since the scheme started, this has now increased to </a:t>
            </a:r>
            <a:r>
              <a:rPr lang="en-GB" sz="1800" b="1" dirty="0" smtClean="0"/>
              <a:t>over 140 admissions </a:t>
            </a:r>
            <a:r>
              <a:rPr lang="en-GB" sz="1800" dirty="0" smtClean="0"/>
              <a:t>(includes breach of duty admissions only) </a:t>
            </a:r>
          </a:p>
          <a:p>
            <a:r>
              <a:rPr lang="en-GB" sz="1800" dirty="0" smtClean="0"/>
              <a:t>Second </a:t>
            </a:r>
            <a:r>
              <a:rPr lang="en-GB" sz="1800" dirty="0"/>
              <a:t>EN Report – due for publication later in 2021 – to include review and progress of recommendations, data, thematic review and further </a:t>
            </a:r>
            <a:r>
              <a:rPr lang="en-GB" sz="1800" dirty="0" smtClean="0"/>
              <a:t>actions</a:t>
            </a:r>
            <a:endParaRPr lang="en-GB" sz="1800" dirty="0"/>
          </a:p>
          <a:p>
            <a:r>
              <a:rPr lang="en-GB" sz="1800" b="1" dirty="0"/>
              <a:t>Liability Protocol </a:t>
            </a:r>
            <a:r>
              <a:rPr lang="en-GB" sz="1800" dirty="0"/>
              <a:t>pilot (expert summit process) complete – to be reviewed and made permanent once improvements identified and </a:t>
            </a:r>
            <a:r>
              <a:rPr lang="en-GB" sz="1800" dirty="0" smtClean="0"/>
              <a:t>actioned</a:t>
            </a:r>
            <a:endParaRPr lang="en-GB" sz="1800" dirty="0"/>
          </a:p>
          <a:p>
            <a:r>
              <a:rPr lang="en-GB" sz="1800" b="1" dirty="0"/>
              <a:t>Maternity Voices Group </a:t>
            </a:r>
            <a:r>
              <a:rPr lang="en-GB" sz="1800" dirty="0"/>
              <a:t>– EN collaboration with patient facing </a:t>
            </a:r>
            <a:r>
              <a:rPr lang="en-GB" sz="1800" dirty="0" smtClean="0"/>
              <a:t>organisations/families</a:t>
            </a:r>
            <a:endParaRPr lang="en-GB" sz="1800" dirty="0"/>
          </a:p>
        </p:txBody>
      </p:sp>
    </p:spTree>
    <p:extLst>
      <p:ext uri="{BB962C8B-B14F-4D97-AF65-F5344CB8AC3E}">
        <p14:creationId xmlns:p14="http://schemas.microsoft.com/office/powerpoint/2010/main" val="27665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 and Support</a:t>
            </a:r>
          </a:p>
        </p:txBody>
      </p:sp>
      <p:sp>
        <p:nvSpPr>
          <p:cNvPr id="3" name="Content Placeholder 2"/>
          <p:cNvSpPr>
            <a:spLocks noGrp="1"/>
          </p:cNvSpPr>
          <p:nvPr>
            <p:ph idx="1"/>
          </p:nvPr>
        </p:nvSpPr>
        <p:spPr>
          <a:xfrm>
            <a:off x="306342" y="1059582"/>
            <a:ext cx="8516245" cy="3535041"/>
          </a:xfrm>
        </p:spPr>
        <p:txBody>
          <a:bodyPr>
            <a:normAutofit/>
          </a:bodyPr>
          <a:lstStyle/>
          <a:p>
            <a:r>
              <a:rPr lang="en-GB" sz="1900" dirty="0"/>
              <a:t>Dedicated web pages </a:t>
            </a:r>
            <a:r>
              <a:rPr lang="en-GB" sz="1900" dirty="0">
                <a:solidFill>
                  <a:schemeClr val="tx1">
                    <a:lumMod val="65000"/>
                    <a:lumOff val="35000"/>
                  </a:schemeClr>
                </a:solidFill>
              </a:rPr>
              <a:t>- </a:t>
            </a:r>
            <a:r>
              <a:rPr lang="en-GB" sz="1900" dirty="0">
                <a:solidFill>
                  <a:schemeClr val="tx1">
                    <a:lumMod val="65000"/>
                    <a:lumOff val="35000"/>
                  </a:schemeClr>
                </a:solidFill>
                <a:hlinkClick r:id="rId3"/>
              </a:rPr>
              <a:t>https://resolution.nhs.uk/services/claims-management/clinical-schemes/clinical-negligence-scheme-for-trusts/early-notification-scheme/</a:t>
            </a:r>
            <a:r>
              <a:rPr lang="en-GB" sz="1900" dirty="0">
                <a:solidFill>
                  <a:schemeClr val="tx1">
                    <a:lumMod val="65000"/>
                    <a:lumOff val="35000"/>
                  </a:schemeClr>
                </a:solidFill>
              </a:rPr>
              <a:t>  </a:t>
            </a:r>
          </a:p>
          <a:p>
            <a:r>
              <a:rPr lang="en-GB" sz="1900" dirty="0"/>
              <a:t>Year one Early Notification Scheme report - </a:t>
            </a:r>
            <a:r>
              <a:rPr lang="en-GB" sz="1900" dirty="0">
                <a:hlinkClick r:id="rId4"/>
              </a:rPr>
              <a:t>https://resolution.nhs.uk/resources/early-notification-scheme-progress-report/</a:t>
            </a:r>
            <a:endParaRPr lang="en-GB" sz="1900" dirty="0"/>
          </a:p>
          <a:p>
            <a:r>
              <a:rPr lang="en-GB" sz="1900" dirty="0"/>
              <a:t>Early Notification Scheme case stories - </a:t>
            </a:r>
            <a:r>
              <a:rPr lang="en-GB" sz="1900" dirty="0">
                <a:hlinkClick r:id="rId5"/>
              </a:rPr>
              <a:t>https://resolution.nhs.uk/resources/?fwp_resources_type=case-story</a:t>
            </a:r>
            <a:endParaRPr lang="en-GB" sz="1900" dirty="0"/>
          </a:p>
          <a:p>
            <a:r>
              <a:rPr lang="en-GB" sz="1900" dirty="0"/>
              <a:t>Support for Trusts including feedback on EN cases</a:t>
            </a:r>
          </a:p>
          <a:p>
            <a:endParaRPr lang="en-GB" dirty="0"/>
          </a:p>
          <a:p>
            <a:pPr marL="0" indent="0">
              <a:buNone/>
            </a:pPr>
            <a:endParaRPr lang="en-GB" dirty="0"/>
          </a:p>
        </p:txBody>
      </p:sp>
    </p:spTree>
    <p:extLst>
      <p:ext uri="{BB962C8B-B14F-4D97-AF65-F5344CB8AC3E}">
        <p14:creationId xmlns:p14="http://schemas.microsoft.com/office/powerpoint/2010/main" val="156366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Case Stories</a:t>
            </a:r>
            <a:endParaRPr lang="en-GB" dirty="0"/>
          </a:p>
        </p:txBody>
      </p:sp>
      <p:pic>
        <p:nvPicPr>
          <p:cNvPr id="7" name="Content Placeholder 6"/>
          <p:cNvPicPr>
            <a:picLocks noGrp="1" noChangeAspect="1"/>
          </p:cNvPicPr>
          <p:nvPr>
            <p:ph sz="half" idx="2"/>
          </p:nvPr>
        </p:nvPicPr>
        <p:blipFill>
          <a:blip r:embed="rId3"/>
          <a:stretch>
            <a:fillRect/>
          </a:stretch>
        </p:blipFill>
        <p:spPr>
          <a:xfrm>
            <a:off x="364267" y="1104438"/>
            <a:ext cx="1920682" cy="2941761"/>
          </a:xfrm>
          <a:prstGeom prst="rect">
            <a:avLst/>
          </a:prstGeom>
          <a:ln>
            <a:noFill/>
          </a:ln>
          <a:effectLst>
            <a:outerShdw blurRad="190500" algn="tl" rotWithShape="0">
              <a:srgbClr val="000000">
                <a:alpha val="70000"/>
              </a:srgbClr>
            </a:outerShdw>
          </a:effectLst>
        </p:spPr>
      </p:pic>
      <p:pic>
        <p:nvPicPr>
          <p:cNvPr id="9" name="Content Placeholder 8"/>
          <p:cNvPicPr>
            <a:picLocks noGrp="1" noChangeAspect="1"/>
          </p:cNvPicPr>
          <p:nvPr>
            <p:ph sz="quarter" idx="4"/>
          </p:nvPr>
        </p:nvPicPr>
        <p:blipFill>
          <a:blip r:embed="rId4"/>
          <a:stretch>
            <a:fillRect/>
          </a:stretch>
        </p:blipFill>
        <p:spPr>
          <a:xfrm>
            <a:off x="4572000" y="1112436"/>
            <a:ext cx="2069184" cy="2933763"/>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stretch>
            <a:fillRect/>
          </a:stretch>
        </p:blipFill>
        <p:spPr>
          <a:xfrm>
            <a:off x="2339753" y="1104437"/>
            <a:ext cx="2077223" cy="2920615"/>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6"/>
          <a:stretch>
            <a:fillRect/>
          </a:stretch>
        </p:blipFill>
        <p:spPr>
          <a:xfrm>
            <a:off x="6813752" y="1104438"/>
            <a:ext cx="2078728" cy="29206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386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The Maternity Incentive </a:t>
            </a:r>
            <a:r>
              <a:rPr lang="en-GB" sz="2800" dirty="0" smtClean="0"/>
              <a:t>Scheme (MIS</a:t>
            </a:r>
            <a:r>
              <a:rPr lang="en-GB" dirty="0" smtClean="0"/>
              <a:t>) </a:t>
            </a:r>
            <a:endParaRPr lang="en-GB" dirty="0"/>
          </a:p>
        </p:txBody>
      </p:sp>
      <p:sp>
        <p:nvSpPr>
          <p:cNvPr id="3" name="Content Placeholder 2"/>
          <p:cNvSpPr>
            <a:spLocks noGrp="1"/>
          </p:cNvSpPr>
          <p:nvPr>
            <p:ph idx="1"/>
          </p:nvPr>
        </p:nvSpPr>
        <p:spPr>
          <a:xfrm>
            <a:off x="310222" y="1059582"/>
            <a:ext cx="8516246" cy="3466481"/>
          </a:xfrm>
        </p:spPr>
        <p:txBody>
          <a:bodyPr>
            <a:noAutofit/>
          </a:bodyPr>
          <a:lstStyle/>
          <a:p>
            <a:pPr>
              <a:spcBef>
                <a:spcPts val="600"/>
              </a:spcBef>
              <a:spcAft>
                <a:spcPts val="600"/>
              </a:spcAft>
            </a:pPr>
            <a:r>
              <a:rPr lang="en-GB" sz="2000" dirty="0"/>
              <a:t>Uses the Clinical Negligence Scheme for Trusts (CNST) contribution for maternity as an incentive to implement the actions from </a:t>
            </a:r>
            <a:r>
              <a:rPr lang="en-GB" sz="2000" b="1" dirty="0"/>
              <a:t>maternity transformation board </a:t>
            </a:r>
            <a:r>
              <a:rPr lang="en-GB" sz="2000" dirty="0"/>
              <a:t>-  work stream 2 safety </a:t>
            </a:r>
            <a:r>
              <a:rPr lang="en-GB" sz="2000" dirty="0" smtClean="0"/>
              <a:t>group</a:t>
            </a:r>
            <a:endParaRPr lang="en-GB" sz="2000" dirty="0"/>
          </a:p>
          <a:p>
            <a:pPr>
              <a:spcBef>
                <a:spcPts val="600"/>
              </a:spcBef>
              <a:spcAft>
                <a:spcPts val="600"/>
              </a:spcAft>
            </a:pPr>
            <a:r>
              <a:rPr lang="en-GB" sz="2000" dirty="0"/>
              <a:t>A driver to </a:t>
            </a:r>
            <a:r>
              <a:rPr lang="en-GB" sz="2000" b="1" dirty="0"/>
              <a:t>improve safety in maternity</a:t>
            </a:r>
            <a:r>
              <a:rPr lang="en-GB" sz="2000" dirty="0"/>
              <a:t> and contribute to national ‘</a:t>
            </a:r>
            <a:r>
              <a:rPr lang="en-GB" sz="2000" b="1" dirty="0"/>
              <a:t>halve it</a:t>
            </a:r>
            <a:r>
              <a:rPr lang="en-GB" sz="2000" dirty="0"/>
              <a:t>’ campaign in stillbirth, neonatal and brain </a:t>
            </a:r>
            <a:r>
              <a:rPr lang="en-GB" sz="2000" dirty="0" smtClean="0"/>
              <a:t>injury</a:t>
            </a:r>
            <a:endParaRPr lang="en-GB" sz="2000" dirty="0"/>
          </a:p>
          <a:p>
            <a:pPr>
              <a:spcBef>
                <a:spcPts val="600"/>
              </a:spcBef>
              <a:spcAft>
                <a:spcPts val="600"/>
              </a:spcAft>
            </a:pPr>
            <a:r>
              <a:rPr lang="en-GB" sz="2000" dirty="0"/>
              <a:t>NHS Resolution administers the scheme on behalf of </a:t>
            </a:r>
            <a:r>
              <a:rPr lang="en-GB" sz="2000" b="1" dirty="0"/>
              <a:t>Secretary of State for Health and Social </a:t>
            </a:r>
            <a:r>
              <a:rPr lang="en-GB" sz="2000" b="1" dirty="0" smtClean="0"/>
              <a:t>Care</a:t>
            </a:r>
            <a:endParaRPr lang="en-GB" sz="2000" b="1" dirty="0"/>
          </a:p>
          <a:p>
            <a:pPr>
              <a:spcBef>
                <a:spcPts val="600"/>
              </a:spcBef>
              <a:spcAft>
                <a:spcPts val="600"/>
              </a:spcAft>
            </a:pPr>
            <a:r>
              <a:rPr lang="en-GB" sz="2000" dirty="0"/>
              <a:t>Two </a:t>
            </a:r>
            <a:r>
              <a:rPr lang="en-GB" sz="2000" b="1" dirty="0"/>
              <a:t>national maternity champions </a:t>
            </a:r>
            <a:r>
              <a:rPr lang="en-GB" sz="2000" dirty="0"/>
              <a:t>agree the ten actions developed by members of </a:t>
            </a:r>
            <a:r>
              <a:rPr lang="en-GB" sz="2000" b="1" dirty="0"/>
              <a:t>Collaborative Advisory </a:t>
            </a:r>
            <a:r>
              <a:rPr lang="en-GB" sz="2000" b="1" dirty="0" smtClean="0"/>
              <a:t>Group</a:t>
            </a:r>
            <a:endParaRPr lang="en-GB" sz="2000" b="1" dirty="0"/>
          </a:p>
        </p:txBody>
      </p:sp>
    </p:spTree>
    <p:extLst>
      <p:ext uri="{BB962C8B-B14F-4D97-AF65-F5344CB8AC3E}">
        <p14:creationId xmlns:p14="http://schemas.microsoft.com/office/powerpoint/2010/main" val="196583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 overview of session</a:t>
            </a:r>
          </a:p>
        </p:txBody>
      </p:sp>
      <p:sp>
        <p:nvSpPr>
          <p:cNvPr id="3" name="Content Placeholder 2"/>
          <p:cNvSpPr>
            <a:spLocks noGrp="1"/>
          </p:cNvSpPr>
          <p:nvPr>
            <p:ph idx="1"/>
          </p:nvPr>
        </p:nvSpPr>
        <p:spPr>
          <a:xfrm>
            <a:off x="306342" y="1059582"/>
            <a:ext cx="8516245" cy="3535041"/>
          </a:xfrm>
        </p:spPr>
        <p:txBody>
          <a:bodyPr/>
          <a:lstStyle/>
          <a:p>
            <a:pPr lvl="0">
              <a:spcBef>
                <a:spcPts val="600"/>
              </a:spcBef>
              <a:spcAft>
                <a:spcPts val="600"/>
              </a:spcAft>
            </a:pPr>
            <a:r>
              <a:rPr lang="en-GB" dirty="0"/>
              <a:t>Introduction and overview of session by NHS Resolution </a:t>
            </a:r>
          </a:p>
          <a:p>
            <a:pPr lvl="0">
              <a:spcBef>
                <a:spcPts val="600"/>
              </a:spcBef>
              <a:spcAft>
                <a:spcPts val="600"/>
              </a:spcAft>
            </a:pPr>
            <a:r>
              <a:rPr lang="en-GB" dirty="0"/>
              <a:t>Overview of HSIB Maternity Investigations </a:t>
            </a:r>
          </a:p>
          <a:p>
            <a:pPr lvl="0">
              <a:spcBef>
                <a:spcPts val="600"/>
              </a:spcBef>
              <a:spcAft>
                <a:spcPts val="600"/>
              </a:spcAft>
            </a:pPr>
            <a:r>
              <a:rPr lang="en-GB" dirty="0"/>
              <a:t>NHS Resolution’s recent changes to the Early Notification Scheme process</a:t>
            </a:r>
          </a:p>
          <a:p>
            <a:pPr lvl="0">
              <a:spcBef>
                <a:spcPts val="600"/>
              </a:spcBef>
              <a:spcAft>
                <a:spcPts val="600"/>
              </a:spcAft>
            </a:pPr>
            <a:r>
              <a:rPr lang="en-GB" dirty="0"/>
              <a:t>Maternity Incentive Scheme update </a:t>
            </a:r>
          </a:p>
          <a:p>
            <a:pPr lvl="0">
              <a:spcBef>
                <a:spcPts val="600"/>
              </a:spcBef>
              <a:spcAft>
                <a:spcPts val="600"/>
              </a:spcAft>
            </a:pPr>
            <a:r>
              <a:rPr lang="en-GB" dirty="0"/>
              <a:t>Q&amp;A session </a:t>
            </a:r>
          </a:p>
          <a:p>
            <a:endParaRPr lang="en-GB" dirty="0"/>
          </a:p>
        </p:txBody>
      </p:sp>
    </p:spTree>
    <p:extLst>
      <p:ext uri="{BB962C8B-B14F-4D97-AF65-F5344CB8AC3E}">
        <p14:creationId xmlns:p14="http://schemas.microsoft.com/office/powerpoint/2010/main" val="247409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Maternity Incentive Scheme </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619" t="17074" r="16597" b="8418"/>
          <a:stretch/>
        </p:blipFill>
        <p:spPr bwMode="auto">
          <a:xfrm>
            <a:off x="271408" y="987575"/>
            <a:ext cx="8601188"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92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41" y="908325"/>
            <a:ext cx="8516245" cy="3394472"/>
          </a:xfrm>
        </p:spPr>
        <p:txBody>
          <a:bodyPr>
            <a:normAutofit/>
          </a:bodyPr>
          <a:lstStyle/>
          <a:p>
            <a:pPr marL="0" indent="0">
              <a:buNone/>
            </a:pPr>
            <a:r>
              <a:rPr lang="en-GB" sz="2000" dirty="0"/>
              <a:t>Have you reported 100% of qualifying cases to HSIB and (for 2019/20 births only) reported to NHS Resolution's EN Scheme?</a:t>
            </a:r>
            <a:endParaRPr lang="en-GB" sz="2000" i="1" dirty="0"/>
          </a:p>
        </p:txBody>
      </p:sp>
      <p:pic>
        <p:nvPicPr>
          <p:cNvPr id="4" name="Picture 3"/>
          <p:cNvPicPr>
            <a:picLocks noChangeAspect="1"/>
          </p:cNvPicPr>
          <p:nvPr/>
        </p:nvPicPr>
        <p:blipFill rotWithShape="1">
          <a:blip r:embed="rId3"/>
          <a:srcRect l="37482" t="52546" r="36028" b="25331"/>
          <a:stretch/>
        </p:blipFill>
        <p:spPr>
          <a:xfrm>
            <a:off x="5003132" y="1923678"/>
            <a:ext cx="3946903" cy="1854235"/>
          </a:xfrm>
          <a:prstGeom prst="rect">
            <a:avLst/>
          </a:prstGeom>
        </p:spPr>
      </p:pic>
      <p:pic>
        <p:nvPicPr>
          <p:cNvPr id="5" name="Picture 4"/>
          <p:cNvPicPr>
            <a:picLocks noChangeAspect="1"/>
          </p:cNvPicPr>
          <p:nvPr/>
        </p:nvPicPr>
        <p:blipFill rotWithShape="1">
          <a:blip r:embed="rId3"/>
          <a:srcRect l="37482" t="30614" r="36028" b="48509"/>
          <a:stretch/>
        </p:blipFill>
        <p:spPr>
          <a:xfrm>
            <a:off x="194106" y="1635646"/>
            <a:ext cx="4953958" cy="2196186"/>
          </a:xfrm>
          <a:prstGeom prst="rect">
            <a:avLst/>
          </a:prstGeom>
        </p:spPr>
      </p:pic>
      <p:sp>
        <p:nvSpPr>
          <p:cNvPr id="7" name="Title 6"/>
          <p:cNvSpPr>
            <a:spLocks noGrp="1"/>
          </p:cNvSpPr>
          <p:nvPr>
            <p:ph type="title"/>
          </p:nvPr>
        </p:nvSpPr>
        <p:spPr/>
        <p:txBody>
          <a:bodyPr/>
          <a:lstStyle/>
          <a:p>
            <a:r>
              <a:rPr lang="en-GB" dirty="0"/>
              <a:t>MIS - Revised Safety Action 10</a:t>
            </a:r>
          </a:p>
        </p:txBody>
      </p:sp>
    </p:spTree>
    <p:extLst>
      <p:ext uri="{BB962C8B-B14F-4D97-AF65-F5344CB8AC3E}">
        <p14:creationId xmlns:p14="http://schemas.microsoft.com/office/powerpoint/2010/main" val="285388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t>
            </a:r>
            <a:r>
              <a:rPr lang="en-GB" dirty="0"/>
              <a:t>Action </a:t>
            </a:r>
            <a:r>
              <a:rPr lang="en-GB" dirty="0" smtClean="0"/>
              <a:t>10, EN/HSIB reporting</a:t>
            </a:r>
            <a:endParaRPr lang="en-GB" dirty="0"/>
          </a:p>
        </p:txBody>
      </p:sp>
      <p:sp>
        <p:nvSpPr>
          <p:cNvPr id="3" name="Content Placeholder 2"/>
          <p:cNvSpPr>
            <a:spLocks noGrp="1"/>
          </p:cNvSpPr>
          <p:nvPr>
            <p:ph idx="1"/>
          </p:nvPr>
        </p:nvSpPr>
        <p:spPr/>
        <p:txBody>
          <a:bodyPr>
            <a:normAutofit/>
          </a:bodyPr>
          <a:lstStyle/>
          <a:p>
            <a:r>
              <a:rPr lang="en-GB" sz="2000" dirty="0" smtClean="0"/>
              <a:t>Subject to </a:t>
            </a:r>
            <a:r>
              <a:rPr lang="en-GB" sz="2000" b="1" dirty="0" smtClean="0"/>
              <a:t>external verification </a:t>
            </a:r>
          </a:p>
          <a:p>
            <a:endParaRPr lang="en-GB" sz="2000" dirty="0"/>
          </a:p>
          <a:p>
            <a:r>
              <a:rPr lang="en-GB" sz="2000" dirty="0" smtClean="0"/>
              <a:t>Cross-check cases against the </a:t>
            </a:r>
            <a:r>
              <a:rPr lang="en-GB" sz="2000" b="1" dirty="0" smtClean="0"/>
              <a:t>National Neonatal Research Database </a:t>
            </a:r>
            <a:r>
              <a:rPr lang="en-GB" sz="2000" dirty="0" smtClean="0"/>
              <a:t>(NNRD) and </a:t>
            </a:r>
            <a:r>
              <a:rPr lang="en-GB" sz="2000" b="1" dirty="0" smtClean="0"/>
              <a:t>HSIB</a:t>
            </a:r>
            <a:r>
              <a:rPr lang="en-GB" sz="2000" dirty="0" smtClean="0"/>
              <a:t> data</a:t>
            </a:r>
          </a:p>
          <a:p>
            <a:endParaRPr lang="en-GB" sz="2000" dirty="0"/>
          </a:p>
          <a:p>
            <a:r>
              <a:rPr lang="en-GB" sz="2000" dirty="0" smtClean="0"/>
              <a:t>Follow up </a:t>
            </a:r>
            <a:r>
              <a:rPr lang="en-GB" sz="2000" b="1" dirty="0" smtClean="0"/>
              <a:t>outstanding cases</a:t>
            </a:r>
            <a:endParaRPr lang="en-GB" sz="2000" b="1" dirty="0"/>
          </a:p>
        </p:txBody>
      </p:sp>
    </p:spTree>
    <p:extLst>
      <p:ext uri="{BB962C8B-B14F-4D97-AF65-F5344CB8AC3E}">
        <p14:creationId xmlns:p14="http://schemas.microsoft.com/office/powerpoint/2010/main" val="2901276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6"/>
            <a:ext cx="7200800" cy="597063"/>
          </a:xfrm>
        </p:spPr>
        <p:txBody>
          <a:bodyPr/>
          <a:lstStyle/>
          <a:p>
            <a:r>
              <a:rPr lang="en-GB" sz="2800" smtClean="0"/>
              <a:t>MIS year </a:t>
            </a:r>
            <a:r>
              <a:rPr lang="en-GB" sz="2800" dirty="0"/>
              <a:t>three</a:t>
            </a:r>
          </a:p>
        </p:txBody>
      </p:sp>
      <p:sp>
        <p:nvSpPr>
          <p:cNvPr id="3" name="Subtitle 2"/>
          <p:cNvSpPr>
            <a:spLocks noGrp="1"/>
          </p:cNvSpPr>
          <p:nvPr>
            <p:ph type="subTitle" idx="1"/>
          </p:nvPr>
        </p:nvSpPr>
        <p:spPr>
          <a:xfrm>
            <a:off x="323528" y="1059582"/>
            <a:ext cx="8496944" cy="3600400"/>
          </a:xfrm>
        </p:spPr>
        <p:txBody>
          <a:bodyPr>
            <a:normAutofit lnSpcReduction="10000"/>
          </a:bodyPr>
          <a:lstStyle/>
          <a:p>
            <a:pPr marL="342900" indent="-342900">
              <a:lnSpc>
                <a:spcPct val="120000"/>
              </a:lnSpc>
              <a:spcBef>
                <a:spcPts val="600"/>
              </a:spcBef>
              <a:spcAft>
                <a:spcPts val="600"/>
              </a:spcAft>
              <a:buClr>
                <a:srgbClr val="003087"/>
              </a:buClr>
              <a:buFont typeface="Arial" panose="020B0604020202020204" pitchFamily="34" charset="0"/>
              <a:buChar char="•"/>
            </a:pPr>
            <a:r>
              <a:rPr lang="en-GB" sz="1800" b="1" dirty="0"/>
              <a:t>Thursday 1 October 2020 </a:t>
            </a:r>
            <a:r>
              <a:rPr lang="en-GB" sz="1800" dirty="0"/>
              <a:t>- MIS year three </a:t>
            </a:r>
            <a:r>
              <a:rPr lang="en-GB" sz="1800" dirty="0" smtClean="0"/>
              <a:t>relaunched</a:t>
            </a:r>
            <a:endParaRPr lang="en-GB" sz="1800" dirty="0"/>
          </a:p>
          <a:p>
            <a:pPr marL="342900" indent="-342900">
              <a:lnSpc>
                <a:spcPct val="120000"/>
              </a:lnSpc>
              <a:spcBef>
                <a:spcPts val="600"/>
              </a:spcBef>
              <a:spcAft>
                <a:spcPts val="600"/>
              </a:spcAft>
              <a:buClr>
                <a:srgbClr val="003087"/>
              </a:buClr>
              <a:buFont typeface="Arial" panose="020B0604020202020204" pitchFamily="34" charset="0"/>
              <a:buChar char="•"/>
            </a:pPr>
            <a:r>
              <a:rPr lang="en-GB" sz="1800" b="1" dirty="0"/>
              <a:t>Covid-19</a:t>
            </a:r>
            <a:r>
              <a:rPr lang="en-GB" sz="1800" dirty="0"/>
              <a:t> continuing to present significant challenges to the </a:t>
            </a:r>
            <a:r>
              <a:rPr lang="en-GB" sz="1800" dirty="0" smtClean="0"/>
              <a:t>NHS</a:t>
            </a:r>
            <a:endParaRPr lang="en-GB" sz="1800" dirty="0"/>
          </a:p>
          <a:p>
            <a:pPr marL="342900" indent="-342900">
              <a:lnSpc>
                <a:spcPct val="120000"/>
              </a:lnSpc>
              <a:spcBef>
                <a:spcPts val="600"/>
              </a:spcBef>
              <a:spcAft>
                <a:spcPts val="600"/>
              </a:spcAft>
              <a:buClr>
                <a:srgbClr val="003087"/>
              </a:buClr>
              <a:buFont typeface="Arial" panose="020B0604020202020204" pitchFamily="34" charset="0"/>
              <a:buChar char="•"/>
            </a:pPr>
            <a:r>
              <a:rPr lang="en-GB" sz="1800" b="1" dirty="0"/>
              <a:t>Wednesday 25 November 2020 </a:t>
            </a:r>
            <a:r>
              <a:rPr lang="en-GB" sz="1800" dirty="0"/>
              <a:t>- MIS Collaborative Advisory Group (CAG) and safety action leads met to discuss </a:t>
            </a:r>
            <a:r>
              <a:rPr lang="en-GB" sz="1800" dirty="0" smtClean="0"/>
              <a:t>options</a:t>
            </a:r>
            <a:endParaRPr lang="en-GB" sz="1800" dirty="0"/>
          </a:p>
          <a:p>
            <a:pPr marL="342900" indent="-342900">
              <a:lnSpc>
                <a:spcPct val="120000"/>
              </a:lnSpc>
              <a:spcBef>
                <a:spcPts val="600"/>
              </a:spcBef>
              <a:spcAft>
                <a:spcPts val="600"/>
              </a:spcAft>
              <a:buClr>
                <a:srgbClr val="003087"/>
              </a:buClr>
              <a:buFont typeface="Arial" panose="020B0604020202020204" pitchFamily="34" charset="0"/>
              <a:buChar char="•"/>
            </a:pPr>
            <a:r>
              <a:rPr lang="en-GB" sz="1800" dirty="0"/>
              <a:t>CAG agreed to </a:t>
            </a:r>
            <a:r>
              <a:rPr lang="en-GB" sz="1800" b="1" dirty="0"/>
              <a:t>continue with year three of the scheme, but extend time for trust declarations until July 2021. Some of the safety actions were </a:t>
            </a:r>
            <a:r>
              <a:rPr lang="en-GB" sz="1800" b="1" dirty="0" smtClean="0"/>
              <a:t>revised</a:t>
            </a:r>
            <a:endParaRPr lang="en-GB" sz="1800" b="1" dirty="0"/>
          </a:p>
          <a:p>
            <a:pPr marL="342900" indent="-342900">
              <a:lnSpc>
                <a:spcPct val="120000"/>
              </a:lnSpc>
              <a:spcBef>
                <a:spcPts val="600"/>
              </a:spcBef>
              <a:spcAft>
                <a:spcPts val="600"/>
              </a:spcAft>
              <a:buClr>
                <a:srgbClr val="003087"/>
              </a:buClr>
              <a:buFont typeface="Arial" panose="020B0604020202020204" pitchFamily="34" charset="0"/>
              <a:buChar char="•"/>
            </a:pPr>
            <a:r>
              <a:rPr lang="en-GB" sz="1800" dirty="0"/>
              <a:t>Further support provided to trusts in January and March 2021, especially in relation to safety actions 2 and </a:t>
            </a:r>
            <a:r>
              <a:rPr lang="en-GB" sz="1800" dirty="0" smtClean="0"/>
              <a:t>8</a:t>
            </a:r>
            <a:endParaRPr lang="en-GB" sz="1800" dirty="0"/>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endParaRPr lang="en-GB" sz="2300"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25102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with families</a:t>
            </a:r>
          </a:p>
        </p:txBody>
      </p:sp>
      <p:sp>
        <p:nvSpPr>
          <p:cNvPr id="3" name="Content Placeholder 2"/>
          <p:cNvSpPr>
            <a:spLocks noGrp="1"/>
          </p:cNvSpPr>
          <p:nvPr>
            <p:ph idx="1"/>
          </p:nvPr>
        </p:nvSpPr>
        <p:spPr>
          <a:xfrm>
            <a:off x="306343" y="1059582"/>
            <a:ext cx="8516245" cy="3535041"/>
          </a:xfrm>
        </p:spPr>
        <p:txBody>
          <a:bodyPr>
            <a:normAutofit lnSpcReduction="10000"/>
          </a:bodyPr>
          <a:lstStyle/>
          <a:p>
            <a:r>
              <a:rPr lang="en-GB" dirty="0"/>
              <a:t>Statutory duty of candour remains with </a:t>
            </a:r>
            <a:r>
              <a:rPr lang="en-GB" dirty="0" smtClean="0"/>
              <a:t>trust</a:t>
            </a:r>
            <a:endParaRPr lang="en-GB" dirty="0"/>
          </a:p>
          <a:p>
            <a:r>
              <a:rPr lang="en-GB" dirty="0"/>
              <a:t>Trusts to inform families of all investigations into their </a:t>
            </a:r>
            <a:r>
              <a:rPr lang="en-GB" dirty="0" smtClean="0"/>
              <a:t>care</a:t>
            </a:r>
            <a:endParaRPr lang="en-GB" dirty="0"/>
          </a:p>
          <a:p>
            <a:r>
              <a:rPr lang="en-GB" dirty="0"/>
              <a:t>Trusts to continue with their initial 72 hour review </a:t>
            </a:r>
            <a:r>
              <a:rPr lang="en-GB" dirty="0" smtClean="0"/>
              <a:t>reports</a:t>
            </a:r>
            <a:endParaRPr lang="en-GB" dirty="0"/>
          </a:p>
          <a:p>
            <a:r>
              <a:rPr lang="en-GB" dirty="0"/>
              <a:t>Progressed HSIB investigations required to be reported as Serious Incident (SI framework</a:t>
            </a:r>
            <a:r>
              <a:rPr lang="en-GB" dirty="0" smtClean="0"/>
              <a:t>)</a:t>
            </a:r>
            <a:endParaRPr lang="en-GB" dirty="0"/>
          </a:p>
          <a:p>
            <a:r>
              <a:rPr lang="en-GB" dirty="0"/>
              <a:t>Dedicated web pages:</a:t>
            </a:r>
          </a:p>
          <a:p>
            <a:pPr lvl="1"/>
            <a:r>
              <a:rPr lang="en-GB" sz="2400" dirty="0"/>
              <a:t>NHS Resolution - </a:t>
            </a:r>
            <a:r>
              <a:rPr lang="en-GB" sz="2400" dirty="0">
                <a:hlinkClick r:id="rId3"/>
              </a:rPr>
              <a:t>NHS trusts or member organisations </a:t>
            </a:r>
            <a:r>
              <a:rPr lang="en-GB" sz="2400" dirty="0"/>
              <a:t>and </a:t>
            </a:r>
            <a:r>
              <a:rPr lang="en-GB" sz="2400" dirty="0">
                <a:hlinkClick r:id="rId4"/>
              </a:rPr>
              <a:t>for patients, families or </a:t>
            </a:r>
            <a:r>
              <a:rPr lang="en-GB" sz="2400" dirty="0" smtClean="0">
                <a:hlinkClick r:id="rId4"/>
              </a:rPr>
              <a:t>carers</a:t>
            </a:r>
            <a:endParaRPr lang="en-GB" sz="2400" dirty="0"/>
          </a:p>
          <a:p>
            <a:pPr lvl="1"/>
            <a:r>
              <a:rPr lang="en-GB" sz="2400" dirty="0"/>
              <a:t>HSIB - </a:t>
            </a:r>
            <a:r>
              <a:rPr lang="en-GB" sz="2400" dirty="0">
                <a:hlinkClick r:id="rId5"/>
              </a:rPr>
              <a:t>HSIB family engagement page</a:t>
            </a:r>
            <a:endParaRPr lang="en-GB" sz="2400" dirty="0"/>
          </a:p>
        </p:txBody>
      </p:sp>
    </p:spTree>
    <p:extLst>
      <p:ext uri="{BB962C8B-B14F-4D97-AF65-F5344CB8AC3E}">
        <p14:creationId xmlns:p14="http://schemas.microsoft.com/office/powerpoint/2010/main" val="24669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Proposed wording for Trusts</a:t>
            </a:r>
          </a:p>
        </p:txBody>
      </p:sp>
      <p:sp>
        <p:nvSpPr>
          <p:cNvPr id="3" name="Content Placeholder 2"/>
          <p:cNvSpPr>
            <a:spLocks noGrp="1"/>
          </p:cNvSpPr>
          <p:nvPr>
            <p:ph idx="1"/>
          </p:nvPr>
        </p:nvSpPr>
        <p:spPr/>
        <p:txBody>
          <a:bodyPr>
            <a:noAutofit/>
          </a:bodyPr>
          <a:lstStyle/>
          <a:p>
            <a:r>
              <a:rPr lang="en-US" sz="1800" i="1" dirty="0"/>
              <a:t>“We will also work with an NHS organisation called NHS Resolution to decide whether to proceed with a further review of the care provided, as part of NHS Resolution’s Early Notification Scheme. </a:t>
            </a:r>
            <a:r>
              <a:rPr lang="en-GB" sz="1800" i="1" dirty="0"/>
              <a:t>If you would like to know more about the Early Notification Scheme, please visit NHS Resolution’s website </a:t>
            </a:r>
            <a:r>
              <a:rPr lang="en-GB" sz="1800" i="1" u="sng" dirty="0">
                <a:hlinkClick r:id="rId3"/>
              </a:rPr>
              <a:t>https://resolution.nhs.uk/services/claims-management/clinical-schemes/clinical-negligence-scheme-for-trusts/early-notification-scheme/support-for-patients-families-or-carers</a:t>
            </a:r>
            <a:r>
              <a:rPr lang="en-GB" sz="1800" u="sng" dirty="0">
                <a:hlinkClick r:id="rId3"/>
              </a:rPr>
              <a:t>/</a:t>
            </a:r>
            <a:r>
              <a:rPr lang="en-GB" sz="1800" dirty="0"/>
              <a:t>”</a:t>
            </a:r>
          </a:p>
          <a:p>
            <a:pPr algn="just"/>
            <a:endParaRPr lang="en-GB" sz="1800" dirty="0"/>
          </a:p>
          <a:p>
            <a:pPr algn="just"/>
            <a:r>
              <a:rPr lang="en-GB" sz="1800" dirty="0"/>
              <a:t>This notification should form part of the </a:t>
            </a:r>
            <a:r>
              <a:rPr lang="en-GB" sz="1800" dirty="0" smtClean="0"/>
              <a:t>trust’s </a:t>
            </a:r>
            <a:r>
              <a:rPr lang="en-GB" sz="1800" dirty="0"/>
              <a:t>maternity candour process</a:t>
            </a:r>
          </a:p>
        </p:txBody>
      </p:sp>
    </p:spTree>
    <p:extLst>
      <p:ext uri="{BB962C8B-B14F-4D97-AF65-F5344CB8AC3E}">
        <p14:creationId xmlns:p14="http://schemas.microsoft.com/office/powerpoint/2010/main" val="1841377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and Answers</a:t>
            </a:r>
          </a:p>
        </p:txBody>
      </p:sp>
    </p:spTree>
    <p:extLst>
      <p:ext uri="{BB962C8B-B14F-4D97-AF65-F5344CB8AC3E}">
        <p14:creationId xmlns:p14="http://schemas.microsoft.com/office/powerpoint/2010/main" val="277858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528" y="1115619"/>
            <a:ext cx="8516245" cy="33944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200" dirty="0"/>
              <a:t>Thank you for listening</a:t>
            </a:r>
          </a:p>
          <a:p>
            <a:pPr marL="0" indent="0">
              <a:buFont typeface="Arial" panose="020B0604020202020204" pitchFamily="34" charset="0"/>
              <a:buNone/>
            </a:pPr>
            <a:endParaRPr lang="en-GB" dirty="0">
              <a:solidFill>
                <a:srgbClr val="425563"/>
              </a:solidFill>
            </a:endParaRPr>
          </a:p>
          <a:p>
            <a:pPr marL="0" indent="0" algn="ctr">
              <a:buFont typeface="Arial" panose="020B0604020202020204" pitchFamily="34" charset="0"/>
              <a:buNone/>
            </a:pPr>
            <a:endParaRPr lang="en-GB" sz="1200" dirty="0"/>
          </a:p>
          <a:p>
            <a:pPr marL="0" indent="0">
              <a:buFont typeface="Arial" panose="020B0604020202020204" pitchFamily="34" charset="0"/>
              <a:buNone/>
            </a:pPr>
            <a:r>
              <a:rPr lang="en-GB" sz="1800" dirty="0"/>
              <a:t>Early Notification team </a:t>
            </a:r>
          </a:p>
          <a:p>
            <a:pPr marL="0" indent="0">
              <a:buFont typeface="Arial" panose="020B0604020202020204" pitchFamily="34" charset="0"/>
              <a:buNone/>
            </a:pPr>
            <a:r>
              <a:rPr lang="en-GB" sz="1800" dirty="0"/>
              <a:t>ENTeam@resolution.nhs.uk</a:t>
            </a:r>
          </a:p>
          <a:p>
            <a:pPr marL="0" indent="0">
              <a:buFont typeface="Arial" panose="020B0604020202020204" pitchFamily="34" charset="0"/>
              <a:buNone/>
            </a:pPr>
            <a:r>
              <a:rPr lang="en-GB" sz="1800" dirty="0"/>
              <a:t>www.resolution.nhs.uk</a:t>
            </a:r>
          </a:p>
          <a:p>
            <a:pPr marL="0" indent="0">
              <a:buFont typeface="Arial" panose="020B0604020202020204" pitchFamily="34" charset="0"/>
              <a:buNone/>
            </a:pP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83" y="4198019"/>
            <a:ext cx="388144" cy="31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94576"/>
            <a:ext cx="388144" cy="31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1127" y="4194576"/>
            <a:ext cx="2266697"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@NHSResolution</a:t>
            </a:r>
          </a:p>
        </p:txBody>
      </p:sp>
    </p:spTree>
    <p:extLst>
      <p:ext uri="{BB962C8B-B14F-4D97-AF65-F5344CB8AC3E}">
        <p14:creationId xmlns:p14="http://schemas.microsoft.com/office/powerpoint/2010/main" val="103361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GB" dirty="0"/>
          </a:p>
        </p:txBody>
      </p:sp>
      <p:sp>
        <p:nvSpPr>
          <p:cNvPr id="3" name="Content Placeholder 2"/>
          <p:cNvSpPr>
            <a:spLocks noGrp="1"/>
          </p:cNvSpPr>
          <p:nvPr>
            <p:ph idx="1"/>
          </p:nvPr>
        </p:nvSpPr>
        <p:spPr/>
        <p:txBody>
          <a:bodyPr>
            <a:normAutofit/>
          </a:bodyPr>
          <a:lstStyle/>
          <a:p>
            <a:r>
              <a:rPr lang="en-GB" dirty="0" smtClean="0"/>
              <a:t>Please put yourself on mute</a:t>
            </a:r>
          </a:p>
          <a:p>
            <a:pPr marL="0" indent="0">
              <a:buNone/>
            </a:pPr>
            <a:endParaRPr lang="en-GB" dirty="0" smtClean="0"/>
          </a:p>
          <a:p>
            <a:r>
              <a:rPr lang="en-GB" dirty="0" smtClean="0"/>
              <a:t>Please have your camera off. The speaker and presentation will be spotlighted for you to see.</a:t>
            </a:r>
          </a:p>
          <a:p>
            <a:pPr marL="0" indent="0">
              <a:buNone/>
            </a:pPr>
            <a:endParaRPr lang="en-GB" dirty="0" smtClean="0"/>
          </a:p>
          <a:p>
            <a:r>
              <a:rPr lang="en-GB" dirty="0" smtClean="0"/>
              <a:t>Please type comments/questions in the chat function that you may have for the speaker/s</a:t>
            </a:r>
          </a:p>
          <a:p>
            <a:pPr marL="0" indent="0">
              <a:buNone/>
            </a:pPr>
            <a:endParaRPr lang="en-GB" dirty="0" smtClean="0"/>
          </a:p>
        </p:txBody>
      </p:sp>
      <p:pic>
        <p:nvPicPr>
          <p:cNvPr id="4" name="Picture 3"/>
          <p:cNvPicPr>
            <a:picLocks noChangeAspect="1"/>
          </p:cNvPicPr>
          <p:nvPr/>
        </p:nvPicPr>
        <p:blipFill rotWithShape="1">
          <a:blip r:embed="rId3"/>
          <a:srcRect l="11929" r="73568"/>
          <a:stretch/>
        </p:blipFill>
        <p:spPr>
          <a:xfrm>
            <a:off x="4911968" y="1252346"/>
            <a:ext cx="320966" cy="297195"/>
          </a:xfrm>
          <a:prstGeom prst="rect">
            <a:avLst/>
          </a:prstGeom>
        </p:spPr>
      </p:pic>
      <p:pic>
        <p:nvPicPr>
          <p:cNvPr id="8" name="Picture 7"/>
          <p:cNvPicPr>
            <a:picLocks noChangeAspect="1"/>
          </p:cNvPicPr>
          <p:nvPr/>
        </p:nvPicPr>
        <p:blipFill rotWithShape="1">
          <a:blip r:embed="rId4"/>
          <a:srcRect r="84923"/>
          <a:stretch/>
        </p:blipFill>
        <p:spPr>
          <a:xfrm>
            <a:off x="7164288" y="2499742"/>
            <a:ext cx="291732" cy="278682"/>
          </a:xfrm>
          <a:prstGeom prst="rect">
            <a:avLst/>
          </a:prstGeom>
        </p:spPr>
      </p:pic>
      <p:pic>
        <p:nvPicPr>
          <p:cNvPr id="9" name="Picture 8"/>
          <p:cNvPicPr>
            <a:picLocks noChangeAspect="1"/>
          </p:cNvPicPr>
          <p:nvPr/>
        </p:nvPicPr>
        <p:blipFill rotWithShape="1">
          <a:blip r:embed="rId4"/>
          <a:srcRect l="70543" r="13022"/>
          <a:stretch/>
        </p:blipFill>
        <p:spPr>
          <a:xfrm>
            <a:off x="5364088" y="3795886"/>
            <a:ext cx="332576" cy="291448"/>
          </a:xfrm>
          <a:prstGeom prst="rect">
            <a:avLst/>
          </a:prstGeom>
        </p:spPr>
      </p:pic>
    </p:spTree>
    <p:extLst>
      <p:ext uri="{BB962C8B-B14F-4D97-AF65-F5344CB8AC3E}">
        <p14:creationId xmlns:p14="http://schemas.microsoft.com/office/powerpoint/2010/main" val="3562528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5CBA-F217-1F42-B143-A8A22BEE20E5}"/>
              </a:ext>
            </a:extLst>
          </p:cNvPr>
          <p:cNvSpPr>
            <a:spLocks noGrp="1"/>
          </p:cNvSpPr>
          <p:nvPr>
            <p:ph type="title"/>
          </p:nvPr>
        </p:nvSpPr>
        <p:spPr>
          <a:xfrm>
            <a:off x="179512" y="128742"/>
            <a:ext cx="6751662" cy="665156"/>
          </a:xfrm>
        </p:spPr>
        <p:txBody>
          <a:bodyPr>
            <a:normAutofit/>
          </a:bodyPr>
          <a:lstStyle/>
          <a:p>
            <a:r>
              <a:rPr lang="en-US" sz="3200" dirty="0">
                <a:latin typeface="Arial" panose="020B0604020202020204" pitchFamily="34" charset="0"/>
                <a:cs typeface="Arial" panose="020B0604020202020204" pitchFamily="34" charset="0"/>
              </a:rPr>
              <a:t>Maternity investigations</a:t>
            </a:r>
          </a:p>
        </p:txBody>
      </p:sp>
      <p:sp>
        <p:nvSpPr>
          <p:cNvPr id="3" name="Content Placeholder 2">
            <a:extLst>
              <a:ext uri="{FF2B5EF4-FFF2-40B4-BE49-F238E27FC236}">
                <a16:creationId xmlns:a16="http://schemas.microsoft.com/office/drawing/2014/main" id="{0D0E3786-5296-9544-9B9B-F7BB890342F6}"/>
              </a:ext>
            </a:extLst>
          </p:cNvPr>
          <p:cNvSpPr>
            <a:spLocks noGrp="1"/>
          </p:cNvSpPr>
          <p:nvPr>
            <p:ph idx="1"/>
          </p:nvPr>
        </p:nvSpPr>
        <p:spPr>
          <a:xfrm>
            <a:off x="628650" y="1268016"/>
            <a:ext cx="7886700" cy="3085871"/>
          </a:xfrm>
        </p:spPr>
        <p:txBody>
          <a:bodyPr>
            <a:normAutofit/>
          </a:bodyPr>
          <a:lstStyle/>
          <a:p>
            <a:pPr marL="0" indent="0" defTabSz="373316">
              <a:lnSpc>
                <a:spcPct val="100000"/>
              </a:lnSpc>
              <a:spcBef>
                <a:spcPts val="0"/>
              </a:spcBef>
              <a:buNone/>
              <a:defRPr/>
            </a:pPr>
            <a:endParaRPr lang="en-GB"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9192C938-D2CE-004F-9841-C5D936860366}"/>
              </a:ext>
            </a:extLst>
          </p:cNvPr>
          <p:cNvPicPr>
            <a:picLocks noChangeAspect="1"/>
          </p:cNvPicPr>
          <p:nvPr/>
        </p:nvPicPr>
        <p:blipFill>
          <a:blip r:embed="rId3"/>
          <a:srcRect/>
          <a:stretch/>
        </p:blipFill>
        <p:spPr>
          <a:xfrm>
            <a:off x="6223597" y="1968061"/>
            <a:ext cx="2592050" cy="2609475"/>
          </a:xfrm>
          <a:prstGeom prst="rect">
            <a:avLst/>
          </a:prstGeom>
        </p:spPr>
      </p:pic>
      <p:sp>
        <p:nvSpPr>
          <p:cNvPr id="7" name="Content Placeholder 11">
            <a:extLst>
              <a:ext uri="{FF2B5EF4-FFF2-40B4-BE49-F238E27FC236}">
                <a16:creationId xmlns:a16="http://schemas.microsoft.com/office/drawing/2014/main" id="{155C8E85-5042-264B-9CDF-80DF6ACD0B14}"/>
              </a:ext>
            </a:extLst>
          </p:cNvPr>
          <p:cNvSpPr txBox="1">
            <a:spLocks/>
          </p:cNvSpPr>
          <p:nvPr/>
        </p:nvSpPr>
        <p:spPr>
          <a:xfrm>
            <a:off x="6223597" y="1535212"/>
            <a:ext cx="2214230" cy="5021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0416A"/>
                </a:solidFill>
                <a:latin typeface="Gotham Book" panose="02000604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85000"/>
                    <a:lumOff val="15000"/>
                  </a:schemeClr>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85000"/>
                    <a:lumOff val="15000"/>
                  </a:schemeClr>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85000"/>
                    <a:lumOff val="15000"/>
                  </a:schemeClr>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85000"/>
                    <a:lumOff val="15000"/>
                  </a:schemeClr>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350" b="1" dirty="0">
                <a:latin typeface="Arial" panose="020B0604020202020204" pitchFamily="34" charset="0"/>
                <a:cs typeface="Arial" panose="020B0604020202020204" pitchFamily="34" charset="0"/>
              </a:rPr>
              <a:t>Recent publications:</a:t>
            </a:r>
          </a:p>
          <a:p>
            <a:endParaRPr lang="en-US" sz="2100" dirty="0"/>
          </a:p>
        </p:txBody>
      </p:sp>
      <p:pic>
        <p:nvPicPr>
          <p:cNvPr id="4" name="Picture 3"/>
          <p:cNvPicPr>
            <a:picLocks noChangeAspect="1"/>
          </p:cNvPicPr>
          <p:nvPr/>
        </p:nvPicPr>
        <p:blipFill>
          <a:blip r:embed="rId4"/>
          <a:stretch>
            <a:fillRect/>
          </a:stretch>
        </p:blipFill>
        <p:spPr>
          <a:xfrm>
            <a:off x="351817" y="1419622"/>
            <a:ext cx="5395775" cy="2318506"/>
          </a:xfrm>
          <a:prstGeom prst="rect">
            <a:avLst/>
          </a:prstGeom>
        </p:spPr>
      </p:pic>
    </p:spTree>
    <p:extLst>
      <p:ext uri="{BB962C8B-B14F-4D97-AF65-F5344CB8AC3E}">
        <p14:creationId xmlns:p14="http://schemas.microsoft.com/office/powerpoint/2010/main" val="15482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5CBA-F217-1F42-B143-A8A22BEE20E5}"/>
              </a:ext>
            </a:extLst>
          </p:cNvPr>
          <p:cNvSpPr>
            <a:spLocks noGrp="1"/>
          </p:cNvSpPr>
          <p:nvPr>
            <p:ph type="title"/>
          </p:nvPr>
        </p:nvSpPr>
        <p:spPr>
          <a:xfrm>
            <a:off x="107504" y="123478"/>
            <a:ext cx="7886700" cy="569714"/>
          </a:xfrm>
        </p:spPr>
        <p:txBody>
          <a:bodyPr>
            <a:normAutofit/>
          </a:bodyPr>
          <a:lstStyle/>
          <a:p>
            <a:r>
              <a:rPr lang="en-US" sz="3200" dirty="0">
                <a:latin typeface="Arial" panose="020B0604020202020204" pitchFamily="34" charset="0"/>
                <a:cs typeface="Arial" panose="020B0604020202020204" pitchFamily="34" charset="0"/>
              </a:rPr>
              <a:t> Investigation criteria</a:t>
            </a:r>
          </a:p>
        </p:txBody>
      </p:sp>
      <p:sp>
        <p:nvSpPr>
          <p:cNvPr id="3" name="Content Placeholder 2">
            <a:extLst>
              <a:ext uri="{FF2B5EF4-FFF2-40B4-BE49-F238E27FC236}">
                <a16:creationId xmlns:a16="http://schemas.microsoft.com/office/drawing/2014/main" id="{0D0E3786-5296-9544-9B9B-F7BB890342F6}"/>
              </a:ext>
            </a:extLst>
          </p:cNvPr>
          <p:cNvSpPr>
            <a:spLocks noGrp="1"/>
          </p:cNvSpPr>
          <p:nvPr>
            <p:ph idx="1"/>
          </p:nvPr>
        </p:nvSpPr>
        <p:spPr>
          <a:xfrm>
            <a:off x="179512" y="1166317"/>
            <a:ext cx="8712968" cy="3493665"/>
          </a:xfrm>
        </p:spPr>
        <p:txBody>
          <a:bodyPr>
            <a:noAutofit/>
          </a:bodyPr>
          <a:lstStyle/>
          <a:p>
            <a:pPr marL="0" indent="0" defTabSz="373316">
              <a:lnSpc>
                <a:spcPct val="100000"/>
              </a:lnSpc>
              <a:spcBef>
                <a:spcPts val="0"/>
              </a:spcBef>
              <a:buNone/>
              <a:defRPr/>
            </a:pPr>
            <a:r>
              <a:rPr lang="en-GB" sz="1500" dirty="0">
                <a:solidFill>
                  <a:srgbClr val="003087"/>
                </a:solidFill>
                <a:latin typeface="Arial" panose="020B0604020202020204" pitchFamily="34" charset="0"/>
                <a:cs typeface="Arial" panose="020B0604020202020204" pitchFamily="34" charset="0"/>
              </a:rPr>
              <a:t>HSIB undertakes maternity investigations in accordance with a defined criteria:</a:t>
            </a:r>
          </a:p>
          <a:p>
            <a:pPr marL="228600" indent="-228600" defTabSz="373316">
              <a:lnSpc>
                <a:spcPct val="100000"/>
              </a:lnSpc>
              <a:spcBef>
                <a:spcPts val="600"/>
              </a:spcBef>
              <a:spcAft>
                <a:spcPts val="600"/>
              </a:spcAft>
              <a:buFont typeface="+mj-lt"/>
              <a:buAutoNum type="arabicPeriod"/>
              <a:defRPr/>
            </a:pPr>
            <a:r>
              <a:rPr lang="en-GB" sz="1500" b="1" dirty="0">
                <a:solidFill>
                  <a:srgbClr val="003087"/>
                </a:solidFill>
                <a:latin typeface="Arial" panose="020B0604020202020204" pitchFamily="34" charset="0"/>
                <a:cs typeface="Arial" panose="020B0604020202020204" pitchFamily="34" charset="0"/>
              </a:rPr>
              <a:t>Intrapartum stillbirth: </a:t>
            </a:r>
            <a:r>
              <a:rPr lang="en-GB" sz="1500" dirty="0">
                <a:solidFill>
                  <a:srgbClr val="003087"/>
                </a:solidFill>
                <a:latin typeface="Arial" panose="020B0604020202020204" pitchFamily="34" charset="0"/>
                <a:cs typeface="Arial" panose="020B0604020202020204" pitchFamily="34" charset="0"/>
              </a:rPr>
              <a:t>where the baby was thought to be alive at the start of labour and was born with no signs of life</a:t>
            </a:r>
          </a:p>
          <a:p>
            <a:pPr marL="228600" indent="-228600" defTabSz="373316">
              <a:lnSpc>
                <a:spcPct val="100000"/>
              </a:lnSpc>
              <a:spcBef>
                <a:spcPts val="600"/>
              </a:spcBef>
              <a:spcAft>
                <a:spcPts val="600"/>
              </a:spcAft>
              <a:buFont typeface="+mj-lt"/>
              <a:buAutoNum type="arabicPeriod"/>
              <a:defRPr/>
            </a:pPr>
            <a:r>
              <a:rPr lang="en-GB" sz="1500" b="1" dirty="0">
                <a:solidFill>
                  <a:srgbClr val="003087"/>
                </a:solidFill>
                <a:latin typeface="Arial" panose="020B0604020202020204" pitchFamily="34" charset="0"/>
                <a:cs typeface="Arial" panose="020B0604020202020204" pitchFamily="34" charset="0"/>
              </a:rPr>
              <a:t>Early neonatal death: </a:t>
            </a:r>
            <a:r>
              <a:rPr lang="en-GB" sz="1500" dirty="0">
                <a:solidFill>
                  <a:srgbClr val="003087"/>
                </a:solidFill>
                <a:latin typeface="Arial" panose="020B0604020202020204" pitchFamily="34" charset="0"/>
                <a:cs typeface="Arial" panose="020B0604020202020204" pitchFamily="34" charset="0"/>
              </a:rPr>
              <a:t>when the baby died within the first week of life (0-6) days of any cause</a:t>
            </a:r>
          </a:p>
          <a:p>
            <a:pPr marL="228600" indent="-228600" defTabSz="373316">
              <a:lnSpc>
                <a:spcPct val="100000"/>
              </a:lnSpc>
              <a:spcBef>
                <a:spcPts val="600"/>
              </a:spcBef>
              <a:spcAft>
                <a:spcPts val="600"/>
              </a:spcAft>
              <a:buFont typeface="+mj-lt"/>
              <a:buAutoNum type="arabicPeriod"/>
              <a:defRPr/>
            </a:pPr>
            <a:r>
              <a:rPr lang="en-GB" sz="1500" b="1" dirty="0">
                <a:solidFill>
                  <a:schemeClr val="accent6"/>
                </a:solidFill>
                <a:latin typeface="Arial" panose="020B0604020202020204" pitchFamily="34" charset="0"/>
                <a:cs typeface="Arial" panose="020B0604020202020204" pitchFamily="34" charset="0"/>
              </a:rPr>
              <a:t>*Severe brain injury </a:t>
            </a:r>
            <a:r>
              <a:rPr lang="en-GB" sz="1500" dirty="0">
                <a:solidFill>
                  <a:schemeClr val="accent6"/>
                </a:solidFill>
                <a:latin typeface="Arial" panose="020B0604020202020204" pitchFamily="34" charset="0"/>
                <a:cs typeface="Arial" panose="020B0604020202020204" pitchFamily="34" charset="0"/>
              </a:rPr>
              <a:t>diagnosed in the first 7 days of life, when the baby was diagnosed with grade III hypoxic ischaemic encephalopathy (HIE) </a:t>
            </a:r>
            <a:r>
              <a:rPr lang="en-GB" sz="1500" b="1" dirty="0">
                <a:solidFill>
                  <a:schemeClr val="accent6"/>
                </a:solidFill>
                <a:latin typeface="Arial" panose="020B0604020202020204" pitchFamily="34" charset="0"/>
                <a:cs typeface="Arial" panose="020B0604020202020204" pitchFamily="34" charset="0"/>
              </a:rPr>
              <a:t>OR</a:t>
            </a:r>
            <a:r>
              <a:rPr lang="en-GB" sz="1500" dirty="0">
                <a:solidFill>
                  <a:schemeClr val="accent6"/>
                </a:solidFill>
                <a:latin typeface="Arial" panose="020B0604020202020204" pitchFamily="34" charset="0"/>
                <a:cs typeface="Arial" panose="020B0604020202020204" pitchFamily="34" charset="0"/>
              </a:rPr>
              <a:t> was therapeutically cooled (active cooling only) </a:t>
            </a:r>
            <a:r>
              <a:rPr lang="en-GB" sz="1500" b="1" dirty="0">
                <a:solidFill>
                  <a:schemeClr val="accent6"/>
                </a:solidFill>
                <a:latin typeface="Arial" panose="020B0604020202020204" pitchFamily="34" charset="0"/>
                <a:cs typeface="Arial" panose="020B0604020202020204" pitchFamily="34" charset="0"/>
              </a:rPr>
              <a:t>OR</a:t>
            </a:r>
            <a:r>
              <a:rPr lang="en-GB" sz="1500" dirty="0">
                <a:solidFill>
                  <a:schemeClr val="accent6"/>
                </a:solidFill>
                <a:latin typeface="Arial" panose="020B0604020202020204" pitchFamily="34" charset="0"/>
                <a:cs typeface="Arial" panose="020B0604020202020204" pitchFamily="34" charset="0"/>
              </a:rPr>
              <a:t> had decreased central tone AND was comatose AND had seizures of any kind</a:t>
            </a:r>
          </a:p>
          <a:p>
            <a:pPr marL="228600" indent="-228600" defTabSz="373316">
              <a:lnSpc>
                <a:spcPct val="100000"/>
              </a:lnSpc>
              <a:spcBef>
                <a:spcPts val="600"/>
              </a:spcBef>
              <a:spcAft>
                <a:spcPts val="600"/>
              </a:spcAft>
              <a:buFont typeface="+mj-lt"/>
              <a:buAutoNum type="arabicPeriod"/>
              <a:defRPr/>
            </a:pPr>
            <a:r>
              <a:rPr lang="en-GB" sz="1500" b="1" dirty="0">
                <a:solidFill>
                  <a:srgbClr val="003087"/>
                </a:solidFill>
                <a:latin typeface="Arial" panose="020B0604020202020204" pitchFamily="34" charset="0"/>
                <a:cs typeface="Arial" panose="020B0604020202020204" pitchFamily="34" charset="0"/>
              </a:rPr>
              <a:t>Maternal death: </a:t>
            </a:r>
            <a:r>
              <a:rPr lang="en-GB" sz="1500" dirty="0">
                <a:solidFill>
                  <a:srgbClr val="003087"/>
                </a:solidFill>
                <a:latin typeface="Arial" panose="020B0604020202020204" pitchFamily="34" charset="0"/>
                <a:cs typeface="Arial" panose="020B0604020202020204" pitchFamily="34" charset="0"/>
              </a:rPr>
              <a:t>death of a mother while pregnant or within 42 days of the end of the pregnancy, from any cause related to or aggravated by the pregnancy or its management, and not from accidental or incidental causes. </a:t>
            </a:r>
          </a:p>
          <a:p>
            <a:pPr marL="0" indent="0" defTabSz="373316">
              <a:lnSpc>
                <a:spcPct val="100000"/>
              </a:lnSpc>
              <a:spcBef>
                <a:spcPts val="0"/>
              </a:spcBef>
              <a:buNone/>
              <a:defRPr/>
            </a:pPr>
            <a:endParaRPr lang="en-GB" sz="1500" dirty="0">
              <a:solidFill>
                <a:srgbClr val="003087"/>
              </a:solidFill>
              <a:latin typeface="Arial" panose="020B0604020202020204" pitchFamily="34" charset="0"/>
              <a:cs typeface="Arial" panose="020B0604020202020204" pitchFamily="34" charset="0"/>
            </a:endParaRPr>
          </a:p>
          <a:p>
            <a:pPr marL="0" indent="0" defTabSz="373316">
              <a:lnSpc>
                <a:spcPct val="100000"/>
              </a:lnSpc>
              <a:spcBef>
                <a:spcPts val="0"/>
              </a:spcBef>
              <a:buNone/>
              <a:defRPr/>
            </a:pPr>
            <a:r>
              <a:rPr lang="en-GB" sz="1600" dirty="0">
                <a:solidFill>
                  <a:schemeClr val="accent6"/>
                </a:solidFill>
                <a:latin typeface="Arial" panose="020B0604020202020204" pitchFamily="34" charset="0"/>
                <a:cs typeface="Arial" panose="020B0604020202020204" pitchFamily="34" charset="0"/>
              </a:rPr>
              <a:t>*referral details shared with </a:t>
            </a:r>
            <a:r>
              <a:rPr lang="en-GB" sz="1600" dirty="0" smtClean="0">
                <a:solidFill>
                  <a:schemeClr val="accent6"/>
                </a:solidFill>
                <a:latin typeface="Arial" panose="020B0604020202020204" pitchFamily="34" charset="0"/>
                <a:cs typeface="Arial" panose="020B0604020202020204" pitchFamily="34" charset="0"/>
              </a:rPr>
              <a:t>NHS Resolution</a:t>
            </a:r>
            <a:endParaRPr lang="en-GB" sz="16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71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20C2-0D72-4DDF-893C-2C3BF58F4614}"/>
              </a:ext>
            </a:extLst>
          </p:cNvPr>
          <p:cNvSpPr>
            <a:spLocks noGrp="1"/>
          </p:cNvSpPr>
          <p:nvPr>
            <p:ph type="title"/>
          </p:nvPr>
        </p:nvSpPr>
        <p:spPr>
          <a:xfrm>
            <a:off x="107504" y="267494"/>
            <a:ext cx="7886700" cy="497706"/>
          </a:xfrm>
        </p:spPr>
        <p:txBody>
          <a:bodyPr>
            <a:noAutofit/>
          </a:bodyPr>
          <a:lstStyle/>
          <a:p>
            <a:r>
              <a:rPr lang="en-GB" sz="3200" dirty="0">
                <a:latin typeface="Arial" panose="020B0604020202020204" pitchFamily="34" charset="0"/>
                <a:cs typeface="Arial" panose="020B0604020202020204" pitchFamily="34" charset="0"/>
              </a:rPr>
              <a:t>HSIB criteria – Covid-19</a:t>
            </a:r>
          </a:p>
        </p:txBody>
      </p:sp>
      <p:sp>
        <p:nvSpPr>
          <p:cNvPr id="3" name="Content Placeholder 2">
            <a:extLst>
              <a:ext uri="{FF2B5EF4-FFF2-40B4-BE49-F238E27FC236}">
                <a16:creationId xmlns:a16="http://schemas.microsoft.com/office/drawing/2014/main" id="{B45AAEE9-CBEA-4130-9D58-6DED4526888E}"/>
              </a:ext>
            </a:extLst>
          </p:cNvPr>
          <p:cNvSpPr>
            <a:spLocks noGrp="1"/>
          </p:cNvSpPr>
          <p:nvPr>
            <p:ph idx="1"/>
          </p:nvPr>
        </p:nvSpPr>
        <p:spPr>
          <a:xfrm>
            <a:off x="179512" y="1203598"/>
            <a:ext cx="8712968" cy="3456384"/>
          </a:xfrm>
        </p:spPr>
        <p:txBody>
          <a:bodyPr>
            <a:normAutofit fontScale="77500" lnSpcReduction="20000"/>
          </a:bodyPr>
          <a:lstStyle/>
          <a:p>
            <a:pPr marL="0" indent="0">
              <a:lnSpc>
                <a:spcPct val="120000"/>
              </a:lnSpc>
              <a:buNone/>
            </a:pPr>
            <a:r>
              <a:rPr lang="en-US" sz="1900" dirty="0">
                <a:solidFill>
                  <a:srgbClr val="003087"/>
                </a:solidFill>
                <a:latin typeface="Arial" panose="020B0604020202020204" pitchFamily="34" charset="0"/>
                <a:cs typeface="Arial" panose="020B0604020202020204" pitchFamily="34" charset="0"/>
              </a:rPr>
              <a:t>HSIB no longer routinely investigate all maternity events involving cooled babies where there is no apparent neurological injury confirmed following therapy</a:t>
            </a:r>
          </a:p>
          <a:p>
            <a:pPr>
              <a:lnSpc>
                <a:spcPct val="120000"/>
              </a:lnSpc>
              <a:spcBef>
                <a:spcPts val="600"/>
              </a:spcBef>
              <a:spcAft>
                <a:spcPts val="600"/>
              </a:spcAft>
            </a:pPr>
            <a:r>
              <a:rPr lang="en-US" sz="1900" dirty="0">
                <a:solidFill>
                  <a:srgbClr val="003087"/>
                </a:solidFill>
                <a:latin typeface="Arial" panose="020B0604020202020204" pitchFamily="34" charset="0"/>
                <a:cs typeface="Arial" panose="020B0604020202020204" pitchFamily="34" charset="0"/>
              </a:rPr>
              <a:t>Trusts are required to continue to refer </a:t>
            </a:r>
            <a:r>
              <a:rPr lang="en-US" sz="1900" b="1" dirty="0">
                <a:solidFill>
                  <a:srgbClr val="003087"/>
                </a:solidFill>
                <a:latin typeface="Arial" panose="020B0604020202020204" pitchFamily="34" charset="0"/>
                <a:cs typeface="Arial" panose="020B0604020202020204" pitchFamily="34" charset="0"/>
              </a:rPr>
              <a:t>all cases* </a:t>
            </a:r>
            <a:r>
              <a:rPr lang="en-US" sz="1900" dirty="0">
                <a:solidFill>
                  <a:srgbClr val="003087"/>
                </a:solidFill>
                <a:latin typeface="Arial" panose="020B0604020202020204" pitchFamily="34" charset="0"/>
                <a:cs typeface="Arial" panose="020B0604020202020204" pitchFamily="34" charset="0"/>
              </a:rPr>
              <a:t>as per the criteria in the HSIB Directions 2018</a:t>
            </a:r>
          </a:p>
          <a:p>
            <a:pPr>
              <a:lnSpc>
                <a:spcPct val="120000"/>
              </a:lnSpc>
              <a:spcBef>
                <a:spcPts val="600"/>
              </a:spcBef>
              <a:spcAft>
                <a:spcPts val="600"/>
              </a:spcAft>
            </a:pPr>
            <a:r>
              <a:rPr lang="en-US" sz="1900" dirty="0">
                <a:solidFill>
                  <a:srgbClr val="003087"/>
                </a:solidFill>
                <a:latin typeface="Arial" panose="020B0604020202020204" pitchFamily="34" charset="0"/>
                <a:cs typeface="Arial" panose="020B0604020202020204" pitchFamily="34" charset="0"/>
              </a:rPr>
              <a:t>HSIB will triage these and in addition to those where harm has been confirmed , we will also  investigate events where a family or trust have specific concerns</a:t>
            </a:r>
          </a:p>
          <a:p>
            <a:pPr marL="0" indent="0">
              <a:lnSpc>
                <a:spcPct val="120000"/>
              </a:lnSpc>
              <a:spcBef>
                <a:spcPts val="1200"/>
              </a:spcBef>
              <a:buNone/>
            </a:pPr>
            <a:r>
              <a:rPr lang="en-US" sz="1900" dirty="0">
                <a:solidFill>
                  <a:srgbClr val="003087"/>
                </a:solidFill>
                <a:latin typeface="Arial" panose="020B0604020202020204" pitchFamily="34" charset="0"/>
                <a:cs typeface="Arial" panose="020B0604020202020204" pitchFamily="34" charset="0"/>
              </a:rPr>
              <a:t>At the beginning of the pandemic, HSIB met with NHS Resolution to discuss reducing the burden on maternity services.</a:t>
            </a:r>
          </a:p>
          <a:p>
            <a:pPr>
              <a:lnSpc>
                <a:spcPct val="120000"/>
              </a:lnSpc>
              <a:spcBef>
                <a:spcPts val="600"/>
              </a:spcBef>
              <a:spcAft>
                <a:spcPts val="600"/>
              </a:spcAft>
            </a:pPr>
            <a:r>
              <a:rPr lang="en-US" sz="1900" dirty="0">
                <a:solidFill>
                  <a:srgbClr val="003087"/>
                </a:solidFill>
                <a:latin typeface="Arial" panose="020B0604020202020204" pitchFamily="34" charset="0"/>
                <a:cs typeface="Arial" panose="020B0604020202020204" pitchFamily="34" charset="0"/>
              </a:rPr>
              <a:t>From Wednesday 1 April 2020, HSIB has been the notification portal for trusts for all cases meeting the criteria for HSIB and the NHS Resolution Early Notification Scheme</a:t>
            </a:r>
          </a:p>
          <a:p>
            <a:pPr marL="0" indent="0">
              <a:lnSpc>
                <a:spcPct val="110000"/>
              </a:lnSpc>
              <a:buNone/>
            </a:pPr>
            <a:r>
              <a:rPr lang="en-US" sz="1900" b="1" dirty="0">
                <a:solidFill>
                  <a:srgbClr val="003087"/>
                </a:solidFill>
                <a:latin typeface="Arial" panose="020B0604020202020204" pitchFamily="34" charset="0"/>
                <a:cs typeface="Arial" panose="020B0604020202020204" pitchFamily="34" charset="0"/>
              </a:rPr>
              <a:t>*all incidents should be referred to the HSIB portal with minimal information until consent can be established</a:t>
            </a:r>
          </a:p>
          <a:p>
            <a:pPr marL="0" indent="0">
              <a:buNone/>
            </a:pPr>
            <a:endParaRPr lang="en-US" sz="1800" dirty="0"/>
          </a:p>
          <a:p>
            <a:endParaRPr lang="en-US" sz="1800" dirty="0"/>
          </a:p>
          <a:p>
            <a:pPr marL="0" indent="0">
              <a:buNone/>
            </a:pPr>
            <a:endParaRPr lang="en-US" sz="1800" dirty="0"/>
          </a:p>
          <a:p>
            <a:endParaRPr lang="en-US" sz="1800" dirty="0"/>
          </a:p>
          <a:p>
            <a:pPr marL="342900" lvl="2" indent="0">
              <a:spcBef>
                <a:spcPts val="750"/>
              </a:spcBef>
              <a:buNone/>
            </a:pPr>
            <a:endParaRPr lang="en-GB" sz="2100" dirty="0">
              <a:solidFill>
                <a:srgbClr val="20416A"/>
              </a:solidFill>
            </a:endParaRPr>
          </a:p>
          <a:p>
            <a:pPr marL="342900" lvl="1" indent="0">
              <a:buNone/>
            </a:pPr>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30099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20C2-0D72-4DDF-893C-2C3BF58F4614}"/>
              </a:ext>
            </a:extLst>
          </p:cNvPr>
          <p:cNvSpPr>
            <a:spLocks noGrp="1"/>
          </p:cNvSpPr>
          <p:nvPr>
            <p:ph type="title"/>
          </p:nvPr>
        </p:nvSpPr>
        <p:spPr>
          <a:xfrm>
            <a:off x="107504" y="123478"/>
            <a:ext cx="7886700" cy="994172"/>
          </a:xfrm>
        </p:spPr>
        <p:txBody>
          <a:bodyPr>
            <a:normAutofit/>
          </a:bodyPr>
          <a:lstStyle/>
          <a:p>
            <a:r>
              <a:rPr lang="en-GB" sz="3200" dirty="0">
                <a:latin typeface="Arial" panose="020B0604020202020204" pitchFamily="34" charset="0"/>
                <a:cs typeface="Arial" panose="020B0604020202020204" pitchFamily="34" charset="0"/>
              </a:rPr>
              <a:t>HSIB and NHS Resolution working together</a:t>
            </a:r>
          </a:p>
        </p:txBody>
      </p:sp>
      <p:sp>
        <p:nvSpPr>
          <p:cNvPr id="3" name="Content Placeholder 2">
            <a:extLst>
              <a:ext uri="{FF2B5EF4-FFF2-40B4-BE49-F238E27FC236}">
                <a16:creationId xmlns:a16="http://schemas.microsoft.com/office/drawing/2014/main" id="{B45AAEE9-CBEA-4130-9D58-6DED4526888E}"/>
              </a:ext>
            </a:extLst>
          </p:cNvPr>
          <p:cNvSpPr>
            <a:spLocks noGrp="1"/>
          </p:cNvSpPr>
          <p:nvPr>
            <p:ph idx="1"/>
          </p:nvPr>
        </p:nvSpPr>
        <p:spPr>
          <a:xfrm>
            <a:off x="179512" y="1275605"/>
            <a:ext cx="8712968" cy="3384377"/>
          </a:xfrm>
        </p:spPr>
        <p:txBody>
          <a:bodyPr>
            <a:normAutofit fontScale="25000" lnSpcReduction="20000"/>
          </a:bodyPr>
          <a:lstStyle/>
          <a:p>
            <a:pPr marL="0" indent="0">
              <a:lnSpc>
                <a:spcPct val="120000"/>
              </a:lnSpc>
              <a:buNone/>
            </a:pPr>
            <a:r>
              <a:rPr lang="en-US" sz="5600" dirty="0">
                <a:solidFill>
                  <a:srgbClr val="003087"/>
                </a:solidFill>
                <a:latin typeface="Arial" panose="020B0604020202020204" pitchFamily="34" charset="0"/>
                <a:cs typeface="Arial" panose="020B0604020202020204" pitchFamily="34" charset="0"/>
              </a:rPr>
              <a:t>HSIB share the details of </a:t>
            </a:r>
            <a:r>
              <a:rPr lang="en-US" sz="5600" b="1" dirty="0">
                <a:solidFill>
                  <a:srgbClr val="003087"/>
                </a:solidFill>
                <a:latin typeface="Arial" panose="020B0604020202020204" pitchFamily="34" charset="0"/>
                <a:cs typeface="Arial" panose="020B0604020202020204" pitchFamily="34" charset="0"/>
              </a:rPr>
              <a:t>all referrals </a:t>
            </a:r>
            <a:r>
              <a:rPr lang="en-US" sz="5600" dirty="0">
                <a:solidFill>
                  <a:srgbClr val="003087"/>
                </a:solidFill>
                <a:latin typeface="Arial" panose="020B0604020202020204" pitchFamily="34" charset="0"/>
                <a:cs typeface="Arial" panose="020B0604020202020204" pitchFamily="34" charset="0"/>
              </a:rPr>
              <a:t>relating to severe brain injury with NHS Resolution via a monthly report</a:t>
            </a:r>
          </a:p>
          <a:p>
            <a:pPr>
              <a:lnSpc>
                <a:spcPct val="120000"/>
              </a:lnSpc>
              <a:spcBef>
                <a:spcPts val="600"/>
              </a:spcBef>
              <a:spcAft>
                <a:spcPts val="600"/>
              </a:spcAft>
            </a:pPr>
            <a:r>
              <a:rPr lang="en-US" sz="5600" dirty="0">
                <a:solidFill>
                  <a:srgbClr val="003087"/>
                </a:solidFill>
                <a:latin typeface="Arial" panose="020B0604020202020204" pitchFamily="34" charset="0"/>
                <a:cs typeface="Arial" panose="020B0604020202020204" pitchFamily="34" charset="0"/>
              </a:rPr>
              <a:t>In addition we share details of cases that are rejected due to family consent where neurological damage was suspected or confirmed prior to rejection</a:t>
            </a:r>
          </a:p>
          <a:p>
            <a:pPr>
              <a:lnSpc>
                <a:spcPct val="120000"/>
              </a:lnSpc>
              <a:spcBef>
                <a:spcPts val="600"/>
              </a:spcBef>
              <a:spcAft>
                <a:spcPts val="600"/>
              </a:spcAft>
            </a:pPr>
            <a:r>
              <a:rPr lang="en-US" sz="5600" dirty="0">
                <a:solidFill>
                  <a:srgbClr val="003087"/>
                </a:solidFill>
                <a:latin typeface="Arial" panose="020B0604020202020204" pitchFamily="34" charset="0"/>
                <a:cs typeface="Arial" panose="020B0604020202020204" pitchFamily="34" charset="0"/>
              </a:rPr>
              <a:t>Cases rejected due to family consent where we are unable to assess harm </a:t>
            </a:r>
          </a:p>
          <a:p>
            <a:pPr marL="0" indent="0">
              <a:buNone/>
            </a:pPr>
            <a:r>
              <a:rPr lang="en-US" sz="5600" dirty="0">
                <a:solidFill>
                  <a:srgbClr val="003087"/>
                </a:solidFill>
                <a:latin typeface="Arial" panose="020B0604020202020204" pitchFamily="34" charset="0"/>
                <a:cs typeface="Arial" panose="020B0604020202020204" pitchFamily="34" charset="0"/>
              </a:rPr>
              <a:t>On-going communication between HSIB/NHS Resolution </a:t>
            </a:r>
          </a:p>
          <a:p>
            <a:pPr>
              <a:lnSpc>
                <a:spcPct val="120000"/>
              </a:lnSpc>
              <a:spcBef>
                <a:spcPts val="600"/>
              </a:spcBef>
              <a:spcAft>
                <a:spcPts val="600"/>
              </a:spcAft>
            </a:pPr>
            <a:r>
              <a:rPr lang="en-US" sz="5600" dirty="0">
                <a:solidFill>
                  <a:srgbClr val="003087"/>
                </a:solidFill>
                <a:latin typeface="Arial" panose="020B0604020202020204" pitchFamily="34" charset="0"/>
                <a:cs typeface="Arial" panose="020B0604020202020204" pitchFamily="34" charset="0"/>
              </a:rPr>
              <a:t>Monthly joint meetings</a:t>
            </a:r>
          </a:p>
          <a:p>
            <a:pPr>
              <a:lnSpc>
                <a:spcPct val="120000"/>
              </a:lnSpc>
              <a:spcBef>
                <a:spcPts val="600"/>
              </a:spcBef>
              <a:spcAft>
                <a:spcPts val="600"/>
              </a:spcAft>
            </a:pPr>
            <a:r>
              <a:rPr lang="en-US" sz="5600" dirty="0">
                <a:solidFill>
                  <a:srgbClr val="003087"/>
                </a:solidFill>
                <a:latin typeface="Arial" panose="020B0604020202020204" pitchFamily="34" charset="0"/>
                <a:cs typeface="Arial" panose="020B0604020202020204" pitchFamily="34" charset="0"/>
              </a:rPr>
              <a:t>Weekly catch-up calls  </a:t>
            </a:r>
          </a:p>
          <a:p>
            <a:pPr>
              <a:lnSpc>
                <a:spcPct val="120000"/>
              </a:lnSpc>
              <a:spcBef>
                <a:spcPts val="600"/>
              </a:spcBef>
              <a:spcAft>
                <a:spcPts val="600"/>
              </a:spcAft>
            </a:pPr>
            <a:r>
              <a:rPr lang="en-US" sz="5600" dirty="0">
                <a:solidFill>
                  <a:srgbClr val="003087"/>
                </a:solidFill>
                <a:latin typeface="Arial" panose="020B0604020202020204" pitchFamily="34" charset="0"/>
                <a:cs typeface="Arial" panose="020B0604020202020204" pitchFamily="34" charset="0"/>
              </a:rPr>
              <a:t>HSIB share the final investigation report with NHS Resolution</a:t>
            </a:r>
          </a:p>
          <a:p>
            <a:pPr marL="0" indent="0">
              <a:lnSpc>
                <a:spcPct val="120000"/>
              </a:lnSpc>
              <a:spcBef>
                <a:spcPts val="600"/>
              </a:spcBef>
              <a:spcAft>
                <a:spcPts val="600"/>
              </a:spcAft>
              <a:buNone/>
            </a:pPr>
            <a:r>
              <a:rPr lang="en-US" sz="5600" b="1" dirty="0">
                <a:solidFill>
                  <a:srgbClr val="003087"/>
                </a:solidFill>
                <a:latin typeface="Arial" panose="020B0604020202020204" pitchFamily="34" charset="0"/>
                <a:cs typeface="Arial" panose="020B0604020202020204" pitchFamily="34" charset="0"/>
              </a:rPr>
              <a:t>Medical records, interview recordings and interview notes are not shared. If staff require a copy of their interview recording and or notes, please email: sar@hsib.org.uk</a:t>
            </a:r>
            <a:endParaRPr lang="en-US" sz="5600" dirty="0">
              <a:solidFill>
                <a:srgbClr val="003087"/>
              </a:solidFill>
              <a:latin typeface="Arial" panose="020B0604020202020204" pitchFamily="34" charset="0"/>
              <a:cs typeface="Arial" panose="020B0604020202020204" pitchFamily="34" charset="0"/>
            </a:endParaRPr>
          </a:p>
          <a:p>
            <a:pPr marL="342900" lvl="1" indent="0">
              <a:buNone/>
            </a:pPr>
            <a:endParaRPr lang="en-US" sz="1500" dirty="0">
              <a:solidFill>
                <a:srgbClr val="003087"/>
              </a:solidFill>
              <a:latin typeface="Arial" panose="020B0604020202020204" pitchFamily="34" charset="0"/>
              <a:cs typeface="Arial" panose="020B0604020202020204" pitchFamily="34" charset="0"/>
            </a:endParaRPr>
          </a:p>
          <a:p>
            <a:pPr marL="0" indent="0">
              <a:lnSpc>
                <a:spcPct val="120000"/>
              </a:lnSpc>
              <a:buNone/>
            </a:pPr>
            <a:endParaRPr lang="en-US" sz="1800" b="1" dirty="0">
              <a:solidFill>
                <a:srgbClr val="003087"/>
              </a:solidFill>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US" sz="1800" dirty="0"/>
          </a:p>
          <a:p>
            <a:endParaRPr lang="en-US" sz="1800" dirty="0"/>
          </a:p>
          <a:p>
            <a:pPr marL="342900" lvl="2" indent="0">
              <a:spcBef>
                <a:spcPts val="750"/>
              </a:spcBef>
              <a:buNone/>
            </a:pPr>
            <a:endParaRPr lang="en-GB" sz="2100" dirty="0">
              <a:solidFill>
                <a:srgbClr val="20416A"/>
              </a:solidFill>
            </a:endParaRPr>
          </a:p>
          <a:p>
            <a:pPr marL="342900" lvl="1" indent="0">
              <a:buNone/>
            </a:pPr>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343969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C3B5-6AB6-4169-9725-14DAA637CD58}"/>
              </a:ext>
            </a:extLst>
          </p:cNvPr>
          <p:cNvSpPr>
            <a:spLocks noGrp="1"/>
          </p:cNvSpPr>
          <p:nvPr>
            <p:ph type="title"/>
          </p:nvPr>
        </p:nvSpPr>
        <p:spPr>
          <a:xfrm>
            <a:off x="107504" y="123478"/>
            <a:ext cx="8407846" cy="648072"/>
          </a:xfrm>
        </p:spPr>
        <p:txBody>
          <a:bodyPr>
            <a:normAutofit/>
          </a:bodyPr>
          <a:lstStyle/>
          <a:p>
            <a:r>
              <a:rPr lang="en-GB" sz="3200" dirty="0">
                <a:latin typeface="Arial" panose="020B0604020202020204" pitchFamily="34" charset="0"/>
                <a:cs typeface="Arial" panose="020B0604020202020204" pitchFamily="34" charset="0"/>
              </a:rPr>
              <a:t>HSIB - Future and ongoing work </a:t>
            </a:r>
          </a:p>
        </p:txBody>
      </p:sp>
      <p:sp>
        <p:nvSpPr>
          <p:cNvPr id="3" name="Content Placeholder 2">
            <a:extLst>
              <a:ext uri="{FF2B5EF4-FFF2-40B4-BE49-F238E27FC236}">
                <a16:creationId xmlns:a16="http://schemas.microsoft.com/office/drawing/2014/main" id="{CDD7C6EA-CE19-4D73-9A34-705756BF2AB6}"/>
              </a:ext>
            </a:extLst>
          </p:cNvPr>
          <p:cNvSpPr>
            <a:spLocks noGrp="1"/>
          </p:cNvSpPr>
          <p:nvPr>
            <p:ph idx="1"/>
          </p:nvPr>
        </p:nvSpPr>
        <p:spPr>
          <a:xfrm>
            <a:off x="179512" y="1275606"/>
            <a:ext cx="8712968" cy="3357117"/>
          </a:xfrm>
        </p:spPr>
        <p:txBody>
          <a:bodyPr>
            <a:normAutofit fontScale="77500" lnSpcReduction="20000"/>
          </a:bodyPr>
          <a:lstStyle/>
          <a:p>
            <a:pPr marL="0" indent="0">
              <a:lnSpc>
                <a:spcPct val="110000"/>
              </a:lnSpc>
              <a:buNone/>
            </a:pPr>
            <a:r>
              <a:rPr lang="en-GB" dirty="0">
                <a:solidFill>
                  <a:srgbClr val="003087"/>
                </a:solidFill>
                <a:latin typeface="Arial" panose="020B0604020202020204" pitchFamily="34" charset="0"/>
                <a:cs typeface="Arial" panose="020B0604020202020204" pitchFamily="34" charset="0"/>
              </a:rPr>
              <a:t>Publication of:</a:t>
            </a:r>
          </a:p>
          <a:p>
            <a:pPr>
              <a:lnSpc>
                <a:spcPct val="120000"/>
              </a:lnSpc>
              <a:spcBef>
                <a:spcPts val="600"/>
              </a:spcBef>
              <a:spcAft>
                <a:spcPts val="600"/>
              </a:spcAft>
            </a:pPr>
            <a:r>
              <a:rPr lang="en-GB" dirty="0">
                <a:solidFill>
                  <a:srgbClr val="003087"/>
                </a:solidFill>
                <a:latin typeface="Arial" panose="020B0604020202020204" pitchFamily="34" charset="0"/>
                <a:cs typeface="Arial" panose="020B0604020202020204" pitchFamily="34" charset="0"/>
              </a:rPr>
              <a:t>HSIB maternity investigations programme yearly review 2020/21: June </a:t>
            </a:r>
          </a:p>
          <a:p>
            <a:pPr>
              <a:lnSpc>
                <a:spcPct val="120000"/>
              </a:lnSpc>
              <a:spcBef>
                <a:spcPts val="600"/>
              </a:spcBef>
              <a:spcAft>
                <a:spcPts val="600"/>
              </a:spcAft>
            </a:pPr>
            <a:r>
              <a:rPr lang="en-GB" dirty="0">
                <a:solidFill>
                  <a:srgbClr val="003087"/>
                </a:solidFill>
                <a:latin typeface="Arial" panose="020B0604020202020204" pitchFamily="34" charset="0"/>
                <a:cs typeface="Arial" panose="020B0604020202020204" pitchFamily="34" charset="0"/>
              </a:rPr>
              <a:t>Intrapartum stillbirths during Covid-19: anticipated publication July </a:t>
            </a:r>
          </a:p>
          <a:p>
            <a:pPr>
              <a:lnSpc>
                <a:spcPct val="120000"/>
              </a:lnSpc>
              <a:spcBef>
                <a:spcPts val="600"/>
              </a:spcBef>
              <a:spcAft>
                <a:spcPts val="600"/>
              </a:spcAft>
            </a:pPr>
            <a:r>
              <a:rPr lang="en-GB" dirty="0">
                <a:solidFill>
                  <a:srgbClr val="003087"/>
                </a:solidFill>
                <a:latin typeface="Arial" panose="020B0604020202020204" pitchFamily="34" charset="0"/>
                <a:cs typeface="Arial" panose="020B0604020202020204" pitchFamily="34" charset="0"/>
              </a:rPr>
              <a:t>Suitability of equipment technology and tools used for fetal heart rate monitoring: anticipated publication June</a:t>
            </a:r>
          </a:p>
          <a:p>
            <a:pPr marL="0" indent="0">
              <a:lnSpc>
                <a:spcPct val="120000"/>
              </a:lnSpc>
              <a:spcBef>
                <a:spcPts val="1200"/>
              </a:spcBef>
              <a:buNone/>
            </a:pPr>
            <a:r>
              <a:rPr lang="en-GB" dirty="0">
                <a:solidFill>
                  <a:srgbClr val="003087"/>
                </a:solidFill>
                <a:latin typeface="Arial" panose="020B0604020202020204" pitchFamily="34" charset="0"/>
                <a:cs typeface="Arial" panose="020B0604020202020204" pitchFamily="34" charset="0"/>
              </a:rPr>
              <a:t>Ongoing work with Trusts to support sharing of learning </a:t>
            </a:r>
          </a:p>
          <a:p>
            <a:pPr>
              <a:lnSpc>
                <a:spcPct val="120000"/>
              </a:lnSpc>
              <a:spcBef>
                <a:spcPts val="600"/>
              </a:spcBef>
              <a:spcAft>
                <a:spcPts val="600"/>
              </a:spcAft>
            </a:pPr>
            <a:r>
              <a:rPr lang="en-GB" dirty="0">
                <a:solidFill>
                  <a:srgbClr val="003087"/>
                </a:solidFill>
                <a:latin typeface="Arial" panose="020B0604020202020204" pitchFamily="34" charset="0"/>
                <a:cs typeface="Arial" panose="020B0604020202020204" pitchFamily="34" charset="0"/>
              </a:rPr>
              <a:t>Quarterly review meetings </a:t>
            </a:r>
          </a:p>
          <a:p>
            <a:pPr>
              <a:lnSpc>
                <a:spcPct val="120000"/>
              </a:lnSpc>
              <a:spcBef>
                <a:spcPts val="600"/>
              </a:spcBef>
              <a:spcAft>
                <a:spcPts val="600"/>
              </a:spcAft>
            </a:pPr>
            <a:r>
              <a:rPr lang="en-GB" dirty="0">
                <a:solidFill>
                  <a:srgbClr val="003087"/>
                </a:solidFill>
                <a:latin typeface="Arial" panose="020B0604020202020204" pitchFamily="34" charset="0"/>
                <a:cs typeface="Arial" panose="020B0604020202020204" pitchFamily="34" charset="0"/>
              </a:rPr>
              <a:t>Newsletter to share learning </a:t>
            </a:r>
          </a:p>
          <a:p>
            <a:pPr>
              <a:lnSpc>
                <a:spcPct val="120000"/>
              </a:lnSpc>
              <a:spcBef>
                <a:spcPts val="600"/>
              </a:spcBef>
              <a:spcAft>
                <a:spcPts val="600"/>
              </a:spcAft>
            </a:pPr>
            <a:r>
              <a:rPr lang="en-GB" dirty="0">
                <a:solidFill>
                  <a:srgbClr val="003087"/>
                </a:solidFill>
                <a:latin typeface="Arial" panose="020B0604020202020204" pitchFamily="34" charset="0"/>
                <a:cs typeface="Arial" panose="020B0604020202020204" pitchFamily="34" charset="0"/>
              </a:rPr>
              <a:t>Re-engagement with trust risk teams </a:t>
            </a:r>
          </a:p>
          <a:p>
            <a:pPr marL="342900" lvl="1" indent="0">
              <a:buNone/>
            </a:pPr>
            <a:endParaRPr lang="en-GB" dirty="0"/>
          </a:p>
          <a:p>
            <a:endParaRPr lang="en-GB" dirty="0"/>
          </a:p>
        </p:txBody>
      </p:sp>
    </p:spTree>
    <p:extLst>
      <p:ext uri="{BB962C8B-B14F-4D97-AF65-F5344CB8AC3E}">
        <p14:creationId xmlns:p14="http://schemas.microsoft.com/office/powerpoint/2010/main" val="383953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291" y="2896079"/>
            <a:ext cx="86914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A499"/>
                </a:solidFill>
                <a:effectLst/>
                <a:uLnTx/>
                <a:uFillTx/>
                <a:latin typeface="Arial" panose="020B0604020202020204" pitchFamily="34" charset="0"/>
                <a:cs typeface="Arial" panose="020B0604020202020204" pitchFamily="34" charset="0"/>
              </a:rPr>
              <a:t>Current</a:t>
            </a:r>
          </a:p>
        </p:txBody>
      </p:sp>
      <p:sp>
        <p:nvSpPr>
          <p:cNvPr id="2" name="Title 1"/>
          <p:cNvSpPr>
            <a:spLocks noGrp="1"/>
          </p:cNvSpPr>
          <p:nvPr>
            <p:ph type="title"/>
          </p:nvPr>
        </p:nvSpPr>
        <p:spPr>
          <a:xfrm>
            <a:off x="236630" y="311636"/>
            <a:ext cx="7217987" cy="506897"/>
          </a:xfrm>
        </p:spPr>
        <p:txBody>
          <a:bodyPr/>
          <a:lstStyle/>
          <a:p>
            <a:r>
              <a:rPr lang="en-GB" dirty="0"/>
              <a:t>Our role – getting closer to the incident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041" y="2850709"/>
            <a:ext cx="5629215" cy="159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041" y="987574"/>
            <a:ext cx="5197167" cy="162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0701" y="1111429"/>
            <a:ext cx="646331" cy="369332"/>
          </a:xfrm>
          <a:prstGeom prst="rect">
            <a:avLst/>
          </a:prstGeom>
        </p:spPr>
        <p:txBody>
          <a:bodyPr wrap="none">
            <a:spAutoFit/>
          </a:bodyPr>
          <a:lstStyle/>
          <a:p>
            <a:pPr lvl="0" defTabSz="685800">
              <a:defRPr/>
            </a:pPr>
            <a:r>
              <a:rPr lang="en-GB" dirty="0">
                <a:solidFill>
                  <a:srgbClr val="00A499"/>
                </a:solidFill>
                <a:latin typeface="Arial" panose="020B0604020202020204" pitchFamily="34" charset="0"/>
                <a:cs typeface="Arial" panose="020B0604020202020204" pitchFamily="34" charset="0"/>
              </a:rPr>
              <a:t>Past</a:t>
            </a:r>
          </a:p>
        </p:txBody>
      </p:sp>
      <p:sp>
        <p:nvSpPr>
          <p:cNvPr id="8" name="Rectangle 7"/>
          <p:cNvSpPr/>
          <p:nvPr/>
        </p:nvSpPr>
        <p:spPr>
          <a:xfrm>
            <a:off x="2915816" y="4395142"/>
            <a:ext cx="6025927" cy="272912"/>
          </a:xfrm>
          <a:prstGeom prst="rect">
            <a:avLst/>
          </a:prstGeom>
        </p:spPr>
        <p:txBody>
          <a:bodyPr wrap="square" lIns="81614" tIns="40807" rIns="81614" bIns="40807">
            <a:spAutoFit/>
          </a:bodyPr>
          <a:lstStyle/>
          <a:p>
            <a:pPr defTabSz="816143"/>
            <a:r>
              <a:rPr lang="en-GB" sz="1200" dirty="0">
                <a:latin typeface="Arial" panose="020B0604020202020204" pitchFamily="34" charset="0"/>
                <a:cs typeface="Arial" panose="020B0604020202020204" pitchFamily="34" charset="0"/>
              </a:rPr>
              <a:t>Source: Five years of cerebral palsy claims: a thematic review of NHS Resolution data </a:t>
            </a:r>
          </a:p>
        </p:txBody>
      </p:sp>
      <p:cxnSp>
        <p:nvCxnSpPr>
          <p:cNvPr id="7" name="Straight Arrow Connector 6"/>
          <p:cNvCxnSpPr/>
          <p:nvPr/>
        </p:nvCxnSpPr>
        <p:spPr>
          <a:xfrm>
            <a:off x="1979712" y="2896079"/>
            <a:ext cx="0" cy="4860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11660" y="2479961"/>
            <a:ext cx="936104" cy="400110"/>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EN involvement</a:t>
            </a:r>
          </a:p>
        </p:txBody>
      </p:sp>
    </p:spTree>
    <p:extLst>
      <p:ext uri="{BB962C8B-B14F-4D97-AF65-F5344CB8AC3E}">
        <p14:creationId xmlns:p14="http://schemas.microsoft.com/office/powerpoint/2010/main" val="4244651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(size 16-9) - landscape widescreen</Template>
  <TotalTime>10340</TotalTime>
  <Words>1742</Words>
  <Application>Microsoft Office PowerPoint</Application>
  <PresentationFormat>On-screen Show (16:9)</PresentationFormat>
  <Paragraphs>214</Paragraphs>
  <Slides>27</Slides>
  <Notes>25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Gotham Book</vt:lpstr>
      <vt:lpstr>Gotham Medium</vt:lpstr>
      <vt:lpstr>Helvetica Light</vt:lpstr>
      <vt:lpstr>Helvetica Neue</vt:lpstr>
      <vt:lpstr>Office Theme</vt:lpstr>
      <vt:lpstr>1_Office Theme</vt:lpstr>
      <vt:lpstr>5_Office Theme</vt:lpstr>
      <vt:lpstr>2_Office Theme</vt:lpstr>
      <vt:lpstr>PowerPoint Presentation</vt:lpstr>
      <vt:lpstr>Content – overview of session</vt:lpstr>
      <vt:lpstr>Housekeeping</vt:lpstr>
      <vt:lpstr>Maternity investigations</vt:lpstr>
      <vt:lpstr> Investigation criteria</vt:lpstr>
      <vt:lpstr>HSIB criteria – Covid-19</vt:lpstr>
      <vt:lpstr>HSIB and NHS Resolution working together</vt:lpstr>
      <vt:lpstr>HSIB - Future and ongoing work </vt:lpstr>
      <vt:lpstr>Our role – getting closer to the incident </vt:lpstr>
      <vt:lpstr>EN process up to Tuesday 31 March 2020</vt:lpstr>
      <vt:lpstr>HSIB and EN (changes in reporting)</vt:lpstr>
      <vt:lpstr>EN and HSIB process from 1 April 2021</vt:lpstr>
      <vt:lpstr>Improvements to EN Scheme – from April 2021</vt:lpstr>
      <vt:lpstr>Clinical definition of brain injury</vt:lpstr>
      <vt:lpstr>Categorisation of existing cases</vt:lpstr>
      <vt:lpstr>Early Notification Scheme - updates</vt:lpstr>
      <vt:lpstr>Resources and Support</vt:lpstr>
      <vt:lpstr>Case Stories</vt:lpstr>
      <vt:lpstr>The Maternity Incentive Scheme (MIS) </vt:lpstr>
      <vt:lpstr>Maternity Incentive Scheme </vt:lpstr>
      <vt:lpstr>MIS - Revised Safety Action 10</vt:lpstr>
      <vt:lpstr>Safety Action 10, EN/HSIB reporting</vt:lpstr>
      <vt:lpstr>MIS year three</vt:lpstr>
      <vt:lpstr>Communication with families</vt:lpstr>
      <vt:lpstr>Proposed wording for Trusts</vt:lpstr>
      <vt:lpstr>Questions and Answers</vt:lpstr>
      <vt:lpstr>PowerPoint Presentation</vt:lpstr>
    </vt:vector>
  </TitlesOfParts>
  <Company>NHS Resolution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Steele</dc:creator>
  <cp:lastModifiedBy>Tom Stone</cp:lastModifiedBy>
  <cp:revision>344</cp:revision>
  <dcterms:created xsi:type="dcterms:W3CDTF">2019-10-16T10:48:16Z</dcterms:created>
  <dcterms:modified xsi:type="dcterms:W3CDTF">2021-07-21T15:44:20Z</dcterms:modified>
</cp:coreProperties>
</file>