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8"/>
  </p:handoutMasterIdLst>
  <p:sldIdLst>
    <p:sldId id="256" r:id="rId3"/>
    <p:sldId id="274" r:id="rId4"/>
    <p:sldId id="275" r:id="rId5"/>
    <p:sldId id="276" r:id="rId6"/>
    <p:sldId id="277" r:id="rId7"/>
    <p:sldId id="278" r:id="rId8"/>
    <p:sldId id="259" r:id="rId9"/>
    <p:sldId id="279" r:id="rId10"/>
    <p:sldId id="280" r:id="rId11"/>
    <p:sldId id="281" r:id="rId12"/>
    <p:sldId id="263" r:id="rId13"/>
    <p:sldId id="282" r:id="rId14"/>
    <p:sldId id="284" r:id="rId15"/>
    <p:sldId id="283"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a:srgbClr val="005EB8"/>
    <a:srgbClr val="425563"/>
    <a:srgbClr val="003087"/>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7" d="100"/>
          <a:sy n="67" d="100"/>
        </p:scale>
        <p:origin x="121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80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affour-awuahn\AppData\Local\Microsoft\Windows\INetCache\Content.Outlook\2SV3N3DC\NHS%20Diversity%20Detail%20(as%20at%2031%20March%2020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London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'Regional Information'!$B$6</c:f>
              <c:strCache>
                <c:ptCount val="1"/>
                <c:pt idx="0">
                  <c:v>Workforce Profile</c:v>
                </c:pt>
              </c:strCache>
            </c:strRef>
          </c:tx>
          <c:spPr>
            <a:solidFill>
              <a:srgbClr val="005EB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'Regional Information'!$A$7:$A$9</c:f>
              <c:strCache>
                <c:ptCount val="3"/>
                <c:pt idx="0">
                  <c:v>BAME</c:v>
                </c:pt>
                <c:pt idx="1">
                  <c:v>White</c:v>
                </c:pt>
                <c:pt idx="2">
                  <c:v>Do not wish to disclose my ethnicity</c:v>
                </c:pt>
              </c:strCache>
            </c:strRef>
          </c:cat>
          <c:val>
            <c:numRef>
              <c:f>'Regional Information'!$B$7:$B$9</c:f>
              <c:numCache>
                <c:formatCode>General</c:formatCode>
                <c:ptCount val="3"/>
                <c:pt idx="0">
                  <c:v>34.4</c:v>
                </c:pt>
                <c:pt idx="1">
                  <c:v>61.3</c:v>
                </c:pt>
                <c:pt idx="2">
                  <c:v>4.3</c:v>
                </c:pt>
              </c:numCache>
            </c:numRef>
          </c:val>
          <c:extLst>
            <c:ext xmlns:c16="http://schemas.microsoft.com/office/drawing/2014/chart" uri="{C3380CC4-5D6E-409C-BE32-E72D297353CC}">
              <c16:uniqueId val="{00000000-6829-40B1-B577-F4A177A6743C}"/>
            </c:ext>
          </c:extLst>
        </c:ser>
        <c:ser>
          <c:idx val="1"/>
          <c:order val="1"/>
          <c:tx>
            <c:strRef>
              <c:f>'Regional Information'!$C$6</c:f>
              <c:strCache>
                <c:ptCount val="1"/>
                <c:pt idx="0">
                  <c:v>Regional Profile</c:v>
                </c:pt>
              </c:strCache>
            </c:strRef>
          </c:tx>
          <c:spPr>
            <a:solidFill>
              <a:srgbClr val="00A4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'Regional Information'!$A$7:$A$9</c:f>
              <c:strCache>
                <c:ptCount val="3"/>
                <c:pt idx="0">
                  <c:v>BAME</c:v>
                </c:pt>
                <c:pt idx="1">
                  <c:v>White</c:v>
                </c:pt>
                <c:pt idx="2">
                  <c:v>Do not wish to disclose my ethnicity</c:v>
                </c:pt>
              </c:strCache>
            </c:strRef>
          </c:cat>
          <c:val>
            <c:numRef>
              <c:f>'Regional Information'!$C$7:$C$9</c:f>
              <c:numCache>
                <c:formatCode>General</c:formatCode>
                <c:ptCount val="3"/>
                <c:pt idx="0">
                  <c:v>40</c:v>
                </c:pt>
                <c:pt idx="1">
                  <c:v>60</c:v>
                </c:pt>
              </c:numCache>
            </c:numRef>
          </c:val>
          <c:extLst>
            <c:ext xmlns:c16="http://schemas.microsoft.com/office/drawing/2014/chart" uri="{C3380CC4-5D6E-409C-BE32-E72D297353CC}">
              <c16:uniqueId val="{00000001-6829-40B1-B577-F4A177A6743C}"/>
            </c:ext>
          </c:extLst>
        </c:ser>
        <c:dLbls>
          <c:dLblPos val="outEnd"/>
          <c:showLegendKey val="0"/>
          <c:showVal val="1"/>
          <c:showCatName val="0"/>
          <c:showSerName val="0"/>
          <c:showPercent val="0"/>
          <c:showBubbleSize val="0"/>
        </c:dLbls>
        <c:gapWidth val="219"/>
        <c:overlap val="-27"/>
        <c:axId val="591043360"/>
        <c:axId val="583854984"/>
      </c:barChart>
      <c:catAx>
        <c:axId val="59104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83854984"/>
        <c:crosses val="autoZero"/>
        <c:auto val="1"/>
        <c:lblAlgn val="ctr"/>
        <c:lblOffset val="100"/>
        <c:noMultiLvlLbl val="0"/>
      </c:catAx>
      <c:valAx>
        <c:axId val="583854984"/>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Headcont %</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5910433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BFF7B4-FF90-4833-9D57-56AF579D2F4F}" type="datetimeFigureOut">
              <a:rPr lang="en-GB" smtClean="0"/>
              <a:t>22/07/2020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3C4F0C-61A4-461F-A2A9-CD9F93AD86D4}" type="slidenum">
              <a:rPr lang="en-GB" smtClean="0"/>
              <a:t>‹#›</a:t>
            </a:fld>
            <a:endParaRPr lang="en-GB"/>
          </a:p>
        </p:txBody>
      </p:sp>
    </p:spTree>
    <p:extLst>
      <p:ext uri="{BB962C8B-B14F-4D97-AF65-F5344CB8AC3E}">
        <p14:creationId xmlns:p14="http://schemas.microsoft.com/office/powerpoint/2010/main" val="18155506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0186" y="2130425"/>
            <a:ext cx="8490286"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330186" y="3886200"/>
            <a:ext cx="6400800" cy="1752600"/>
          </a:xfrm>
        </p:spPr>
        <p:txBody>
          <a:bodyPr>
            <a:normAutofit/>
          </a:bodyPr>
          <a:lstStyle>
            <a:lvl1pPr marL="0" indent="0" algn="l">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21350961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604BE-60EE-4C94-86FC-82E9E5364A9A}" type="datetimeFigureOut">
              <a:rPr lang="en-GB" smtClean="0"/>
              <a:t>22/07/2020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40034277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4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386846777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323528" y="1600200"/>
            <a:ext cx="4172272" cy="4525963"/>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172272" cy="4525963"/>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B32604BE-60EE-4C94-86FC-82E9E5364A9A}"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30706457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normAutofit/>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19988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4061374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528" y="1600200"/>
            <a:ext cx="4172272" cy="4525963"/>
          </a:xfrm>
        </p:spPr>
        <p:txBody>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172272" cy="4525963"/>
          </a:xfrm>
        </p:spPr>
        <p:txBody>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B32604BE-60EE-4C94-86FC-82E9E5364A9A}"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2513172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323528" y="1535113"/>
            <a:ext cx="4173860" cy="639762"/>
          </a:xfrm>
        </p:spPr>
        <p:txBody>
          <a:bodyPr anchor="ctr">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23528" y="2174875"/>
            <a:ext cx="4173860" cy="3951288"/>
          </a:xfrm>
        </p:spPr>
        <p:txBody>
          <a:bodyPr>
            <a:normAutofit/>
          </a:bodyPr>
          <a:lstStyle>
            <a:lvl1pPr>
              <a:buClr>
                <a:srgbClr val="003087"/>
              </a:buClr>
              <a:defRPr sz="2000">
                <a:latin typeface="Arial" panose="020B0604020202020204" pitchFamily="34" charset="0"/>
                <a:cs typeface="Arial" panose="020B0604020202020204" pitchFamily="34" charset="0"/>
              </a:defRPr>
            </a:lvl1pPr>
            <a:lvl2pPr>
              <a:buClr>
                <a:srgbClr val="003087"/>
              </a:buClr>
              <a:defRPr sz="1800">
                <a:latin typeface="Arial" panose="020B0604020202020204" pitchFamily="34" charset="0"/>
                <a:cs typeface="Arial" panose="020B0604020202020204" pitchFamily="34" charset="0"/>
              </a:defRPr>
            </a:lvl2pPr>
            <a:lvl3pPr>
              <a:buClr>
                <a:srgbClr val="003087"/>
              </a:buClr>
              <a:defRPr sz="1600">
                <a:latin typeface="Arial" panose="020B0604020202020204" pitchFamily="34" charset="0"/>
                <a:cs typeface="Arial" panose="020B0604020202020204" pitchFamily="34" charset="0"/>
              </a:defRPr>
            </a:lvl3pPr>
            <a:lvl4pPr>
              <a:buClr>
                <a:srgbClr val="003087"/>
              </a:buClr>
              <a:defRPr sz="1400">
                <a:latin typeface="Arial" panose="020B0604020202020204" pitchFamily="34" charset="0"/>
                <a:cs typeface="Arial" panose="020B0604020202020204" pitchFamily="34" charset="0"/>
              </a:defRPr>
            </a:lvl4pPr>
            <a:lvl5pPr>
              <a:buClr>
                <a:srgbClr val="003087"/>
              </a:buCl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175447" cy="639762"/>
          </a:xfrm>
        </p:spPr>
        <p:txBody>
          <a:bodyPr anchor="ctr">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175447" cy="3951288"/>
          </a:xfrm>
        </p:spPr>
        <p:txBody>
          <a:bodyPr>
            <a:normAutofit/>
          </a:bodyPr>
          <a:lstStyle>
            <a:lvl1pPr>
              <a:buClr>
                <a:srgbClr val="003087"/>
              </a:buClr>
              <a:defRPr sz="2000">
                <a:latin typeface="Arial" panose="020B0604020202020204" pitchFamily="34" charset="0"/>
                <a:cs typeface="Arial" panose="020B0604020202020204" pitchFamily="34" charset="0"/>
              </a:defRPr>
            </a:lvl1pPr>
            <a:lvl2pPr>
              <a:buClr>
                <a:srgbClr val="003087"/>
              </a:buClr>
              <a:defRPr sz="1800">
                <a:latin typeface="Arial" panose="020B0604020202020204" pitchFamily="34" charset="0"/>
                <a:cs typeface="Arial" panose="020B0604020202020204" pitchFamily="34" charset="0"/>
              </a:defRPr>
            </a:lvl2pPr>
            <a:lvl3pPr>
              <a:buClr>
                <a:srgbClr val="003087"/>
              </a:buClr>
              <a:defRPr sz="1600">
                <a:latin typeface="Arial" panose="020B0604020202020204" pitchFamily="34" charset="0"/>
                <a:cs typeface="Arial" panose="020B0604020202020204" pitchFamily="34" charset="0"/>
              </a:defRPr>
            </a:lvl3pPr>
            <a:lvl4pPr>
              <a:buClr>
                <a:srgbClr val="003087"/>
              </a:buClr>
              <a:defRPr sz="1400">
                <a:latin typeface="Arial" panose="020B0604020202020204" pitchFamily="34" charset="0"/>
                <a:cs typeface="Arial" panose="020B0604020202020204" pitchFamily="34" charset="0"/>
              </a:defRPr>
            </a:lvl4pPr>
            <a:lvl5pPr>
              <a:buClr>
                <a:srgbClr val="003087"/>
              </a:buCl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fld id="{B32604BE-60EE-4C94-86FC-82E9E5364A9A}" type="datetimeFigureOut">
              <a:rPr lang="en-GB" smtClean="0"/>
              <a:t>22/07/2020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273010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2604BE-60EE-4C94-86FC-82E9E5364A9A}" type="datetimeFigureOut">
              <a:rPr lang="en-GB" smtClean="0"/>
              <a:t>22/07/2020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42563339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604BE-60EE-4C94-86FC-82E9E5364A9A}" type="datetimeFigureOut">
              <a:rPr lang="en-GB" smtClean="0"/>
              <a:t>22/07/2020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622984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3252" y="2130425"/>
            <a:ext cx="8507220" cy="1470025"/>
          </a:xfrm>
        </p:spPr>
        <p:txBody>
          <a:bodyPr/>
          <a:lstStyle>
            <a:lvl1pPr>
              <a:defRPr>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13252" y="3886200"/>
            <a:ext cx="6400800" cy="1752600"/>
          </a:xfrm>
        </p:spPr>
        <p:txBody>
          <a:bodyPr/>
          <a:lstStyle>
            <a:lvl1pPr marL="0" indent="0" algn="l">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4603065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2604BE-60EE-4C94-86FC-82E9E5364A9A}" type="datetimeFigureOut">
              <a:rPr lang="en-GB" smtClean="0"/>
              <a:t>22/07/2020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C01933-47BD-4396-AFBF-31BEABCE9233}" type="slidenum">
              <a:rPr lang="en-GB" smtClean="0"/>
              <a:t>‹#›</a:t>
            </a:fld>
            <a:endParaRPr lang="en-GB"/>
          </a:p>
        </p:txBody>
      </p:sp>
      <p:sp>
        <p:nvSpPr>
          <p:cNvPr id="6" name="Text Placeholder 15"/>
          <p:cNvSpPr>
            <a:spLocks noGrp="1"/>
          </p:cNvSpPr>
          <p:nvPr>
            <p:ph type="body" sz="quarter" idx="14"/>
          </p:nvPr>
        </p:nvSpPr>
        <p:spPr>
          <a:xfrm>
            <a:off x="307032" y="1986057"/>
            <a:ext cx="7721351" cy="1370935"/>
          </a:xfrm>
          <a:prstGeom prst="rect">
            <a:avLst/>
          </a:prstGeom>
        </p:spPr>
        <p:txBody>
          <a:bodyPr>
            <a:noAutofit/>
          </a:bodyPr>
          <a:lstStyle>
            <a:lvl1pPr marL="0" indent="0">
              <a:buNone/>
              <a:defRPr sz="3200" b="0">
                <a:solidFill>
                  <a:schemeClr val="bg1"/>
                </a:solidFill>
                <a:latin typeface="Arial" panose="020B0604020202020204" pitchFamily="34" charset="0"/>
                <a:cs typeface="Arial" panose="020B0604020202020204" pitchFamily="34" charset="0"/>
              </a:defRPr>
            </a:lvl1pPr>
            <a:lvl2pPr marL="9525" indent="0">
              <a:buNone/>
              <a:tabLst/>
              <a:defRPr sz="2800" b="0">
                <a:solidFill>
                  <a:schemeClr val="bg1"/>
                </a:solidFill>
                <a:latin typeface="Arial" panose="020B0604020202020204" pitchFamily="34" charset="0"/>
                <a:cs typeface="Arial" panose="020B0604020202020204"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2700297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6341" y="404664"/>
            <a:ext cx="6923112" cy="675863"/>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06341" y="1600200"/>
            <a:ext cx="8516245"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604BE-60EE-4C94-86FC-82E9E5364A9A}" type="datetimeFigureOut">
              <a:rPr lang="en-GB" smtClean="0"/>
              <a:t>22/07/2020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01933-47BD-4396-AFBF-31BEABCE9233}" type="slidenum">
              <a:rPr lang="en-GB" smtClean="0"/>
              <a:t>‹#›</a:t>
            </a:fld>
            <a:endParaRPr lang="en-GB"/>
          </a:p>
        </p:txBody>
      </p:sp>
      <p:cxnSp>
        <p:nvCxnSpPr>
          <p:cNvPr id="16" name="Straight Connector 15"/>
          <p:cNvCxnSpPr/>
          <p:nvPr userDrawn="1"/>
        </p:nvCxnSpPr>
        <p:spPr>
          <a:xfrm>
            <a:off x="306341" y="1190702"/>
            <a:ext cx="8516245" cy="1"/>
          </a:xfrm>
          <a:prstGeom prst="line">
            <a:avLst/>
          </a:prstGeom>
          <a:ln w="25400">
            <a:solidFill>
              <a:srgbClr val="41B6E6"/>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258184" y="6523272"/>
            <a:ext cx="2269355" cy="276999"/>
          </a:xfrm>
          <a:prstGeom prst="rect">
            <a:avLst/>
          </a:prstGeom>
          <a:noFill/>
          <a:ln>
            <a:noFill/>
          </a:ln>
        </p:spPr>
        <p:txBody>
          <a:bodyPr wrap="square" rtlCol="0">
            <a:spAutoFit/>
          </a:bodyPr>
          <a:lstStyle/>
          <a:p>
            <a:r>
              <a:rPr lang="en-US" sz="1200" dirty="0">
                <a:solidFill>
                  <a:srgbClr val="003087"/>
                </a:solidFill>
                <a:latin typeface="Arial" charset="0"/>
                <a:ea typeface="Arial" charset="0"/>
                <a:cs typeface="Arial" charset="0"/>
              </a:rPr>
              <a:t>Advise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Resolve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Learn</a:t>
            </a:r>
          </a:p>
        </p:txBody>
      </p:sp>
      <p:cxnSp>
        <p:nvCxnSpPr>
          <p:cNvPr id="19" name="Straight Connector 18"/>
          <p:cNvCxnSpPr/>
          <p:nvPr userDrawn="1"/>
        </p:nvCxnSpPr>
        <p:spPr>
          <a:xfrm flipH="1" flipV="1">
            <a:off x="332117" y="6418053"/>
            <a:ext cx="8479767" cy="0"/>
          </a:xfrm>
          <a:prstGeom prst="line">
            <a:avLst/>
          </a:prstGeom>
          <a:ln w="127000">
            <a:solidFill>
              <a:srgbClr val="41B6E6"/>
            </a:solidFill>
          </a:ln>
        </p:spPr>
        <p:style>
          <a:lnRef idx="1">
            <a:schemeClr val="accent1"/>
          </a:lnRef>
          <a:fillRef idx="0">
            <a:schemeClr val="accent1"/>
          </a:fillRef>
          <a:effectRef idx="0">
            <a:schemeClr val="accent1"/>
          </a:effectRef>
          <a:fontRef idx="minor">
            <a:schemeClr val="tx1"/>
          </a:fontRef>
        </p:style>
      </p:cxnSp>
      <p:sp>
        <p:nvSpPr>
          <p:cNvPr id="20" name="Slide Number Placeholder 5"/>
          <p:cNvSpPr txBox="1">
            <a:spLocks/>
          </p:cNvSpPr>
          <p:nvPr userDrawn="1"/>
        </p:nvSpPr>
        <p:spPr>
          <a:xfrm>
            <a:off x="8591550" y="6492875"/>
            <a:ext cx="499110" cy="365125"/>
          </a:xfrm>
          <a:prstGeom prst="rect">
            <a:avLst/>
          </a:prstGeom>
          <a:ln>
            <a:noFill/>
          </a:ln>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453970-A3B0-4983-B149-25FA5DF36C17}" type="slidenum">
              <a:rPr lang="en-GB" smtClean="0"/>
              <a:pPr/>
              <a:t>‹#›</a:t>
            </a:fld>
            <a:endParaRPr lang="en-GB" dirty="0"/>
          </a:p>
        </p:txBody>
      </p:sp>
      <p:pic>
        <p:nvPicPr>
          <p:cNvPr id="22" name="Picture 2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438292" y="338251"/>
            <a:ext cx="1373592" cy="724429"/>
          </a:xfrm>
          <a:prstGeom prst="rect">
            <a:avLst/>
          </a:prstGeom>
        </p:spPr>
      </p:pic>
    </p:spTree>
    <p:extLst>
      <p:ext uri="{BB962C8B-B14F-4D97-AF65-F5344CB8AC3E}">
        <p14:creationId xmlns:p14="http://schemas.microsoft.com/office/powerpoint/2010/main" val="940898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rgbClr val="003087"/>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5EB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6341" y="404664"/>
            <a:ext cx="6923112" cy="675863"/>
          </a:xfrm>
          <a:prstGeom prst="rect">
            <a:avLst/>
          </a:prstGeom>
        </p:spPr>
        <p:txBody>
          <a:bodyPr vert="horz" lIns="91440" tIns="45720" rIns="91440" bIns="45720" rtlCol="0" anchor="ctr">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06341" y="1600200"/>
            <a:ext cx="8516245"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604BE-60EE-4C94-86FC-82E9E5364A9A}" type="datetimeFigureOut">
              <a:rPr lang="en-GB" smtClean="0"/>
              <a:t>22/07/2020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01933-47BD-4396-AFBF-31BEABCE9233}" type="slidenum">
              <a:rPr lang="en-GB" smtClean="0"/>
              <a:t>‹#›</a:t>
            </a:fld>
            <a:endParaRPr lang="en-GB"/>
          </a:p>
        </p:txBody>
      </p:sp>
      <p:sp>
        <p:nvSpPr>
          <p:cNvPr id="18" name="TextBox 17"/>
          <p:cNvSpPr txBox="1"/>
          <p:nvPr userDrawn="1"/>
        </p:nvSpPr>
        <p:spPr>
          <a:xfrm>
            <a:off x="258184" y="6523272"/>
            <a:ext cx="2269355" cy="276999"/>
          </a:xfrm>
          <a:prstGeom prst="rect">
            <a:avLst/>
          </a:prstGeom>
          <a:noFill/>
          <a:ln>
            <a:noFill/>
          </a:ln>
        </p:spPr>
        <p:txBody>
          <a:bodyPr wrap="square" rtlCol="0">
            <a:spAutoFit/>
          </a:bodyPr>
          <a:lstStyle/>
          <a:p>
            <a:r>
              <a:rPr lang="en-US" sz="1200" dirty="0">
                <a:solidFill>
                  <a:schemeClr val="bg1"/>
                </a:solidFill>
                <a:latin typeface="Arial" charset="0"/>
                <a:ea typeface="Arial" charset="0"/>
                <a:cs typeface="Arial" charset="0"/>
              </a:rPr>
              <a:t>Advise</a:t>
            </a:r>
            <a:r>
              <a:rPr lang="en-US" sz="1200" dirty="0">
                <a:solidFill>
                  <a:srgbClr val="003087"/>
                </a:solidFill>
                <a:latin typeface="Arial" charset="0"/>
                <a:ea typeface="Arial" charset="0"/>
                <a:cs typeface="Arial" charset="0"/>
              </a:rPr>
              <a:t>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a:t>
            </a:r>
            <a:r>
              <a:rPr lang="en-US" sz="1200" dirty="0">
                <a:solidFill>
                  <a:schemeClr val="bg1"/>
                </a:solidFill>
                <a:latin typeface="Arial" charset="0"/>
                <a:ea typeface="Arial" charset="0"/>
                <a:cs typeface="Arial" charset="0"/>
              </a:rPr>
              <a:t>Resolve</a:t>
            </a:r>
            <a:r>
              <a:rPr lang="en-US" sz="1200" dirty="0">
                <a:solidFill>
                  <a:srgbClr val="003087"/>
                </a:solidFill>
                <a:latin typeface="Arial" charset="0"/>
                <a:ea typeface="Arial" charset="0"/>
                <a:cs typeface="Arial" charset="0"/>
              </a:rPr>
              <a:t>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a:t>
            </a:r>
            <a:r>
              <a:rPr lang="en-US" sz="1200" dirty="0">
                <a:solidFill>
                  <a:schemeClr val="bg1"/>
                </a:solidFill>
                <a:latin typeface="Arial" charset="0"/>
                <a:ea typeface="Arial" charset="0"/>
                <a:cs typeface="Arial" charset="0"/>
              </a:rPr>
              <a:t>Learn</a:t>
            </a:r>
          </a:p>
        </p:txBody>
      </p:sp>
      <p:cxnSp>
        <p:nvCxnSpPr>
          <p:cNvPr id="19" name="Straight Connector 18"/>
          <p:cNvCxnSpPr/>
          <p:nvPr userDrawn="1"/>
        </p:nvCxnSpPr>
        <p:spPr>
          <a:xfrm flipH="1" flipV="1">
            <a:off x="332117" y="6418053"/>
            <a:ext cx="8479767" cy="0"/>
          </a:xfrm>
          <a:prstGeom prst="line">
            <a:avLst/>
          </a:prstGeom>
          <a:ln w="127000">
            <a:solidFill>
              <a:srgbClr val="41B6E6"/>
            </a:solidFill>
          </a:ln>
        </p:spPr>
        <p:style>
          <a:lnRef idx="1">
            <a:schemeClr val="accent1"/>
          </a:lnRef>
          <a:fillRef idx="0">
            <a:schemeClr val="accent1"/>
          </a:fillRef>
          <a:effectRef idx="0">
            <a:schemeClr val="accent1"/>
          </a:effectRef>
          <a:fontRef idx="minor">
            <a:schemeClr val="tx1"/>
          </a:fontRef>
        </p:style>
      </p:cxnSp>
      <p:sp>
        <p:nvSpPr>
          <p:cNvPr id="20" name="Slide Number Placeholder 5"/>
          <p:cNvSpPr txBox="1">
            <a:spLocks/>
          </p:cNvSpPr>
          <p:nvPr userDrawn="1"/>
        </p:nvSpPr>
        <p:spPr>
          <a:xfrm>
            <a:off x="8591550" y="6492875"/>
            <a:ext cx="499110" cy="365125"/>
          </a:xfrm>
          <a:prstGeom prst="rect">
            <a:avLst/>
          </a:prstGeom>
          <a:ln>
            <a:noFill/>
          </a:ln>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453970-A3B0-4983-B149-25FA5DF36C17}" type="slidenum">
              <a:rPr lang="en-GB" smtClean="0">
                <a:solidFill>
                  <a:schemeClr val="bg1"/>
                </a:solidFill>
              </a:rPr>
              <a:pPr/>
              <a:t>‹#›</a:t>
            </a:fld>
            <a:endParaRPr lang="en-GB" dirty="0">
              <a:solidFill>
                <a:schemeClr val="bg1"/>
              </a:solidFill>
            </a:endParaRPr>
          </a:p>
        </p:txBody>
      </p:sp>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50072" y="306414"/>
            <a:ext cx="1361812" cy="716212"/>
          </a:xfrm>
          <a:prstGeom prst="rect">
            <a:avLst/>
          </a:prstGeom>
        </p:spPr>
      </p:pic>
    </p:spTree>
    <p:extLst>
      <p:ext uri="{BB962C8B-B14F-4D97-AF65-F5344CB8AC3E}">
        <p14:creationId xmlns:p14="http://schemas.microsoft.com/office/powerpoint/2010/main" val="2783673500"/>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2" r:id="rId4"/>
    <p:sldLayoutId id="2147483664" r:id="rId5"/>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5EB8"/>
                </a:solidFill>
              </a:rPr>
              <a:t>Workforce Race Equality Standard Report</a:t>
            </a:r>
            <a:br>
              <a:rPr lang="en-GB" b="1" dirty="0" smtClean="0">
                <a:solidFill>
                  <a:srgbClr val="005EB8"/>
                </a:solidFill>
              </a:rPr>
            </a:br>
            <a:r>
              <a:rPr lang="en-GB" b="1" dirty="0" smtClean="0">
                <a:solidFill>
                  <a:srgbClr val="005EB8"/>
                </a:solidFill>
              </a:rPr>
              <a:t>(WRES) April 2019 – March 2020</a:t>
            </a:r>
            <a:endParaRPr lang="en-GB" b="1" dirty="0">
              <a:solidFill>
                <a:srgbClr val="005EB8"/>
              </a:solidFill>
            </a:endParaRPr>
          </a:p>
        </p:txBody>
      </p:sp>
      <p:sp>
        <p:nvSpPr>
          <p:cNvPr id="3" name="Subtitle 2"/>
          <p:cNvSpPr>
            <a:spLocks noGrp="1"/>
          </p:cNvSpPr>
          <p:nvPr>
            <p:ph type="subTitle" idx="1"/>
          </p:nvPr>
        </p:nvSpPr>
        <p:spPr/>
        <p:txBody>
          <a:bodyPr/>
          <a:lstStyle/>
          <a:p>
            <a:r>
              <a:rPr lang="en-GB" dirty="0" smtClean="0">
                <a:solidFill>
                  <a:srgbClr val="425563"/>
                </a:solidFill>
              </a:rPr>
              <a:t>June 2020</a:t>
            </a:r>
            <a:endParaRPr lang="en-GB" dirty="0">
              <a:solidFill>
                <a:srgbClr val="425563"/>
              </a:solidFill>
            </a:endParaRPr>
          </a:p>
        </p:txBody>
      </p:sp>
    </p:spTree>
    <p:extLst>
      <p:ext uri="{BB962C8B-B14F-4D97-AF65-F5344CB8AC3E}">
        <p14:creationId xmlns:p14="http://schemas.microsoft.com/office/powerpoint/2010/main" val="2003602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4</a:t>
            </a:r>
            <a:endParaRPr lang="en-GB" b="1" dirty="0">
              <a:solidFill>
                <a:srgbClr val="005EB8"/>
              </a:solidFill>
            </a:endParaRPr>
          </a:p>
        </p:txBody>
      </p:sp>
      <p:sp>
        <p:nvSpPr>
          <p:cNvPr id="3" name="Content Placeholder 2"/>
          <p:cNvSpPr>
            <a:spLocks noGrp="1"/>
          </p:cNvSpPr>
          <p:nvPr>
            <p:ph idx="1"/>
          </p:nvPr>
        </p:nvSpPr>
        <p:spPr>
          <a:xfrm>
            <a:off x="306340" y="1412776"/>
            <a:ext cx="8516245" cy="5256584"/>
          </a:xfrm>
        </p:spPr>
        <p:txBody>
          <a:bodyPr>
            <a:normAutofit fontScale="85000" lnSpcReduction="20000"/>
          </a:bodyPr>
          <a:lstStyle/>
          <a:p>
            <a:pPr marL="0" indent="0" algn="just">
              <a:buNone/>
            </a:pPr>
            <a:r>
              <a:rPr lang="en-GB" sz="1900" b="1" dirty="0" smtClean="0">
                <a:solidFill>
                  <a:srgbClr val="005EB8"/>
                </a:solidFill>
              </a:rPr>
              <a:t>This indicator measures the relative likelihood of </a:t>
            </a:r>
            <a:r>
              <a:rPr lang="en-GB" sz="1900" b="1" dirty="0">
                <a:solidFill>
                  <a:srgbClr val="005EB8"/>
                </a:solidFill>
              </a:rPr>
              <a:t>staff accessing non-mandatory training and CPD </a:t>
            </a:r>
            <a:r>
              <a:rPr lang="en-GB" sz="1900" b="1" dirty="0" smtClean="0">
                <a:solidFill>
                  <a:srgbClr val="005EB8"/>
                </a:solidFill>
              </a:rPr>
              <a:t>training.</a:t>
            </a:r>
          </a:p>
          <a:p>
            <a:endParaRPr lang="en-GB" sz="1900" dirty="0" smtClean="0">
              <a:solidFill>
                <a:srgbClr val="425563"/>
              </a:solidFill>
            </a:endParaRPr>
          </a:p>
          <a:p>
            <a:pPr marL="0" indent="0" algn="just">
              <a:buNone/>
            </a:pPr>
            <a:r>
              <a:rPr lang="en-GB" sz="1900" dirty="0">
                <a:solidFill>
                  <a:srgbClr val="005EB8"/>
                </a:solidFill>
              </a:rPr>
              <a:t>The </a:t>
            </a:r>
            <a:r>
              <a:rPr lang="en-GB" sz="1900" dirty="0" smtClean="0">
                <a:solidFill>
                  <a:srgbClr val="005EB8"/>
                </a:solidFill>
              </a:rPr>
              <a:t>relative likelihood </a:t>
            </a:r>
            <a:r>
              <a:rPr lang="en-GB" sz="1900" dirty="0">
                <a:solidFill>
                  <a:srgbClr val="005EB8"/>
                </a:solidFill>
              </a:rPr>
              <a:t>of White staff accessing non-mandatory training and CPD as compared to </a:t>
            </a:r>
            <a:r>
              <a:rPr lang="en-GB" sz="1900" dirty="0" smtClean="0">
                <a:solidFill>
                  <a:srgbClr val="005EB8"/>
                </a:solidFill>
              </a:rPr>
              <a:t>BAME </a:t>
            </a:r>
            <a:r>
              <a:rPr lang="en-GB" sz="1900" dirty="0">
                <a:solidFill>
                  <a:srgbClr val="005EB8"/>
                </a:solidFill>
              </a:rPr>
              <a:t>staff is </a:t>
            </a:r>
            <a:r>
              <a:rPr lang="en-GB" sz="1900" b="1" dirty="0" smtClean="0">
                <a:solidFill>
                  <a:srgbClr val="005EB8"/>
                </a:solidFill>
              </a:rPr>
              <a:t>0.79</a:t>
            </a:r>
            <a:r>
              <a:rPr lang="en-GB" sz="1900" dirty="0">
                <a:solidFill>
                  <a:srgbClr val="005EB8"/>
                </a:solidFill>
              </a:rPr>
              <a:t>. </a:t>
            </a:r>
            <a:r>
              <a:rPr lang="en-GB" sz="1900" dirty="0" smtClean="0">
                <a:solidFill>
                  <a:srgbClr val="005EB8"/>
                </a:solidFill>
              </a:rPr>
              <a:t>So while BAME </a:t>
            </a:r>
            <a:r>
              <a:rPr lang="en-GB" sz="1900" dirty="0">
                <a:solidFill>
                  <a:srgbClr val="005EB8"/>
                </a:solidFill>
              </a:rPr>
              <a:t>staff </a:t>
            </a:r>
            <a:r>
              <a:rPr lang="en-GB" sz="1900" dirty="0" smtClean="0">
                <a:solidFill>
                  <a:srgbClr val="005EB8"/>
                </a:solidFill>
              </a:rPr>
              <a:t>are more </a:t>
            </a:r>
            <a:r>
              <a:rPr lang="en-GB" sz="1900" dirty="0">
                <a:solidFill>
                  <a:srgbClr val="005EB8"/>
                </a:solidFill>
              </a:rPr>
              <a:t>likely to access non-mandatory training and CPD than white </a:t>
            </a:r>
            <a:r>
              <a:rPr lang="en-GB" sz="1900" dirty="0" smtClean="0">
                <a:solidFill>
                  <a:srgbClr val="005EB8"/>
                </a:solidFill>
              </a:rPr>
              <a:t>staff, there is an increase in the likelihood of White staff accessing non-mandatory training by 0.11 compared to 2018/2019.  </a:t>
            </a:r>
          </a:p>
          <a:p>
            <a:pPr marL="0" indent="0" algn="just">
              <a:buNone/>
            </a:pPr>
            <a:endParaRPr lang="en-GB" sz="1900" dirty="0" smtClean="0">
              <a:solidFill>
                <a:srgbClr val="005EB8"/>
              </a:solidFill>
            </a:endParaRPr>
          </a:p>
          <a:p>
            <a:pPr marL="0" indent="0" algn="just">
              <a:buNone/>
            </a:pPr>
            <a:r>
              <a:rPr lang="en-GB" sz="1900" dirty="0">
                <a:solidFill>
                  <a:srgbClr val="005EB8"/>
                </a:solidFill>
              </a:rPr>
              <a:t>The data below shows number of non-mandatory CPD courses taken by White and BAME staff as well as staff who have opted not to state their ethnicity within the </a:t>
            </a:r>
            <a:r>
              <a:rPr lang="en-GB" sz="1900" dirty="0" smtClean="0">
                <a:solidFill>
                  <a:srgbClr val="005EB8"/>
                </a:solidFill>
              </a:rPr>
              <a:t>2019/2020 </a:t>
            </a:r>
            <a:r>
              <a:rPr lang="en-GB" sz="1900" dirty="0">
                <a:solidFill>
                  <a:srgbClr val="005EB8"/>
                </a:solidFill>
              </a:rPr>
              <a:t>reporting period. </a:t>
            </a:r>
          </a:p>
          <a:p>
            <a:pPr marL="0" indent="0" algn="just">
              <a:buNone/>
            </a:pPr>
            <a:endParaRPr lang="en-GB" sz="1600" dirty="0">
              <a:solidFill>
                <a:srgbClr val="005EB8"/>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pPr marL="542925" lvl="0" indent="0">
              <a:buNone/>
            </a:pPr>
            <a:endParaRPr lang="en-GB" sz="800" dirty="0" smtClean="0">
              <a:solidFill>
                <a:srgbClr val="FF0000"/>
              </a:solidFill>
            </a:endParaRPr>
          </a:p>
          <a:p>
            <a:pPr marL="542925" lvl="0" indent="0">
              <a:buNone/>
            </a:pPr>
            <a:endParaRPr lang="en-GB" sz="800" dirty="0">
              <a:solidFill>
                <a:srgbClr val="FF0000"/>
              </a:solidFill>
            </a:endParaRPr>
          </a:p>
          <a:p>
            <a:pPr marL="542925" lvl="0" indent="0">
              <a:buNone/>
            </a:pPr>
            <a:endParaRPr lang="en-GB" sz="800" dirty="0" smtClean="0">
              <a:solidFill>
                <a:srgbClr val="FF0000"/>
              </a:solidFill>
            </a:endParaRPr>
          </a:p>
          <a:p>
            <a:pPr marL="542925" lvl="0" indent="-542925">
              <a:buNone/>
            </a:pPr>
            <a:r>
              <a:rPr lang="en-GB" sz="1100" dirty="0">
                <a:solidFill>
                  <a:srgbClr val="FF0000"/>
                </a:solidFill>
              </a:rPr>
              <a:t>*The number of non-mandatory CPD courses taken by staff includes where multiple opportunities have been accessed by a single employee.</a:t>
            </a:r>
          </a:p>
          <a:p>
            <a:pPr marL="542925" lvl="0" indent="-542925">
              <a:buNone/>
            </a:pPr>
            <a:r>
              <a:rPr lang="en-GB" sz="1100" dirty="0">
                <a:solidFill>
                  <a:srgbClr val="FF0000"/>
                </a:solidFill>
              </a:rPr>
              <a:t> The figures only </a:t>
            </a:r>
            <a:r>
              <a:rPr lang="en-GB" sz="1100" dirty="0" smtClean="0">
                <a:solidFill>
                  <a:srgbClr val="FF0000"/>
                </a:solidFill>
              </a:rPr>
              <a:t>include </a:t>
            </a:r>
            <a:r>
              <a:rPr lang="en-GB" sz="1100" dirty="0">
                <a:solidFill>
                  <a:srgbClr val="FF0000"/>
                </a:solidFill>
              </a:rPr>
              <a:t>the number of non-mandatory CPD courses accessed by individuals that were centrally recorded by the HR&amp;OD Team.</a:t>
            </a:r>
            <a:endParaRPr lang="en-GB" sz="2100" dirty="0">
              <a:solidFill>
                <a:srgbClr val="425563"/>
              </a:solidFill>
            </a:endParaRPr>
          </a:p>
          <a:p>
            <a:pPr marL="0" indent="0" algn="just">
              <a:buNone/>
            </a:pPr>
            <a:endParaRPr lang="en-GB" sz="1600" dirty="0" smtClean="0">
              <a:solidFill>
                <a:srgbClr val="425563"/>
              </a:solidFill>
            </a:endParaRPr>
          </a:p>
          <a:p>
            <a:pPr marL="0" indent="0">
              <a:buNone/>
            </a:pPr>
            <a:endParaRPr lang="en-GB" sz="1600" dirty="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870225589"/>
              </p:ext>
            </p:extLst>
          </p:nvPr>
        </p:nvGraphicFramePr>
        <p:xfrm>
          <a:off x="306340" y="3851523"/>
          <a:ext cx="8516244" cy="2062480"/>
        </p:xfrm>
        <a:graphic>
          <a:graphicData uri="http://schemas.openxmlformats.org/drawingml/2006/table">
            <a:tbl>
              <a:tblPr firstRow="1" bandRow="1">
                <a:tableStyleId>{5C22544A-7EE6-4342-B048-85BDC9FD1C3A}</a:tableStyleId>
              </a:tblPr>
              <a:tblGrid>
                <a:gridCol w="2838748">
                  <a:extLst>
                    <a:ext uri="{9D8B030D-6E8A-4147-A177-3AD203B41FA5}">
                      <a16:colId xmlns:a16="http://schemas.microsoft.com/office/drawing/2014/main" val="4253021210"/>
                    </a:ext>
                  </a:extLst>
                </a:gridCol>
                <a:gridCol w="2838748">
                  <a:extLst>
                    <a:ext uri="{9D8B030D-6E8A-4147-A177-3AD203B41FA5}">
                      <a16:colId xmlns:a16="http://schemas.microsoft.com/office/drawing/2014/main" val="2327984931"/>
                    </a:ext>
                  </a:extLst>
                </a:gridCol>
                <a:gridCol w="2838748">
                  <a:extLst>
                    <a:ext uri="{9D8B030D-6E8A-4147-A177-3AD203B41FA5}">
                      <a16:colId xmlns:a16="http://schemas.microsoft.com/office/drawing/2014/main" val="316973155"/>
                    </a:ext>
                  </a:extLst>
                </a:gridCol>
              </a:tblGrid>
              <a:tr h="370840">
                <a:tc>
                  <a:txBody>
                    <a:bodyPr/>
                    <a:lstStyle/>
                    <a:p>
                      <a:pPr algn="ctr"/>
                      <a:r>
                        <a:rPr lang="en-GB" sz="1600" dirty="0" smtClean="0">
                          <a:latin typeface="Arial" panose="020B0604020202020204" pitchFamily="34" charset="0"/>
                          <a:cs typeface="Arial" panose="020B0604020202020204" pitchFamily="34" charset="0"/>
                        </a:rPr>
                        <a:t>Timescale </a:t>
                      </a:r>
                    </a:p>
                    <a:p>
                      <a:pPr algn="ctr"/>
                      <a:r>
                        <a:rPr lang="en-GB" sz="1600" dirty="0" smtClean="0">
                          <a:latin typeface="Arial" panose="020B0604020202020204" pitchFamily="34" charset="0"/>
                          <a:cs typeface="Arial" panose="020B0604020202020204" pitchFamily="34" charset="0"/>
                        </a:rPr>
                        <a:t>(April 2019-March 2020)</a:t>
                      </a:r>
                      <a:endParaRPr lang="en-GB" sz="1600" dirty="0">
                        <a:latin typeface="Arial" panose="020B0604020202020204" pitchFamily="34" charset="0"/>
                        <a:cs typeface="Arial" panose="020B0604020202020204" pitchFamily="34" charset="0"/>
                      </a:endParaRPr>
                    </a:p>
                  </a:txBody>
                  <a:tcPr anchor="ct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Headcount</a:t>
                      </a:r>
                      <a:endParaRPr lang="en-GB" sz="1600" dirty="0">
                        <a:latin typeface="Arial" panose="020B0604020202020204" pitchFamily="34" charset="0"/>
                        <a:cs typeface="Arial" panose="020B0604020202020204" pitchFamily="34" charset="0"/>
                      </a:endParaRPr>
                    </a:p>
                  </a:txBody>
                  <a:tcPr anchor="ctr">
                    <a:solidFill>
                      <a:srgbClr val="005EB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No. of</a:t>
                      </a:r>
                      <a:r>
                        <a:rPr lang="en-GB" sz="1600" baseline="0" dirty="0" smtClean="0">
                          <a:latin typeface="Arial" panose="020B0604020202020204" pitchFamily="34" charset="0"/>
                          <a:cs typeface="Arial" panose="020B0604020202020204" pitchFamily="34" charset="0"/>
                        </a:rPr>
                        <a:t> non-mandatory CPD courses taken</a:t>
                      </a:r>
                      <a:r>
                        <a:rPr lang="en-GB" sz="1400" dirty="0" smtClean="0">
                          <a:solidFill>
                            <a:srgbClr val="FF0000"/>
                          </a:solidFill>
                          <a:latin typeface="Arial" panose="020B0604020202020204" pitchFamily="34" charset="0"/>
                          <a:cs typeface="Arial" panose="020B0604020202020204" pitchFamily="34" charset="0"/>
                        </a:rPr>
                        <a:t>*</a:t>
                      </a:r>
                    </a:p>
                  </a:txBody>
                  <a:tcPr anchor="ctr">
                    <a:solidFill>
                      <a:srgbClr val="005EB8"/>
                    </a:solidFill>
                  </a:tcPr>
                </a:tc>
                <a:extLst>
                  <a:ext uri="{0D108BD9-81ED-4DB2-BD59-A6C34878D82A}">
                    <a16:rowId xmlns:a16="http://schemas.microsoft.com/office/drawing/2014/main" val="31811265"/>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White</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227</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220</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138904419"/>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BAME</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127</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156</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467275810"/>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Not Stated</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5</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15</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63560219"/>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359</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391</a:t>
                      </a:r>
                      <a:endParaRPr lang="en-GB" sz="1600" b="1"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389405855"/>
                  </a:ext>
                </a:extLst>
              </a:tr>
            </a:tbl>
          </a:graphicData>
        </a:graphic>
      </p:graphicFrame>
      <p:sp>
        <p:nvSpPr>
          <p:cNvPr id="5" name="Rounded Rectangle 4"/>
          <p:cNvSpPr/>
          <p:nvPr/>
        </p:nvSpPr>
        <p:spPr>
          <a:xfrm>
            <a:off x="306340" y="1412776"/>
            <a:ext cx="8516245" cy="625980"/>
          </a:xfrm>
          <a:prstGeom prst="roundRect">
            <a:avLst/>
          </a:prstGeom>
          <a:noFill/>
          <a:ln w="28575">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329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Indicators 5 - 8</a:t>
            </a:r>
            <a:endParaRPr lang="en-GB" b="1" dirty="0">
              <a:solidFill>
                <a:srgbClr val="005EB8"/>
              </a:solidFill>
            </a:endParaRPr>
          </a:p>
        </p:txBody>
      </p:sp>
      <p:sp>
        <p:nvSpPr>
          <p:cNvPr id="3" name="Content Placeholder 2"/>
          <p:cNvSpPr>
            <a:spLocks noGrp="1"/>
          </p:cNvSpPr>
          <p:nvPr>
            <p:ph idx="1"/>
          </p:nvPr>
        </p:nvSpPr>
        <p:spPr>
          <a:xfrm>
            <a:off x="306341" y="1340768"/>
            <a:ext cx="8516245" cy="4785395"/>
          </a:xfrm>
        </p:spPr>
        <p:txBody>
          <a:bodyPr>
            <a:normAutofit lnSpcReduction="10000"/>
          </a:bodyPr>
          <a:lstStyle/>
          <a:p>
            <a:pPr marL="0" indent="0" algn="just">
              <a:buNone/>
            </a:pPr>
            <a:r>
              <a:rPr lang="en-GB" sz="1600" dirty="0" smtClean="0">
                <a:solidFill>
                  <a:srgbClr val="005EB8"/>
                </a:solidFill>
              </a:rPr>
              <a:t>WRES indicators five to eight measure data </a:t>
            </a:r>
            <a:r>
              <a:rPr lang="en-GB" sz="1600" dirty="0">
                <a:solidFill>
                  <a:srgbClr val="005EB8"/>
                </a:solidFill>
              </a:rPr>
              <a:t>from the </a:t>
            </a:r>
            <a:r>
              <a:rPr lang="en-GB" sz="1600" dirty="0" smtClean="0">
                <a:solidFill>
                  <a:srgbClr val="005EB8"/>
                </a:solidFill>
              </a:rPr>
              <a:t>below national </a:t>
            </a:r>
            <a:r>
              <a:rPr lang="en-GB" sz="1600" dirty="0">
                <a:solidFill>
                  <a:srgbClr val="005EB8"/>
                </a:solidFill>
              </a:rPr>
              <a:t>NHS Staff Survey </a:t>
            </a:r>
            <a:r>
              <a:rPr lang="en-GB" sz="1600" dirty="0" smtClean="0">
                <a:solidFill>
                  <a:srgbClr val="005EB8"/>
                </a:solidFill>
              </a:rPr>
              <a:t>questions: </a:t>
            </a:r>
            <a:endParaRPr lang="en-GB" sz="1600" dirty="0">
              <a:solidFill>
                <a:srgbClr val="005EB8"/>
              </a:solidFill>
            </a:endParaRPr>
          </a:p>
          <a:p>
            <a:pPr lvl="1" algn="just"/>
            <a:r>
              <a:rPr lang="en-GB" sz="1600" dirty="0">
                <a:solidFill>
                  <a:srgbClr val="005EB8"/>
                </a:solidFill>
              </a:rPr>
              <a:t>% of  staff experiencing harassment, bullying or abuse from patients, relatives  or the public in last 12 months</a:t>
            </a:r>
          </a:p>
          <a:p>
            <a:pPr lvl="1" algn="just"/>
            <a:r>
              <a:rPr lang="en-GB" sz="1600" dirty="0">
                <a:solidFill>
                  <a:srgbClr val="005EB8"/>
                </a:solidFill>
              </a:rPr>
              <a:t>% of  staff experiencing harassment, bullying or abuse from staff in last 12 months</a:t>
            </a:r>
          </a:p>
          <a:p>
            <a:pPr lvl="1" algn="just"/>
            <a:r>
              <a:rPr lang="en-GB" sz="1600" dirty="0">
                <a:solidFill>
                  <a:srgbClr val="005EB8"/>
                </a:solidFill>
              </a:rPr>
              <a:t>%  staff believing that trust provides equal opportunities for career progression or promotion</a:t>
            </a:r>
          </a:p>
          <a:p>
            <a:pPr lvl="1" algn="just"/>
            <a:r>
              <a:rPr lang="en-GB" sz="1600" dirty="0">
                <a:solidFill>
                  <a:srgbClr val="005EB8"/>
                </a:solidFill>
              </a:rPr>
              <a:t>%  staff personally experienced discrimination at work from Manager/team leader or other </a:t>
            </a:r>
            <a:r>
              <a:rPr lang="en-GB" sz="1600" dirty="0" smtClean="0">
                <a:solidFill>
                  <a:srgbClr val="005EB8"/>
                </a:solidFill>
              </a:rPr>
              <a:t>colleague</a:t>
            </a:r>
          </a:p>
          <a:p>
            <a:pPr marL="457200" lvl="1" indent="0" algn="just">
              <a:buNone/>
            </a:pPr>
            <a:endParaRPr lang="en-GB" sz="1600" dirty="0">
              <a:solidFill>
                <a:srgbClr val="005EB8"/>
              </a:solidFill>
            </a:endParaRPr>
          </a:p>
          <a:p>
            <a:pPr marL="0" indent="0" algn="just">
              <a:buNone/>
            </a:pPr>
            <a:r>
              <a:rPr lang="en-GB" sz="1600" dirty="0">
                <a:solidFill>
                  <a:srgbClr val="005EB8"/>
                </a:solidFill>
              </a:rPr>
              <a:t>While we did not conduct a national staff survey in 2019/2020, we did carry out an organisation-wide survey as part of our </a:t>
            </a:r>
            <a:r>
              <a:rPr lang="en-GB" sz="1600" dirty="0" smtClean="0">
                <a:solidFill>
                  <a:srgbClr val="005EB8"/>
                </a:solidFill>
              </a:rPr>
              <a:t>Investors in People (IiP) </a:t>
            </a:r>
            <a:r>
              <a:rPr lang="en-GB" sz="1600" dirty="0">
                <a:solidFill>
                  <a:srgbClr val="005EB8"/>
                </a:solidFill>
              </a:rPr>
              <a:t>re-accreditation. As this </a:t>
            </a:r>
            <a:r>
              <a:rPr lang="en-GB" sz="1600" dirty="0" smtClean="0">
                <a:solidFill>
                  <a:srgbClr val="005EB8"/>
                </a:solidFill>
              </a:rPr>
              <a:t>is an independent accreditation, </a:t>
            </a:r>
            <a:r>
              <a:rPr lang="en-GB" sz="1600" dirty="0">
                <a:solidFill>
                  <a:srgbClr val="005EB8"/>
                </a:solidFill>
              </a:rPr>
              <a:t>the questions asked in the survey are not aligned </a:t>
            </a:r>
            <a:r>
              <a:rPr lang="en-GB" sz="1600" dirty="0" smtClean="0">
                <a:solidFill>
                  <a:srgbClr val="005EB8"/>
                </a:solidFill>
              </a:rPr>
              <a:t>to the national survey and </a:t>
            </a:r>
            <a:r>
              <a:rPr lang="en-GB" sz="1600" dirty="0">
                <a:solidFill>
                  <a:srgbClr val="005EB8"/>
                </a:solidFill>
              </a:rPr>
              <a:t>we are unable to access the data </a:t>
            </a:r>
            <a:r>
              <a:rPr lang="en-GB" sz="1600" dirty="0" smtClean="0">
                <a:solidFill>
                  <a:srgbClr val="005EB8"/>
                </a:solidFill>
              </a:rPr>
              <a:t>to analyse responses </a:t>
            </a:r>
            <a:r>
              <a:rPr lang="en-GB" sz="1600" dirty="0">
                <a:solidFill>
                  <a:srgbClr val="005EB8"/>
                </a:solidFill>
              </a:rPr>
              <a:t>by ethnicity. </a:t>
            </a:r>
          </a:p>
          <a:p>
            <a:pPr algn="just"/>
            <a:endParaRPr lang="en-GB" sz="1600" dirty="0">
              <a:solidFill>
                <a:srgbClr val="005EB8"/>
              </a:solidFill>
            </a:endParaRPr>
          </a:p>
          <a:p>
            <a:pPr marL="0" indent="0" algn="just">
              <a:buNone/>
            </a:pPr>
            <a:r>
              <a:rPr lang="en-GB" sz="1600" dirty="0">
                <a:solidFill>
                  <a:srgbClr val="005EB8"/>
                </a:solidFill>
              </a:rPr>
              <a:t>For our </a:t>
            </a:r>
            <a:r>
              <a:rPr lang="en-GB" sz="1600" dirty="0" smtClean="0">
                <a:solidFill>
                  <a:srgbClr val="005EB8"/>
                </a:solidFill>
              </a:rPr>
              <a:t>2020/2021 WRES submission, </a:t>
            </a:r>
            <a:r>
              <a:rPr lang="en-GB" sz="1600" dirty="0">
                <a:solidFill>
                  <a:srgbClr val="005EB8"/>
                </a:solidFill>
              </a:rPr>
              <a:t>we will ensure the staff survey, which is </a:t>
            </a:r>
            <a:r>
              <a:rPr lang="en-GB" sz="1600" dirty="0" smtClean="0">
                <a:solidFill>
                  <a:srgbClr val="005EB8"/>
                </a:solidFill>
              </a:rPr>
              <a:t>scheduled </a:t>
            </a:r>
            <a:r>
              <a:rPr lang="en-GB" sz="1600" dirty="0">
                <a:solidFill>
                  <a:srgbClr val="005EB8"/>
                </a:solidFill>
              </a:rPr>
              <a:t>to take place in October 2020, is commissioned to include the right questions and staff demographics in order to respond directly to the WRES </a:t>
            </a:r>
            <a:r>
              <a:rPr lang="en-GB" sz="1600" dirty="0" smtClean="0">
                <a:solidFill>
                  <a:srgbClr val="005EB8"/>
                </a:solidFill>
              </a:rPr>
              <a:t>indicators 5 to 8.</a:t>
            </a:r>
            <a:endParaRPr lang="en-GB" sz="1600" dirty="0">
              <a:solidFill>
                <a:srgbClr val="005EB8"/>
              </a:solidFill>
            </a:endParaRPr>
          </a:p>
        </p:txBody>
      </p:sp>
    </p:spTree>
    <p:extLst>
      <p:ext uri="{BB962C8B-B14F-4D97-AF65-F5344CB8AC3E}">
        <p14:creationId xmlns:p14="http://schemas.microsoft.com/office/powerpoint/2010/main" val="284544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9</a:t>
            </a:r>
            <a:endParaRPr lang="en-GB" b="1" dirty="0">
              <a:solidFill>
                <a:srgbClr val="005EB8"/>
              </a:solidFill>
            </a:endParaRPr>
          </a:p>
        </p:txBody>
      </p:sp>
      <p:sp>
        <p:nvSpPr>
          <p:cNvPr id="3" name="Content Placeholder 2"/>
          <p:cNvSpPr>
            <a:spLocks noGrp="1"/>
          </p:cNvSpPr>
          <p:nvPr>
            <p:ph idx="1"/>
          </p:nvPr>
        </p:nvSpPr>
        <p:spPr>
          <a:xfrm>
            <a:off x="319735" y="1269293"/>
            <a:ext cx="8516245" cy="5400067"/>
          </a:xfrm>
        </p:spPr>
        <p:txBody>
          <a:bodyPr>
            <a:normAutofit/>
          </a:bodyPr>
          <a:lstStyle/>
          <a:p>
            <a:pPr marL="0" indent="0">
              <a:buNone/>
            </a:pPr>
            <a:r>
              <a:rPr lang="en-GB" sz="1600" b="1" dirty="0" smtClean="0">
                <a:solidFill>
                  <a:srgbClr val="005EB8"/>
                </a:solidFill>
              </a:rPr>
              <a:t>This indicator presents the percentage </a:t>
            </a:r>
            <a:r>
              <a:rPr lang="en-GB" sz="1600" b="1" dirty="0">
                <a:solidFill>
                  <a:srgbClr val="005EB8"/>
                </a:solidFill>
              </a:rPr>
              <a:t>difference between (</a:t>
            </a:r>
            <a:r>
              <a:rPr lang="en-GB" sz="1600" b="1" dirty="0" err="1">
                <a:solidFill>
                  <a:srgbClr val="005EB8"/>
                </a:solidFill>
              </a:rPr>
              <a:t>i</a:t>
            </a:r>
            <a:r>
              <a:rPr lang="en-GB" sz="1600" b="1" dirty="0">
                <a:solidFill>
                  <a:srgbClr val="005EB8"/>
                </a:solidFill>
              </a:rPr>
              <a:t>) the organisations’ Board voting membership and its overall workforce and (ii) the organisations’ Board executive membership and its overall </a:t>
            </a:r>
            <a:r>
              <a:rPr lang="en-GB" sz="1600" b="1" dirty="0" smtClean="0">
                <a:solidFill>
                  <a:srgbClr val="005EB8"/>
                </a:solidFill>
              </a:rPr>
              <a:t>workforce.</a:t>
            </a:r>
          </a:p>
          <a:p>
            <a:pPr marL="0" indent="0">
              <a:buNone/>
            </a:pPr>
            <a:endParaRPr lang="en-GB" sz="1600" b="1" dirty="0" smtClean="0">
              <a:solidFill>
                <a:srgbClr val="005EB8"/>
              </a:solidFill>
            </a:endParaRPr>
          </a:p>
          <a:p>
            <a:pPr marL="0" indent="0" algn="just">
              <a:buNone/>
            </a:pPr>
            <a:r>
              <a:rPr lang="en-GB" sz="1600" dirty="0" smtClean="0">
                <a:solidFill>
                  <a:srgbClr val="005EB8"/>
                </a:solidFill>
              </a:rPr>
              <a:t>The table below presents our 2019/2020 findings for WRES indicator 9. </a:t>
            </a:r>
          </a:p>
          <a:p>
            <a:pPr marL="0" indent="0" algn="just">
              <a:buNone/>
            </a:pPr>
            <a:endParaRPr lang="en-GB" sz="1600" dirty="0" smtClean="0">
              <a:solidFill>
                <a:srgbClr val="005EB8"/>
              </a:solidFill>
            </a:endParaRPr>
          </a:p>
          <a:p>
            <a:pPr marL="0" indent="0" algn="just">
              <a:buNone/>
            </a:pPr>
            <a:r>
              <a:rPr lang="en-GB" sz="1600" dirty="0">
                <a:solidFill>
                  <a:srgbClr val="005EB8"/>
                </a:solidFill>
              </a:rPr>
              <a:t>NHS Resolution currently has no BAME board members. It should be noted that Non-executive  Director and Chair appointments are ministerial appointments managed centrally, therefore NHS Resolution has no control over the recruitment to these Board level positions</a:t>
            </a:r>
            <a:r>
              <a:rPr lang="en-GB" sz="1600" dirty="0" smtClean="0">
                <a:solidFill>
                  <a:srgbClr val="005EB8"/>
                </a:solidFill>
              </a:rPr>
              <a:t>.</a:t>
            </a:r>
            <a:endParaRPr lang="en-GB" sz="1600" dirty="0" smtClean="0">
              <a:solidFill>
                <a:srgbClr val="005EB8"/>
              </a:solidFill>
            </a:endParaRPr>
          </a:p>
          <a:p>
            <a:pPr marL="0" indent="0" algn="just">
              <a:buNone/>
            </a:pPr>
            <a:endParaRPr lang="en-GB" sz="1600" dirty="0" smtClean="0">
              <a:solidFill>
                <a:srgbClr val="005EB8"/>
              </a:solidFill>
            </a:endParaRPr>
          </a:p>
          <a:p>
            <a:pPr marL="0" indent="0" algn="just">
              <a:buNone/>
            </a:pPr>
            <a:r>
              <a:rPr lang="en-GB" sz="1600" dirty="0" smtClean="0">
                <a:solidFill>
                  <a:srgbClr val="005EB8"/>
                </a:solidFill>
              </a:rPr>
              <a:t>Additionally, as there were no executive board member vacancies or turnover no appointments were made during the 2019/2020 reporting period. As such, the board profile remains unchanged from 2018/2019.</a:t>
            </a:r>
          </a:p>
          <a:p>
            <a:endParaRPr lang="en-GB" sz="1600" dirty="0">
              <a:solidFill>
                <a:srgbClr val="425563"/>
              </a:solidFill>
            </a:endParaRPr>
          </a:p>
        </p:txBody>
      </p:sp>
      <p:sp>
        <p:nvSpPr>
          <p:cNvPr id="5" name="Rounded Rectangle 4"/>
          <p:cNvSpPr/>
          <p:nvPr/>
        </p:nvSpPr>
        <p:spPr>
          <a:xfrm>
            <a:off x="306341" y="1269293"/>
            <a:ext cx="8529639" cy="811132"/>
          </a:xfrm>
          <a:prstGeom prst="roundRect">
            <a:avLst/>
          </a:prstGeom>
          <a:noFill/>
          <a:ln w="28575">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8846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9</a:t>
            </a:r>
            <a:endParaRPr lang="en-GB" b="1" dirty="0">
              <a:solidFill>
                <a:srgbClr val="005EB8"/>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710642875"/>
              </p:ext>
            </p:extLst>
          </p:nvPr>
        </p:nvGraphicFramePr>
        <p:xfrm>
          <a:off x="313584" y="1700808"/>
          <a:ext cx="8569367" cy="4271868"/>
        </p:xfrm>
        <a:graphic>
          <a:graphicData uri="http://schemas.openxmlformats.org/drawingml/2006/table">
            <a:tbl>
              <a:tblPr firstRow="1" bandRow="1">
                <a:tableStyleId>{5C22544A-7EE6-4342-B048-85BDC9FD1C3A}</a:tableStyleId>
              </a:tblPr>
              <a:tblGrid>
                <a:gridCol w="2664711">
                  <a:extLst>
                    <a:ext uri="{9D8B030D-6E8A-4147-A177-3AD203B41FA5}">
                      <a16:colId xmlns:a16="http://schemas.microsoft.com/office/drawing/2014/main" val="1738914748"/>
                    </a:ext>
                  </a:extLst>
                </a:gridCol>
                <a:gridCol w="648072">
                  <a:extLst>
                    <a:ext uri="{9D8B030D-6E8A-4147-A177-3AD203B41FA5}">
                      <a16:colId xmlns:a16="http://schemas.microsoft.com/office/drawing/2014/main" val="2593286999"/>
                    </a:ext>
                  </a:extLst>
                </a:gridCol>
                <a:gridCol w="648072">
                  <a:extLst>
                    <a:ext uri="{9D8B030D-6E8A-4147-A177-3AD203B41FA5}">
                      <a16:colId xmlns:a16="http://schemas.microsoft.com/office/drawing/2014/main" val="1856280023"/>
                    </a:ext>
                  </a:extLst>
                </a:gridCol>
                <a:gridCol w="720080">
                  <a:extLst>
                    <a:ext uri="{9D8B030D-6E8A-4147-A177-3AD203B41FA5}">
                      <a16:colId xmlns:a16="http://schemas.microsoft.com/office/drawing/2014/main" val="2342482478"/>
                    </a:ext>
                  </a:extLst>
                </a:gridCol>
                <a:gridCol w="616162">
                  <a:extLst>
                    <a:ext uri="{9D8B030D-6E8A-4147-A177-3AD203B41FA5}">
                      <a16:colId xmlns:a16="http://schemas.microsoft.com/office/drawing/2014/main" val="1567911045"/>
                    </a:ext>
                  </a:extLst>
                </a:gridCol>
                <a:gridCol w="607974">
                  <a:extLst>
                    <a:ext uri="{9D8B030D-6E8A-4147-A177-3AD203B41FA5}">
                      <a16:colId xmlns:a16="http://schemas.microsoft.com/office/drawing/2014/main" val="553862627"/>
                    </a:ext>
                  </a:extLst>
                </a:gridCol>
                <a:gridCol w="720080">
                  <a:extLst>
                    <a:ext uri="{9D8B030D-6E8A-4147-A177-3AD203B41FA5}">
                      <a16:colId xmlns:a16="http://schemas.microsoft.com/office/drawing/2014/main" val="3751913409"/>
                    </a:ext>
                  </a:extLst>
                </a:gridCol>
                <a:gridCol w="601408">
                  <a:extLst>
                    <a:ext uri="{9D8B030D-6E8A-4147-A177-3AD203B41FA5}">
                      <a16:colId xmlns:a16="http://schemas.microsoft.com/office/drawing/2014/main" val="1763272389"/>
                    </a:ext>
                  </a:extLst>
                </a:gridCol>
                <a:gridCol w="622728">
                  <a:extLst>
                    <a:ext uri="{9D8B030D-6E8A-4147-A177-3AD203B41FA5}">
                      <a16:colId xmlns:a16="http://schemas.microsoft.com/office/drawing/2014/main" val="639883798"/>
                    </a:ext>
                  </a:extLst>
                </a:gridCol>
                <a:gridCol w="720080">
                  <a:extLst>
                    <a:ext uri="{9D8B030D-6E8A-4147-A177-3AD203B41FA5}">
                      <a16:colId xmlns:a16="http://schemas.microsoft.com/office/drawing/2014/main" val="2421669251"/>
                    </a:ext>
                  </a:extLst>
                </a:gridCol>
              </a:tblGrid>
              <a:tr h="605462">
                <a:tc>
                  <a:txBody>
                    <a:bodyPr/>
                    <a:lstStyle/>
                    <a:p>
                      <a:endParaRPr lang="en-GB" sz="1000" dirty="0">
                        <a:solidFill>
                          <a:srgbClr val="425563"/>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18/19</a:t>
                      </a:r>
                    </a:p>
                    <a:p>
                      <a:pPr algn="ctr"/>
                      <a:r>
                        <a:rPr lang="en-GB" sz="1000" dirty="0" smtClean="0">
                          <a:solidFill>
                            <a:schemeClr val="bg1"/>
                          </a:solidFill>
                          <a:latin typeface="Arial" panose="020B0604020202020204" pitchFamily="34" charset="0"/>
                          <a:cs typeface="Arial" panose="020B0604020202020204" pitchFamily="34" charset="0"/>
                        </a:rPr>
                        <a:t>White</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19/20</a:t>
                      </a:r>
                    </a:p>
                    <a:p>
                      <a:pPr algn="ctr"/>
                      <a:r>
                        <a:rPr lang="en-GB" sz="1000" dirty="0" smtClean="0">
                          <a:solidFill>
                            <a:schemeClr val="bg1"/>
                          </a:solidFill>
                          <a:latin typeface="Arial" panose="020B0604020202020204" pitchFamily="34" charset="0"/>
                          <a:cs typeface="Arial" panose="020B0604020202020204" pitchFamily="34" charset="0"/>
                        </a:rPr>
                        <a:t>White</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White variance</a:t>
                      </a:r>
                    </a:p>
                  </a:txBody>
                  <a:tcPr>
                    <a:solidFill>
                      <a:srgbClr val="00A499"/>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18/19</a:t>
                      </a:r>
                    </a:p>
                    <a:p>
                      <a:pPr algn="ctr"/>
                      <a:r>
                        <a:rPr lang="en-GB" sz="1000" dirty="0" smtClean="0">
                          <a:solidFill>
                            <a:schemeClr val="bg1"/>
                          </a:solidFill>
                          <a:latin typeface="Arial" panose="020B0604020202020204" pitchFamily="34" charset="0"/>
                          <a:cs typeface="Arial" panose="020B0604020202020204" pitchFamily="34" charset="0"/>
                        </a:rPr>
                        <a:t>BAME</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19/20</a:t>
                      </a:r>
                    </a:p>
                    <a:p>
                      <a:pPr algn="ctr"/>
                      <a:r>
                        <a:rPr lang="en-GB" sz="1000" dirty="0" smtClean="0">
                          <a:solidFill>
                            <a:schemeClr val="bg1"/>
                          </a:solidFill>
                          <a:latin typeface="Arial" panose="020B0604020202020204" pitchFamily="34" charset="0"/>
                          <a:cs typeface="Arial" panose="020B0604020202020204" pitchFamily="34" charset="0"/>
                        </a:rPr>
                        <a:t>BAME</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BAME Variance</a:t>
                      </a:r>
                    </a:p>
                    <a:p>
                      <a:pPr algn="ctr"/>
                      <a:endParaRPr lang="en-GB" sz="1000"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18/19</a:t>
                      </a:r>
                    </a:p>
                    <a:p>
                      <a:pPr algn="ctr"/>
                      <a:r>
                        <a:rPr lang="en-GB" sz="1000" dirty="0" smtClean="0">
                          <a:solidFill>
                            <a:schemeClr val="bg1"/>
                          </a:solidFill>
                          <a:latin typeface="Arial" panose="020B0604020202020204" pitchFamily="34" charset="0"/>
                          <a:cs typeface="Arial" panose="020B0604020202020204" pitchFamily="34" charset="0"/>
                        </a:rPr>
                        <a:t>Not</a:t>
                      </a:r>
                      <a:r>
                        <a:rPr lang="en-GB" sz="1000" baseline="0" dirty="0" smtClean="0">
                          <a:solidFill>
                            <a:schemeClr val="bg1"/>
                          </a:solidFill>
                          <a:latin typeface="Arial" panose="020B0604020202020204" pitchFamily="34" charset="0"/>
                          <a:cs typeface="Arial" panose="020B0604020202020204" pitchFamily="34" charset="0"/>
                        </a:rPr>
                        <a:t> Stated</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19/20</a:t>
                      </a:r>
                    </a:p>
                    <a:p>
                      <a:pPr algn="ctr"/>
                      <a:r>
                        <a:rPr lang="en-GB" sz="1000" dirty="0" smtClean="0">
                          <a:solidFill>
                            <a:schemeClr val="bg1"/>
                          </a:solidFill>
                          <a:latin typeface="Arial" panose="020B0604020202020204" pitchFamily="34" charset="0"/>
                          <a:cs typeface="Arial" panose="020B0604020202020204" pitchFamily="34" charset="0"/>
                        </a:rPr>
                        <a:t>Not Stated</a:t>
                      </a:r>
                      <a:endParaRPr lang="en-GB" sz="1000" dirty="0">
                        <a:solidFill>
                          <a:schemeClr val="bg1"/>
                        </a:solidFill>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Not Stated</a:t>
                      </a:r>
                      <a:r>
                        <a:rPr lang="en-GB" sz="1000" baseline="0" dirty="0" smtClean="0">
                          <a:solidFill>
                            <a:schemeClr val="bg1"/>
                          </a:solidFill>
                          <a:latin typeface="Arial" panose="020B0604020202020204" pitchFamily="34" charset="0"/>
                          <a:cs typeface="Arial" panose="020B0604020202020204" pitchFamily="34" charset="0"/>
                        </a:rPr>
                        <a:t> Variance</a:t>
                      </a:r>
                      <a:endParaRPr lang="en-GB" sz="1000" dirty="0" smtClean="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1938618614"/>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Number of staff in workforce</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192</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227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35</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103</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127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24</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5</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3</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3416172850"/>
                  </a:ext>
                </a:extLst>
              </a:tr>
              <a:tr h="269094">
                <a:tc>
                  <a:txBody>
                    <a:bodyPr/>
                    <a:lstStyle/>
                    <a:p>
                      <a:r>
                        <a:rPr lang="en-GB" sz="1000" b="1" dirty="0" smtClean="0">
                          <a:solidFill>
                            <a:schemeClr val="bg1"/>
                          </a:solidFill>
                          <a:latin typeface="Arial" panose="020B0604020202020204" pitchFamily="34" charset="0"/>
                          <a:cs typeface="Arial" panose="020B0604020202020204" pitchFamily="34" charset="0"/>
                        </a:rPr>
                        <a:t>Total Board members by ethnicity</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12</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12</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4173730302"/>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Total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rgbClr val="425563"/>
                          </a:solidFill>
                          <a:latin typeface="Arial" panose="020B0604020202020204" pitchFamily="34" charset="0"/>
                          <a:cs typeface="Arial" panose="020B0604020202020204" pitchFamily="34"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rgbClr val="425563"/>
                          </a:solidFill>
                          <a:latin typeface="Arial" panose="020B0604020202020204" pitchFamily="34" charset="0"/>
                          <a:cs typeface="Arial" panose="020B0604020202020204" pitchFamily="34"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a:t>
                      </a:r>
                    </a:p>
                  </a:txBody>
                  <a:tcPr>
                    <a:solidFill>
                      <a:srgbClr val="00A499"/>
                    </a:solidFill>
                  </a:tcPr>
                </a:tc>
                <a:extLst>
                  <a:ext uri="{0D108BD9-81ED-4DB2-BD59-A6C34878D82A}">
                    <a16:rowId xmlns:a16="http://schemas.microsoft.com/office/drawing/2014/main" val="4226477258"/>
                  </a:ext>
                </a:extLst>
              </a:tr>
              <a:tr h="269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Voting Board members -</a:t>
                      </a:r>
                      <a:r>
                        <a:rPr lang="en-GB" sz="1000" b="1" baseline="0" dirty="0" smtClean="0">
                          <a:solidFill>
                            <a:schemeClr val="bg1"/>
                          </a:solidFill>
                          <a:latin typeface="Arial" panose="020B0604020202020204" pitchFamily="34" charset="0"/>
                          <a:cs typeface="Arial" panose="020B0604020202020204" pitchFamily="34" charset="0"/>
                        </a:rPr>
                        <a:t> headcount</a:t>
                      </a:r>
                      <a:endParaRPr lang="en-GB" sz="1000" b="1" dirty="0" smtClean="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9</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9</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1759191668"/>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Voting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468885427"/>
                  </a:ext>
                </a:extLst>
              </a:tr>
              <a:tr h="269094">
                <a:tc>
                  <a:txBody>
                    <a:bodyPr/>
                    <a:lstStyle/>
                    <a:p>
                      <a:r>
                        <a:rPr lang="en-GB" sz="1000" b="1" dirty="0" smtClean="0">
                          <a:solidFill>
                            <a:schemeClr val="bg1"/>
                          </a:solidFill>
                          <a:latin typeface="Arial" panose="020B0604020202020204" pitchFamily="34" charset="0"/>
                          <a:cs typeface="Arial" panose="020B0604020202020204" pitchFamily="34" charset="0"/>
                        </a:rPr>
                        <a:t>Non-voting members - headcount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3</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3</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3643700366"/>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Non-Voting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2656162251"/>
                  </a:ext>
                </a:extLst>
              </a:tr>
              <a:tr h="269094">
                <a:tc>
                  <a:txBody>
                    <a:bodyPr/>
                    <a:lstStyle/>
                    <a:p>
                      <a:r>
                        <a:rPr lang="en-GB" sz="1000" b="1" dirty="0" smtClean="0">
                          <a:solidFill>
                            <a:schemeClr val="bg1"/>
                          </a:solidFill>
                          <a:latin typeface="Arial" panose="020B0604020202020204" pitchFamily="34" charset="0"/>
                          <a:cs typeface="Arial" panose="020B0604020202020204" pitchFamily="34" charset="0"/>
                        </a:rPr>
                        <a:t>Executive Board members - headcount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4</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4</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3779112862"/>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Executive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2484679229"/>
                  </a:ext>
                </a:extLst>
              </a:tr>
              <a:tr h="269094">
                <a:tc>
                  <a:txBody>
                    <a:bodyPr/>
                    <a:lstStyle/>
                    <a:p>
                      <a:r>
                        <a:rPr lang="en-GB" sz="1000" b="1" dirty="0" smtClean="0">
                          <a:solidFill>
                            <a:schemeClr val="bg1"/>
                          </a:solidFill>
                          <a:latin typeface="Arial" panose="020B0604020202020204" pitchFamily="34" charset="0"/>
                          <a:cs typeface="Arial" panose="020B0604020202020204" pitchFamily="34" charset="0"/>
                        </a:rPr>
                        <a:t>Non Exec.</a:t>
                      </a:r>
                      <a:r>
                        <a:rPr lang="en-GB" sz="1000" b="1" baseline="0" dirty="0" smtClean="0">
                          <a:solidFill>
                            <a:schemeClr val="bg1"/>
                          </a:solidFill>
                          <a:latin typeface="Arial" panose="020B0604020202020204" pitchFamily="34" charset="0"/>
                          <a:cs typeface="Arial" panose="020B0604020202020204" pitchFamily="34" charset="0"/>
                        </a:rPr>
                        <a:t> Board members - headcount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7</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7</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4045145462"/>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Non Exec.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rPr>
                        <a:t>-</a:t>
                      </a:r>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00A499"/>
                    </a:solidFill>
                  </a:tcPr>
                </a:tc>
                <a:extLst>
                  <a:ext uri="{0D108BD9-81ED-4DB2-BD59-A6C34878D82A}">
                    <a16:rowId xmlns:a16="http://schemas.microsoft.com/office/drawing/2014/main" val="4169948713"/>
                  </a:ext>
                </a:extLst>
              </a:tr>
              <a:tr h="269094">
                <a:tc>
                  <a:txBody>
                    <a:bodyPr/>
                    <a:lstStyle/>
                    <a:p>
                      <a:r>
                        <a:rPr lang="en-GB" sz="1000" dirty="0" smtClean="0">
                          <a:solidFill>
                            <a:srgbClr val="425563"/>
                          </a:solidFill>
                          <a:latin typeface="Arial" panose="020B0604020202020204" pitchFamily="34" charset="0"/>
                          <a:cs typeface="Arial" panose="020B0604020202020204" pitchFamily="34" charset="0"/>
                        </a:rPr>
                        <a:t>Overall Workforce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64.6%</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63.2%</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-1.4%</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34.7%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35.4%</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+0.7%</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1.4%</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+0.7</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2242415761"/>
                  </a:ext>
                </a:extLst>
              </a:tr>
              <a:tr h="437278">
                <a:tc>
                  <a:txBody>
                    <a:bodyPr/>
                    <a:lstStyle/>
                    <a:p>
                      <a:r>
                        <a:rPr lang="en-GB" sz="1000" dirty="0" smtClean="0">
                          <a:solidFill>
                            <a:srgbClr val="425563"/>
                          </a:solidFill>
                          <a:latin typeface="Arial" panose="020B0604020202020204" pitchFamily="34" charset="0"/>
                          <a:cs typeface="Arial" panose="020B0604020202020204" pitchFamily="34" charset="0"/>
                        </a:rPr>
                        <a:t>Overall Difference (total % Board – total % workforce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35.4%</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36.8%</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-34.7%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-34.7%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1676937131"/>
                  </a:ext>
                </a:extLst>
              </a:tr>
            </a:tbl>
          </a:graphicData>
        </a:graphic>
      </p:graphicFrame>
    </p:spTree>
    <p:extLst>
      <p:ext uri="{BB962C8B-B14F-4D97-AF65-F5344CB8AC3E}">
        <p14:creationId xmlns:p14="http://schemas.microsoft.com/office/powerpoint/2010/main" val="981823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Action Plan</a:t>
            </a:r>
            <a:endParaRPr lang="en-GB" b="1" dirty="0">
              <a:solidFill>
                <a:srgbClr val="005EB8"/>
              </a:solidFill>
            </a:endParaRPr>
          </a:p>
        </p:txBody>
      </p:sp>
      <p:sp>
        <p:nvSpPr>
          <p:cNvPr id="3" name="Content Placeholder 2"/>
          <p:cNvSpPr>
            <a:spLocks noGrp="1"/>
          </p:cNvSpPr>
          <p:nvPr>
            <p:ph idx="1"/>
          </p:nvPr>
        </p:nvSpPr>
        <p:spPr>
          <a:xfrm>
            <a:off x="306341" y="1340768"/>
            <a:ext cx="8516245" cy="4968552"/>
          </a:xfrm>
        </p:spPr>
        <p:txBody>
          <a:bodyPr>
            <a:normAutofit/>
          </a:bodyPr>
          <a:lstStyle/>
          <a:p>
            <a:pPr marL="0" indent="0" algn="just">
              <a:buNone/>
            </a:pPr>
            <a:r>
              <a:rPr lang="en-GB" sz="1600" dirty="0" smtClean="0">
                <a:solidFill>
                  <a:srgbClr val="005EB8"/>
                </a:solidFill>
              </a:rPr>
              <a:t>Based on the outcomes of this WRES report, below are our areas of focus :</a:t>
            </a:r>
          </a:p>
          <a:p>
            <a:pPr marL="714375" indent="-361950" algn="just"/>
            <a:r>
              <a:rPr lang="en-GB" sz="1600" dirty="0" smtClean="0">
                <a:solidFill>
                  <a:srgbClr val="005EB8"/>
                </a:solidFill>
              </a:rPr>
              <a:t>Improving representation of BAME staff at higher pay bands and at VSM level.</a:t>
            </a:r>
          </a:p>
          <a:p>
            <a:pPr marL="714375" indent="-361950" algn="just"/>
            <a:r>
              <a:rPr lang="en-GB" sz="1600" dirty="0" smtClean="0">
                <a:solidFill>
                  <a:srgbClr val="005EB8"/>
                </a:solidFill>
              </a:rPr>
              <a:t>Identifying and removing any barriers that may prevent candidates from a BAME background from applying and being appointed in roles within NHS Resolution.</a:t>
            </a:r>
          </a:p>
          <a:p>
            <a:pPr marL="714375" indent="-361950" algn="just"/>
            <a:r>
              <a:rPr lang="en-GB" sz="1600" dirty="0" smtClean="0">
                <a:solidFill>
                  <a:srgbClr val="005EB8"/>
                </a:solidFill>
              </a:rPr>
              <a:t>Ensure learning and development opportunities translate into more opportunities for career progression for BAME staff.</a:t>
            </a:r>
          </a:p>
          <a:p>
            <a:pPr marL="352425" indent="0" algn="just">
              <a:buNone/>
            </a:pPr>
            <a:endParaRPr lang="en-GB" sz="1600" dirty="0">
              <a:solidFill>
                <a:srgbClr val="005EB8"/>
              </a:solidFill>
            </a:endParaRPr>
          </a:p>
          <a:p>
            <a:pPr marL="0" indent="0" algn="just">
              <a:buNone/>
            </a:pPr>
            <a:r>
              <a:rPr lang="en-GB" sz="1600" dirty="0" smtClean="0">
                <a:solidFill>
                  <a:srgbClr val="005EB8"/>
                </a:solidFill>
              </a:rPr>
              <a:t>In the last year, below are some of the steps we’ve already taken to improve the experiences and opportunities for our BAME staff:</a:t>
            </a:r>
          </a:p>
          <a:p>
            <a:pPr marL="0" indent="0" algn="just">
              <a:buNone/>
            </a:pPr>
            <a:endParaRPr lang="en-GB" sz="1600" dirty="0" smtClean="0">
              <a:solidFill>
                <a:srgbClr val="005EB8"/>
              </a:solidFill>
            </a:endParaRPr>
          </a:p>
          <a:p>
            <a:pPr marL="714375" algn="just"/>
            <a:r>
              <a:rPr lang="en-GB" sz="1600" dirty="0" smtClean="0">
                <a:solidFill>
                  <a:srgbClr val="005EB8"/>
                </a:solidFill>
              </a:rPr>
              <a:t>Promoted </a:t>
            </a:r>
            <a:r>
              <a:rPr lang="en-GB" sz="1600" dirty="0">
                <a:solidFill>
                  <a:srgbClr val="005EB8"/>
                </a:solidFill>
              </a:rPr>
              <a:t>and </a:t>
            </a:r>
            <a:r>
              <a:rPr lang="en-GB" sz="1600" dirty="0" smtClean="0">
                <a:solidFill>
                  <a:srgbClr val="005EB8"/>
                </a:solidFill>
              </a:rPr>
              <a:t>supported </a:t>
            </a:r>
            <a:r>
              <a:rPr lang="en-GB" sz="1600" dirty="0">
                <a:solidFill>
                  <a:srgbClr val="005EB8"/>
                </a:solidFill>
              </a:rPr>
              <a:t>access to leadership development for all levels of staff</a:t>
            </a:r>
          </a:p>
          <a:p>
            <a:pPr marL="714375" algn="just"/>
            <a:r>
              <a:rPr lang="en-GB" sz="1600" dirty="0" smtClean="0">
                <a:solidFill>
                  <a:srgbClr val="005EB8"/>
                </a:solidFill>
              </a:rPr>
              <a:t>Promoted and supported external </a:t>
            </a:r>
            <a:r>
              <a:rPr lang="en-GB" sz="1600" dirty="0">
                <a:solidFill>
                  <a:srgbClr val="005EB8"/>
                </a:solidFill>
              </a:rPr>
              <a:t>leadership development opportunities aimed specifically at BAME staff i.e. Ready now programme and Stepping up programme</a:t>
            </a:r>
          </a:p>
          <a:p>
            <a:pPr marL="714375" algn="just"/>
            <a:r>
              <a:rPr lang="en-GB" sz="1600" dirty="0" smtClean="0">
                <a:solidFill>
                  <a:srgbClr val="005EB8"/>
                </a:solidFill>
              </a:rPr>
              <a:t>Implemented the Junior </a:t>
            </a:r>
            <a:r>
              <a:rPr lang="en-GB" sz="1600" dirty="0">
                <a:solidFill>
                  <a:srgbClr val="005EB8"/>
                </a:solidFill>
              </a:rPr>
              <a:t>Case Manager apprenticeships, which is a positive step in supporting career progression for BAME groups</a:t>
            </a:r>
            <a:r>
              <a:rPr lang="en-GB" sz="1600" dirty="0" smtClean="0">
                <a:solidFill>
                  <a:srgbClr val="005EB8"/>
                </a:solidFill>
              </a:rPr>
              <a:t>.</a:t>
            </a:r>
          </a:p>
          <a:p>
            <a:pPr marL="714375" algn="just"/>
            <a:r>
              <a:rPr lang="en-GB" sz="1600" dirty="0">
                <a:solidFill>
                  <a:srgbClr val="005EB8"/>
                </a:solidFill>
              </a:rPr>
              <a:t>HR &amp; OD team have offered career coaching and interview skills to support and improve competency and confidence around the large-scale recruitment campaigns</a:t>
            </a:r>
          </a:p>
          <a:p>
            <a:pPr marL="714375" algn="just"/>
            <a:endParaRPr lang="en-GB" sz="1600" dirty="0" smtClean="0">
              <a:solidFill>
                <a:srgbClr val="005EB8"/>
              </a:solidFill>
            </a:endParaRPr>
          </a:p>
        </p:txBody>
      </p:sp>
    </p:spTree>
    <p:extLst>
      <p:ext uri="{BB962C8B-B14F-4D97-AF65-F5344CB8AC3E}">
        <p14:creationId xmlns:p14="http://schemas.microsoft.com/office/powerpoint/2010/main" val="1246206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Action Plan</a:t>
            </a:r>
            <a:endParaRPr lang="en-GB" b="1" dirty="0">
              <a:solidFill>
                <a:srgbClr val="005EB8"/>
              </a:solidFill>
            </a:endParaRPr>
          </a:p>
        </p:txBody>
      </p:sp>
      <p:sp>
        <p:nvSpPr>
          <p:cNvPr id="3" name="Content Placeholder 2"/>
          <p:cNvSpPr>
            <a:spLocks noGrp="1"/>
          </p:cNvSpPr>
          <p:nvPr>
            <p:ph idx="1"/>
          </p:nvPr>
        </p:nvSpPr>
        <p:spPr>
          <a:xfrm>
            <a:off x="306341" y="1268760"/>
            <a:ext cx="8516245" cy="5256584"/>
          </a:xfrm>
        </p:spPr>
        <p:txBody>
          <a:bodyPr>
            <a:normAutofit fontScale="92500" lnSpcReduction="20000"/>
          </a:bodyPr>
          <a:lstStyle/>
          <a:p>
            <a:pPr marL="0" indent="0" algn="just">
              <a:buNone/>
            </a:pPr>
            <a:r>
              <a:rPr lang="en-GB" sz="1600" dirty="0">
                <a:solidFill>
                  <a:srgbClr val="005EB8"/>
                </a:solidFill>
              </a:rPr>
              <a:t>Moving forward, our Equality, Diversity and Inclusion </a:t>
            </a:r>
            <a:r>
              <a:rPr lang="en-GB" sz="1600" dirty="0" smtClean="0">
                <a:solidFill>
                  <a:srgbClr val="005EB8"/>
                </a:solidFill>
              </a:rPr>
              <a:t>strategy, </a:t>
            </a:r>
            <a:r>
              <a:rPr lang="en-GB" sz="1600" dirty="0">
                <a:solidFill>
                  <a:srgbClr val="005EB8"/>
                </a:solidFill>
              </a:rPr>
              <a:t>drafted ahead of this report, has identified some additional actions that will </a:t>
            </a:r>
            <a:r>
              <a:rPr lang="en-GB" sz="1600" dirty="0" smtClean="0">
                <a:solidFill>
                  <a:srgbClr val="005EB8"/>
                </a:solidFill>
              </a:rPr>
              <a:t>assist the organisation to see year-on-year improvements against the nine indicators as a result of improving our BAME representation, experience and engagement. </a:t>
            </a:r>
            <a:r>
              <a:rPr lang="en-GB" sz="1600" dirty="0" smtClean="0">
                <a:solidFill>
                  <a:srgbClr val="005EB8"/>
                </a:solidFill>
              </a:rPr>
              <a:t>Below </a:t>
            </a:r>
            <a:r>
              <a:rPr lang="en-GB" sz="1600" dirty="0" smtClean="0">
                <a:solidFill>
                  <a:srgbClr val="005EB8"/>
                </a:solidFill>
              </a:rPr>
              <a:t>are some of the actions we will carry out:</a:t>
            </a:r>
          </a:p>
          <a:p>
            <a:pPr marL="0" indent="0" algn="just">
              <a:buNone/>
            </a:pPr>
            <a:endParaRPr lang="en-GB" sz="1600" dirty="0">
              <a:solidFill>
                <a:srgbClr val="005EB8"/>
              </a:solidFill>
            </a:endParaRPr>
          </a:p>
          <a:p>
            <a:pPr marL="714375" lvl="1" indent="-352425" algn="just">
              <a:buFont typeface="Arial" panose="020B0604020202020204" pitchFamily="34" charset="0"/>
              <a:buChar char="•"/>
            </a:pPr>
            <a:r>
              <a:rPr lang="en-GB" sz="1600" dirty="0">
                <a:solidFill>
                  <a:srgbClr val="005EB8"/>
                </a:solidFill>
              </a:rPr>
              <a:t>Review the support available to internal applicants and employees from one or more under-represented </a:t>
            </a:r>
            <a:r>
              <a:rPr lang="en-GB" sz="1600" dirty="0" smtClean="0">
                <a:solidFill>
                  <a:srgbClr val="005EB8"/>
                </a:solidFill>
              </a:rPr>
              <a:t>groups </a:t>
            </a:r>
            <a:r>
              <a:rPr lang="en-GB" sz="1600" dirty="0">
                <a:solidFill>
                  <a:srgbClr val="005EB8"/>
                </a:solidFill>
              </a:rPr>
              <a:t>at all levels i.e. nominated person to talk through vacancy, proof reading applications and mock interviews.</a:t>
            </a:r>
          </a:p>
          <a:p>
            <a:pPr marL="714375" lvl="1" indent="-352425" algn="just">
              <a:buFont typeface="Arial" panose="020B0604020202020204" pitchFamily="34" charset="0"/>
              <a:buChar char="•"/>
            </a:pPr>
            <a:r>
              <a:rPr lang="en-GB" sz="1600" dirty="0" smtClean="0">
                <a:solidFill>
                  <a:srgbClr val="005EB8"/>
                </a:solidFill>
              </a:rPr>
              <a:t>Engage with staff from a BAME background by establishing </a:t>
            </a:r>
            <a:r>
              <a:rPr lang="en-GB" sz="1600" dirty="0">
                <a:solidFill>
                  <a:srgbClr val="005EB8"/>
                </a:solidFill>
              </a:rPr>
              <a:t>a BAME staff network within NHS </a:t>
            </a:r>
            <a:r>
              <a:rPr lang="en-GB" sz="1600" dirty="0" smtClean="0">
                <a:solidFill>
                  <a:srgbClr val="005EB8"/>
                </a:solidFill>
              </a:rPr>
              <a:t>Resolution (due to launch in August 2020).</a:t>
            </a:r>
            <a:endParaRPr lang="en-GB" sz="1600" dirty="0">
              <a:solidFill>
                <a:srgbClr val="005EB8"/>
              </a:solidFill>
            </a:endParaRPr>
          </a:p>
          <a:p>
            <a:pPr marL="714375" lvl="1" indent="-352425" algn="just">
              <a:buFont typeface="Arial" panose="020B0604020202020204" pitchFamily="34" charset="0"/>
              <a:buChar char="•"/>
            </a:pPr>
            <a:r>
              <a:rPr lang="en-GB" sz="1600" dirty="0" smtClean="0">
                <a:solidFill>
                  <a:srgbClr val="005EB8"/>
                </a:solidFill>
              </a:rPr>
              <a:t>Continue </a:t>
            </a:r>
            <a:r>
              <a:rPr lang="en-GB" sz="1600" dirty="0">
                <a:solidFill>
                  <a:srgbClr val="005EB8"/>
                </a:solidFill>
              </a:rPr>
              <a:t>to promote and support external leadership development opportunities aimed specifically at BAME staff i.e. Ready now programme and Stepping up programme.</a:t>
            </a:r>
          </a:p>
          <a:p>
            <a:pPr marL="714375" lvl="1" indent="-352425" algn="just">
              <a:buFont typeface="Arial" panose="020B0604020202020204" pitchFamily="34" charset="0"/>
              <a:buChar char="•"/>
            </a:pPr>
            <a:r>
              <a:rPr lang="en-GB" sz="1600" dirty="0" smtClean="0">
                <a:solidFill>
                  <a:srgbClr val="005EB8"/>
                </a:solidFill>
              </a:rPr>
              <a:t>Provide </a:t>
            </a:r>
            <a:r>
              <a:rPr lang="en-GB" sz="1600" dirty="0">
                <a:solidFill>
                  <a:srgbClr val="005EB8"/>
                </a:solidFill>
              </a:rPr>
              <a:t>targeted coaching and (sponsorship) mentoring to staff from under-represented groups to assist with staff progression within the organisation. </a:t>
            </a:r>
            <a:endParaRPr lang="en-GB" sz="1600" dirty="0" smtClean="0">
              <a:solidFill>
                <a:srgbClr val="005EB8"/>
              </a:solidFill>
            </a:endParaRPr>
          </a:p>
          <a:p>
            <a:pPr marL="714375" lvl="1" indent="-352425" algn="just">
              <a:buFont typeface="Arial" panose="020B0604020202020204" pitchFamily="34" charset="0"/>
              <a:buChar char="•"/>
            </a:pPr>
            <a:r>
              <a:rPr lang="en-GB" sz="1600" dirty="0" smtClean="0">
                <a:solidFill>
                  <a:srgbClr val="005EB8"/>
                </a:solidFill>
              </a:rPr>
              <a:t>Ensure the NHS Resolution Leadership Development Programme reflects EDI principles around </a:t>
            </a:r>
            <a:r>
              <a:rPr lang="en-GB" sz="1600" dirty="0">
                <a:solidFill>
                  <a:srgbClr val="005EB8"/>
                </a:solidFill>
              </a:rPr>
              <a:t>a just and learning </a:t>
            </a:r>
            <a:r>
              <a:rPr lang="en-GB" sz="1600" dirty="0" smtClean="0">
                <a:solidFill>
                  <a:srgbClr val="005EB8"/>
                </a:solidFill>
              </a:rPr>
              <a:t>culture.</a:t>
            </a:r>
          </a:p>
          <a:p>
            <a:pPr marL="714375" lvl="1" indent="-352425" algn="just">
              <a:buFont typeface="Arial" panose="020B0604020202020204" pitchFamily="34" charset="0"/>
              <a:buChar char="•"/>
            </a:pPr>
            <a:r>
              <a:rPr lang="en-GB" sz="1600" dirty="0" smtClean="0">
                <a:solidFill>
                  <a:srgbClr val="005EB8"/>
                </a:solidFill>
              </a:rPr>
              <a:t>Review </a:t>
            </a:r>
            <a:r>
              <a:rPr lang="en-GB" sz="1600" dirty="0">
                <a:solidFill>
                  <a:srgbClr val="005EB8"/>
                </a:solidFill>
              </a:rPr>
              <a:t>current career pathways to </a:t>
            </a:r>
            <a:r>
              <a:rPr lang="en-GB" sz="1600" dirty="0" smtClean="0">
                <a:solidFill>
                  <a:srgbClr val="005EB8"/>
                </a:solidFill>
              </a:rPr>
              <a:t>create transparency and remove any barriers for </a:t>
            </a:r>
            <a:r>
              <a:rPr lang="en-GB" sz="1600" dirty="0">
                <a:solidFill>
                  <a:srgbClr val="005EB8"/>
                </a:solidFill>
              </a:rPr>
              <a:t>under-represented </a:t>
            </a:r>
            <a:r>
              <a:rPr lang="en-GB" sz="1600" dirty="0" smtClean="0">
                <a:solidFill>
                  <a:srgbClr val="005EB8"/>
                </a:solidFill>
              </a:rPr>
              <a:t>groups.</a:t>
            </a:r>
          </a:p>
          <a:p>
            <a:pPr marL="714375" lvl="1" indent="-352425" algn="just">
              <a:buFont typeface="Arial" panose="020B0604020202020204" pitchFamily="34" charset="0"/>
              <a:buChar char="•"/>
            </a:pPr>
            <a:r>
              <a:rPr lang="en-GB" sz="1600" dirty="0" smtClean="0">
                <a:solidFill>
                  <a:srgbClr val="005EB8"/>
                </a:solidFill>
              </a:rPr>
              <a:t>Create </a:t>
            </a:r>
            <a:r>
              <a:rPr lang="en-GB" sz="1600" dirty="0">
                <a:solidFill>
                  <a:srgbClr val="005EB8"/>
                </a:solidFill>
              </a:rPr>
              <a:t>cross organisational understanding of civility and impact on staff through staff survey </a:t>
            </a:r>
            <a:r>
              <a:rPr lang="en-GB" sz="1600" dirty="0" smtClean="0">
                <a:solidFill>
                  <a:srgbClr val="005EB8"/>
                </a:solidFill>
              </a:rPr>
              <a:t>data</a:t>
            </a:r>
          </a:p>
          <a:p>
            <a:pPr marL="361950" lvl="1" indent="0" algn="just">
              <a:buNone/>
            </a:pPr>
            <a:endParaRPr lang="en-GB" sz="1600" dirty="0" smtClean="0">
              <a:solidFill>
                <a:srgbClr val="005EB8"/>
              </a:solidFill>
            </a:endParaRPr>
          </a:p>
          <a:p>
            <a:pPr marL="0" lvl="1" indent="0" algn="just">
              <a:buNone/>
            </a:pPr>
            <a:r>
              <a:rPr lang="en-GB" sz="1600" dirty="0" smtClean="0">
                <a:solidFill>
                  <a:srgbClr val="005EB8"/>
                </a:solidFill>
              </a:rPr>
              <a:t>In addition to the actions above, we will </a:t>
            </a:r>
            <a:r>
              <a:rPr lang="en-GB" sz="1600" dirty="0">
                <a:solidFill>
                  <a:srgbClr val="005EB8"/>
                </a:solidFill>
              </a:rPr>
              <a:t>also we will ensure the staff survey, which is scheduled </a:t>
            </a:r>
            <a:r>
              <a:rPr lang="en-GB" sz="1600" dirty="0" smtClean="0">
                <a:solidFill>
                  <a:srgbClr val="005EB8"/>
                </a:solidFill>
              </a:rPr>
              <a:t>in Autumn this year, </a:t>
            </a:r>
            <a:r>
              <a:rPr lang="en-GB" sz="1600" dirty="0">
                <a:solidFill>
                  <a:srgbClr val="005EB8"/>
                </a:solidFill>
              </a:rPr>
              <a:t>is commissioned to include the right questions and staff demographics in order to respond directly to the WRES indicators 5 to 8.</a:t>
            </a:r>
          </a:p>
          <a:p>
            <a:pPr marL="0" lvl="1" indent="0" algn="just">
              <a:buNone/>
            </a:pPr>
            <a:endParaRPr lang="en-GB" sz="1600" dirty="0">
              <a:solidFill>
                <a:srgbClr val="005EB8"/>
              </a:solidFill>
            </a:endParaRPr>
          </a:p>
        </p:txBody>
      </p:sp>
    </p:spTree>
    <p:extLst>
      <p:ext uri="{BB962C8B-B14F-4D97-AF65-F5344CB8AC3E}">
        <p14:creationId xmlns:p14="http://schemas.microsoft.com/office/powerpoint/2010/main" val="3994458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Introduction</a:t>
            </a:r>
            <a:endParaRPr lang="en-GB" b="1" dirty="0">
              <a:solidFill>
                <a:srgbClr val="005EB8"/>
              </a:solidFill>
            </a:endParaRPr>
          </a:p>
        </p:txBody>
      </p:sp>
      <p:sp>
        <p:nvSpPr>
          <p:cNvPr id="3" name="Content Placeholder 2"/>
          <p:cNvSpPr>
            <a:spLocks noGrp="1"/>
          </p:cNvSpPr>
          <p:nvPr>
            <p:ph idx="1"/>
          </p:nvPr>
        </p:nvSpPr>
        <p:spPr>
          <a:xfrm>
            <a:off x="306341" y="1916832"/>
            <a:ext cx="8516245" cy="4525963"/>
          </a:xfrm>
        </p:spPr>
        <p:txBody>
          <a:bodyPr>
            <a:normAutofit/>
          </a:bodyPr>
          <a:lstStyle/>
          <a:p>
            <a:pPr marL="0" indent="0" algn="just">
              <a:buNone/>
            </a:pPr>
            <a:r>
              <a:rPr lang="en-GB" sz="1600" dirty="0">
                <a:solidFill>
                  <a:srgbClr val="005EB8"/>
                </a:solidFill>
              </a:rPr>
              <a:t>The Workforce Race Equality Standard </a:t>
            </a:r>
            <a:r>
              <a:rPr lang="en-GB" sz="1600" dirty="0" smtClean="0">
                <a:solidFill>
                  <a:srgbClr val="005EB8"/>
                </a:solidFill>
              </a:rPr>
              <a:t>(WRES) was </a:t>
            </a:r>
            <a:r>
              <a:rPr lang="en-GB" sz="1600" dirty="0">
                <a:solidFill>
                  <a:srgbClr val="005EB8"/>
                </a:solidFill>
              </a:rPr>
              <a:t>mandated in 2015 for NHS commissioners and NHS healthcare providers as a means of tackling workforce race inequality across the NHS</a:t>
            </a:r>
            <a:r>
              <a:rPr lang="en-GB" sz="1600" dirty="0" smtClean="0">
                <a:solidFill>
                  <a:srgbClr val="005EB8"/>
                </a:solidFill>
              </a:rPr>
              <a:t>. In 2017, national healthcare </a:t>
            </a:r>
            <a:r>
              <a:rPr lang="en-GB" sz="1600" dirty="0">
                <a:solidFill>
                  <a:srgbClr val="005EB8"/>
                </a:solidFill>
              </a:rPr>
              <a:t>organisations </a:t>
            </a:r>
            <a:r>
              <a:rPr lang="en-GB" sz="1600" dirty="0" smtClean="0">
                <a:solidFill>
                  <a:srgbClr val="005EB8"/>
                </a:solidFill>
              </a:rPr>
              <a:t>were invited to </a:t>
            </a:r>
            <a:r>
              <a:rPr lang="en-GB" sz="1600" dirty="0">
                <a:solidFill>
                  <a:srgbClr val="005EB8"/>
                </a:solidFill>
              </a:rPr>
              <a:t>implement </a:t>
            </a:r>
            <a:r>
              <a:rPr lang="en-GB" sz="1600" dirty="0" smtClean="0">
                <a:solidFill>
                  <a:srgbClr val="005EB8"/>
                </a:solidFill>
              </a:rPr>
              <a:t>WRES and report their findings against </a:t>
            </a:r>
            <a:r>
              <a:rPr lang="en-GB" sz="1600" dirty="0">
                <a:solidFill>
                  <a:srgbClr val="005EB8"/>
                </a:solidFill>
              </a:rPr>
              <a:t>the nine WRES indicators. </a:t>
            </a:r>
            <a:endParaRPr lang="en-GB" sz="1600" dirty="0" smtClean="0">
              <a:solidFill>
                <a:srgbClr val="005EB8"/>
              </a:solidFill>
            </a:endParaRPr>
          </a:p>
          <a:p>
            <a:pPr marL="0" indent="0" algn="just">
              <a:buNone/>
            </a:pPr>
            <a:endParaRPr lang="en-GB" sz="1600" dirty="0" smtClean="0">
              <a:solidFill>
                <a:srgbClr val="005EB8"/>
              </a:solidFill>
            </a:endParaRPr>
          </a:p>
          <a:p>
            <a:pPr marL="0" indent="0" algn="just">
              <a:buNone/>
            </a:pPr>
            <a:r>
              <a:rPr lang="en-GB" sz="1600" dirty="0" smtClean="0">
                <a:solidFill>
                  <a:srgbClr val="005EB8"/>
                </a:solidFill>
              </a:rPr>
              <a:t>In </a:t>
            </a:r>
            <a:r>
              <a:rPr lang="en-GB" sz="1600" dirty="0">
                <a:solidFill>
                  <a:srgbClr val="005EB8"/>
                </a:solidFill>
              </a:rPr>
              <a:t>line with our </a:t>
            </a:r>
            <a:r>
              <a:rPr lang="en-GB" sz="1600" dirty="0" smtClean="0">
                <a:solidFill>
                  <a:srgbClr val="005EB8"/>
                </a:solidFill>
              </a:rPr>
              <a:t>business </a:t>
            </a:r>
            <a:r>
              <a:rPr lang="en-GB" sz="1600" dirty="0">
                <a:solidFill>
                  <a:srgbClr val="005EB8"/>
                </a:solidFill>
              </a:rPr>
              <a:t>plan and </a:t>
            </a:r>
            <a:r>
              <a:rPr lang="en-GB" sz="1600" dirty="0" smtClean="0">
                <a:solidFill>
                  <a:srgbClr val="005EB8"/>
                </a:solidFill>
              </a:rPr>
              <a:t>Equality Diversity and Inclusion (EDI) strategy, we </a:t>
            </a:r>
            <a:r>
              <a:rPr lang="en-GB" sz="1600" dirty="0">
                <a:solidFill>
                  <a:srgbClr val="005EB8"/>
                </a:solidFill>
              </a:rPr>
              <a:t>committed to publish our </a:t>
            </a:r>
            <a:r>
              <a:rPr lang="en-GB" sz="1600" dirty="0" smtClean="0">
                <a:solidFill>
                  <a:srgbClr val="005EB8"/>
                </a:solidFill>
              </a:rPr>
              <a:t>WRES findings with the aim to identify </a:t>
            </a:r>
            <a:r>
              <a:rPr lang="en-GB" sz="1600" dirty="0">
                <a:solidFill>
                  <a:srgbClr val="005EB8"/>
                </a:solidFill>
              </a:rPr>
              <a:t>and address any areas that will improve the workplace experience and representation at all levels </a:t>
            </a:r>
            <a:r>
              <a:rPr lang="en-GB" sz="1600" dirty="0" smtClean="0">
                <a:solidFill>
                  <a:srgbClr val="005EB8"/>
                </a:solidFill>
              </a:rPr>
              <a:t>for Black, Asian and Minority Ethnic (BAME) </a:t>
            </a:r>
            <a:r>
              <a:rPr lang="en-GB" sz="1600" dirty="0">
                <a:solidFill>
                  <a:srgbClr val="005EB8"/>
                </a:solidFill>
              </a:rPr>
              <a:t>staff</a:t>
            </a:r>
            <a:r>
              <a:rPr lang="en-GB" sz="1600" dirty="0" smtClean="0">
                <a:solidFill>
                  <a:srgbClr val="005EB8"/>
                </a:solidFill>
              </a:rPr>
              <a:t>.</a:t>
            </a:r>
          </a:p>
          <a:p>
            <a:pPr algn="just"/>
            <a:endParaRPr lang="en-GB" sz="1600" dirty="0" smtClean="0">
              <a:solidFill>
                <a:srgbClr val="005EB8"/>
              </a:solidFill>
            </a:endParaRPr>
          </a:p>
          <a:p>
            <a:pPr marL="0" indent="0" algn="just">
              <a:buNone/>
            </a:pPr>
            <a:r>
              <a:rPr lang="en-GB" sz="1600" dirty="0">
                <a:solidFill>
                  <a:srgbClr val="005EB8"/>
                </a:solidFill>
              </a:rPr>
              <a:t>This report provides a summary of the key findings in this reporting period (2019/2020), in comparison to the previous year (</a:t>
            </a:r>
            <a:r>
              <a:rPr lang="en-GB" sz="1600" dirty="0" smtClean="0">
                <a:solidFill>
                  <a:srgbClr val="005EB8"/>
                </a:solidFill>
              </a:rPr>
              <a:t>2018/2019</a:t>
            </a:r>
            <a:r>
              <a:rPr lang="en-GB" sz="1600" dirty="0">
                <a:solidFill>
                  <a:srgbClr val="005EB8"/>
                </a:solidFill>
              </a:rPr>
              <a:t>) against the nine indicators.</a:t>
            </a:r>
          </a:p>
          <a:p>
            <a:endParaRPr lang="en-GB" sz="1600" dirty="0"/>
          </a:p>
        </p:txBody>
      </p:sp>
    </p:spTree>
    <p:extLst>
      <p:ext uri="{BB962C8B-B14F-4D97-AF65-F5344CB8AC3E}">
        <p14:creationId xmlns:p14="http://schemas.microsoft.com/office/powerpoint/2010/main" val="3337962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The nine WRES Indicators </a:t>
            </a:r>
            <a:endParaRPr lang="en-GB" b="1" dirty="0">
              <a:solidFill>
                <a:srgbClr val="005EB8"/>
              </a:solidFill>
            </a:endParaRPr>
          </a:p>
        </p:txBody>
      </p:sp>
      <p:sp>
        <p:nvSpPr>
          <p:cNvPr id="3" name="Content Placeholder 2"/>
          <p:cNvSpPr>
            <a:spLocks noGrp="1"/>
          </p:cNvSpPr>
          <p:nvPr>
            <p:ph idx="1"/>
          </p:nvPr>
        </p:nvSpPr>
        <p:spPr>
          <a:xfrm>
            <a:off x="306341" y="1340768"/>
            <a:ext cx="8516245" cy="4785395"/>
          </a:xfrm>
        </p:spPr>
        <p:txBody>
          <a:bodyPr>
            <a:normAutofit/>
          </a:bodyPr>
          <a:lstStyle/>
          <a:p>
            <a:pPr marL="0" indent="0" algn="just">
              <a:buNone/>
            </a:pPr>
            <a:r>
              <a:rPr lang="en-GB" sz="1600" dirty="0" smtClean="0">
                <a:solidFill>
                  <a:srgbClr val="005EB8"/>
                </a:solidFill>
              </a:rPr>
              <a:t>To </a:t>
            </a:r>
            <a:r>
              <a:rPr lang="en-GB" sz="1600" dirty="0">
                <a:solidFill>
                  <a:srgbClr val="005EB8"/>
                </a:solidFill>
              </a:rPr>
              <a:t>assist organisations </a:t>
            </a:r>
            <a:r>
              <a:rPr lang="en-GB" sz="1600" dirty="0" smtClean="0">
                <a:solidFill>
                  <a:srgbClr val="005EB8"/>
                </a:solidFill>
              </a:rPr>
              <a:t>to identify and improve BAME staff experiences and opportunities, </a:t>
            </a:r>
            <a:r>
              <a:rPr lang="en-GB" sz="1600" dirty="0">
                <a:solidFill>
                  <a:srgbClr val="005EB8"/>
                </a:solidFill>
              </a:rPr>
              <a:t>they are required to collate and </a:t>
            </a:r>
            <a:r>
              <a:rPr lang="en-GB" sz="1600" dirty="0" smtClean="0">
                <a:solidFill>
                  <a:srgbClr val="005EB8"/>
                </a:solidFill>
              </a:rPr>
              <a:t>self-assess against nine indicators. </a:t>
            </a:r>
          </a:p>
          <a:p>
            <a:pPr marL="0" indent="0" algn="just">
              <a:buNone/>
            </a:pPr>
            <a:endParaRPr lang="en-GB" sz="1600" dirty="0" smtClean="0">
              <a:solidFill>
                <a:srgbClr val="005EB8"/>
              </a:solidFill>
            </a:endParaRPr>
          </a:p>
          <a:p>
            <a:pPr marL="0" indent="0" algn="just">
              <a:buNone/>
            </a:pPr>
            <a:r>
              <a:rPr lang="en-GB" sz="1600" dirty="0" smtClean="0">
                <a:solidFill>
                  <a:srgbClr val="005EB8"/>
                </a:solidFill>
              </a:rPr>
              <a:t>The nine indicators were developed in collaboration with the wider NHS. Four focus </a:t>
            </a:r>
            <a:r>
              <a:rPr lang="en-GB" sz="1600" dirty="0">
                <a:solidFill>
                  <a:srgbClr val="005EB8"/>
                </a:solidFill>
              </a:rPr>
              <a:t>on workforce </a:t>
            </a:r>
            <a:r>
              <a:rPr lang="en-GB" sz="1600" dirty="0" smtClean="0">
                <a:solidFill>
                  <a:srgbClr val="005EB8"/>
                </a:solidFill>
              </a:rPr>
              <a:t>data and four </a:t>
            </a:r>
            <a:r>
              <a:rPr lang="en-GB" sz="1600" dirty="0">
                <a:solidFill>
                  <a:srgbClr val="005EB8"/>
                </a:solidFill>
              </a:rPr>
              <a:t>are based on data from the national NHS Staff Survey </a:t>
            </a:r>
            <a:r>
              <a:rPr lang="en-GB" sz="1600" dirty="0" smtClean="0">
                <a:solidFill>
                  <a:srgbClr val="005EB8"/>
                </a:solidFill>
              </a:rPr>
              <a:t>questions. The last indicator </a:t>
            </a:r>
            <a:r>
              <a:rPr lang="en-GB" sz="1600" dirty="0">
                <a:solidFill>
                  <a:srgbClr val="005EB8"/>
                </a:solidFill>
              </a:rPr>
              <a:t>focuses upon </a:t>
            </a:r>
            <a:r>
              <a:rPr lang="en-GB" sz="1600" dirty="0" smtClean="0">
                <a:solidFill>
                  <a:srgbClr val="005EB8"/>
                </a:solidFill>
              </a:rPr>
              <a:t>BAME </a:t>
            </a:r>
            <a:r>
              <a:rPr lang="en-GB" sz="1600" dirty="0">
                <a:solidFill>
                  <a:srgbClr val="005EB8"/>
                </a:solidFill>
              </a:rPr>
              <a:t>representation on boards. </a:t>
            </a:r>
            <a:r>
              <a:rPr lang="en-GB" sz="1600" dirty="0" smtClean="0">
                <a:solidFill>
                  <a:srgbClr val="005EB8"/>
                </a:solidFill>
              </a:rPr>
              <a:t>These are detailed in the table below:</a:t>
            </a:r>
            <a:endParaRPr lang="en-GB" sz="1600" dirty="0">
              <a:solidFill>
                <a:srgbClr val="005EB8"/>
              </a:solidFill>
            </a:endParaRPr>
          </a:p>
          <a:p>
            <a:pPr marL="0" indent="0">
              <a:buNone/>
            </a:pPr>
            <a:endParaRPr lang="en-GB" sz="1600" dirty="0" smtClean="0"/>
          </a:p>
          <a:p>
            <a:pPr marL="0" indent="0">
              <a:buNone/>
            </a:pPr>
            <a:endParaRPr lang="en-GB" sz="1600" dirty="0"/>
          </a:p>
        </p:txBody>
      </p:sp>
      <p:graphicFrame>
        <p:nvGraphicFramePr>
          <p:cNvPr id="6" name="Table 5"/>
          <p:cNvGraphicFramePr>
            <a:graphicFrameLocks noGrp="1"/>
          </p:cNvGraphicFramePr>
          <p:nvPr>
            <p:extLst>
              <p:ext uri="{D42A27DB-BD31-4B8C-83A1-F6EECF244321}">
                <p14:modId xmlns:p14="http://schemas.microsoft.com/office/powerpoint/2010/main" val="1095113810"/>
              </p:ext>
            </p:extLst>
          </p:nvPr>
        </p:nvGraphicFramePr>
        <p:xfrm>
          <a:off x="395536" y="3394413"/>
          <a:ext cx="8280919" cy="2682240"/>
        </p:xfrm>
        <a:graphic>
          <a:graphicData uri="http://schemas.openxmlformats.org/drawingml/2006/table">
            <a:tbl>
              <a:tblPr firstRow="1" firstCol="1" bandRow="1"/>
              <a:tblGrid>
                <a:gridCol w="884111">
                  <a:extLst>
                    <a:ext uri="{9D8B030D-6E8A-4147-A177-3AD203B41FA5}">
                      <a16:colId xmlns:a16="http://schemas.microsoft.com/office/drawing/2014/main" val="324338013"/>
                    </a:ext>
                  </a:extLst>
                </a:gridCol>
                <a:gridCol w="779806">
                  <a:extLst>
                    <a:ext uri="{9D8B030D-6E8A-4147-A177-3AD203B41FA5}">
                      <a16:colId xmlns:a16="http://schemas.microsoft.com/office/drawing/2014/main" val="2075600004"/>
                    </a:ext>
                  </a:extLst>
                </a:gridCol>
                <a:gridCol w="858448">
                  <a:extLst>
                    <a:ext uri="{9D8B030D-6E8A-4147-A177-3AD203B41FA5}">
                      <a16:colId xmlns:a16="http://schemas.microsoft.com/office/drawing/2014/main" val="1307686922"/>
                    </a:ext>
                  </a:extLst>
                </a:gridCol>
                <a:gridCol w="778978">
                  <a:extLst>
                    <a:ext uri="{9D8B030D-6E8A-4147-A177-3AD203B41FA5}">
                      <a16:colId xmlns:a16="http://schemas.microsoft.com/office/drawing/2014/main" val="748522262"/>
                    </a:ext>
                  </a:extLst>
                </a:gridCol>
                <a:gridCol w="871693">
                  <a:extLst>
                    <a:ext uri="{9D8B030D-6E8A-4147-A177-3AD203B41FA5}">
                      <a16:colId xmlns:a16="http://schemas.microsoft.com/office/drawing/2014/main" val="2421042323"/>
                    </a:ext>
                  </a:extLst>
                </a:gridCol>
                <a:gridCol w="871693">
                  <a:extLst>
                    <a:ext uri="{9D8B030D-6E8A-4147-A177-3AD203B41FA5}">
                      <a16:colId xmlns:a16="http://schemas.microsoft.com/office/drawing/2014/main" val="3165732131"/>
                    </a:ext>
                  </a:extLst>
                </a:gridCol>
                <a:gridCol w="822852">
                  <a:extLst>
                    <a:ext uri="{9D8B030D-6E8A-4147-A177-3AD203B41FA5}">
                      <a16:colId xmlns:a16="http://schemas.microsoft.com/office/drawing/2014/main" val="828189592"/>
                    </a:ext>
                  </a:extLst>
                </a:gridCol>
                <a:gridCol w="1056297">
                  <a:extLst>
                    <a:ext uri="{9D8B030D-6E8A-4147-A177-3AD203B41FA5}">
                      <a16:colId xmlns:a16="http://schemas.microsoft.com/office/drawing/2014/main" val="305529420"/>
                    </a:ext>
                  </a:extLst>
                </a:gridCol>
                <a:gridCol w="1357041">
                  <a:extLst>
                    <a:ext uri="{9D8B030D-6E8A-4147-A177-3AD203B41FA5}">
                      <a16:colId xmlns:a16="http://schemas.microsoft.com/office/drawing/2014/main" val="3428122695"/>
                    </a:ext>
                  </a:extLst>
                </a:gridCol>
              </a:tblGrid>
              <a:tr h="150495">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1</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marR="33655" algn="ctr"/>
                      <a:r>
                        <a:rPr lang="en-US" sz="1000" b="1" dirty="0">
                          <a:solidFill>
                            <a:schemeClr val="bg1"/>
                          </a:solidFill>
                          <a:effectLst/>
                          <a:latin typeface="Arial" panose="020B0604020202020204" pitchFamily="34" charset="0"/>
                          <a:cs typeface="Times New Roman" panose="02020603050405020304" pitchFamily="18" charset="0"/>
                        </a:rPr>
                        <a:t>2</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3</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4</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5</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6</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7</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8</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9</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EB8"/>
                    </a:solidFill>
                  </a:tcPr>
                </a:tc>
                <a:extLst>
                  <a:ext uri="{0D108BD9-81ED-4DB2-BD59-A6C34878D82A}">
                    <a16:rowId xmlns:a16="http://schemas.microsoft.com/office/drawing/2014/main" val="790517243"/>
                  </a:ext>
                </a:extLst>
              </a:tr>
              <a:tr h="74295">
                <a:tc gridSpan="4">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Workforce indicators</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National NHS Staff Survey indicators (or equivalent)</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Board representation indicator</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8900904"/>
                  </a:ext>
                </a:extLst>
              </a:tr>
              <a:tr h="107950">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in each of the AfC Bands 1-9 and VSM (including executive Board members) compared with the percentage of staff in the overall workforce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being appointed from shortlisting across all posts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entering the formal disciplinary process, as measured by entry into a formal disciplinary investigation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accessing non-mandatory training and CPD</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experiencing harassment, bullying or abuse from patients, relatives or the public in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experiencing harassment, bullying or abuse from staff in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believing that trust provides equal opportunities for career progression or promotion</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In the last Percentage of staff who have  personally experienced discrimination at work from manager/team leader or other colleagues  in the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900" dirty="0" smtClean="0">
                          <a:solidFill>
                            <a:srgbClr val="005EB8"/>
                          </a:solidFill>
                          <a:effectLst/>
                          <a:latin typeface="Arial" panose="020B0604020202020204" pitchFamily="34" charset="0"/>
                          <a:ea typeface="Calibri" panose="020F0502020204030204" pitchFamily="34" charset="0"/>
                          <a:cs typeface="Arial" panose="020B0604020202020204" pitchFamily="34" charset="0"/>
                        </a:rPr>
                        <a:t>This indicator presents the percentage difference between (</a:t>
                      </a:r>
                      <a:r>
                        <a:rPr lang="en-GB" sz="900" dirty="0" err="1" smtClean="0">
                          <a:solidFill>
                            <a:srgbClr val="005EB8"/>
                          </a:solidFill>
                          <a:effectLst/>
                          <a:latin typeface="Arial" panose="020B0604020202020204" pitchFamily="34" charset="0"/>
                          <a:ea typeface="Calibri" panose="020F0502020204030204" pitchFamily="34" charset="0"/>
                          <a:cs typeface="Arial" panose="020B0604020202020204" pitchFamily="34" charset="0"/>
                        </a:rPr>
                        <a:t>i</a:t>
                      </a:r>
                      <a:r>
                        <a:rPr lang="en-GB" sz="900" dirty="0" smtClean="0">
                          <a:solidFill>
                            <a:srgbClr val="005EB8"/>
                          </a:solidFill>
                          <a:effectLst/>
                          <a:latin typeface="Arial" panose="020B0604020202020204" pitchFamily="34" charset="0"/>
                          <a:ea typeface="Calibri" panose="020F0502020204030204" pitchFamily="34" charset="0"/>
                          <a:cs typeface="Arial" panose="020B0604020202020204" pitchFamily="34" charset="0"/>
                        </a:rPr>
                        <a:t>) the organisations’ Board voting membership and its overall workforce and (ii) the organisations’ Board executive membership and its overall workforce.</a:t>
                      </a: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688929"/>
                  </a:ext>
                </a:extLst>
              </a:tr>
            </a:tbl>
          </a:graphicData>
        </a:graphic>
      </p:graphicFrame>
    </p:spTree>
    <p:extLst>
      <p:ext uri="{BB962C8B-B14F-4D97-AF65-F5344CB8AC3E}">
        <p14:creationId xmlns:p14="http://schemas.microsoft.com/office/powerpoint/2010/main" val="2833730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The nine WRES indicators</a:t>
            </a:r>
            <a:endParaRPr lang="en-GB" b="1" dirty="0">
              <a:solidFill>
                <a:srgbClr val="005EB8"/>
              </a:solidFill>
            </a:endParaRPr>
          </a:p>
        </p:txBody>
      </p:sp>
      <p:sp>
        <p:nvSpPr>
          <p:cNvPr id="3" name="Content Placeholder 2"/>
          <p:cNvSpPr>
            <a:spLocks noGrp="1"/>
          </p:cNvSpPr>
          <p:nvPr>
            <p:ph idx="1"/>
          </p:nvPr>
        </p:nvSpPr>
        <p:spPr>
          <a:xfrm>
            <a:off x="306341" y="1412776"/>
            <a:ext cx="8516245" cy="4713387"/>
          </a:xfrm>
        </p:spPr>
        <p:txBody>
          <a:bodyPr>
            <a:normAutofit/>
          </a:bodyPr>
          <a:lstStyle/>
          <a:p>
            <a:pPr algn="just"/>
            <a:endParaRPr lang="en-GB" sz="1600" dirty="0" smtClean="0">
              <a:solidFill>
                <a:srgbClr val="005EB8"/>
              </a:solidFill>
            </a:endParaRPr>
          </a:p>
          <a:p>
            <a:pPr marL="0" indent="0" algn="just">
              <a:buNone/>
            </a:pPr>
            <a:r>
              <a:rPr lang="en-GB" sz="1600" dirty="0" smtClean="0">
                <a:solidFill>
                  <a:srgbClr val="005EB8"/>
                </a:solidFill>
              </a:rPr>
              <a:t>Each indicator compares data for white and BAME staff. For the purpose of reporting for WRES, “White</a:t>
            </a:r>
            <a:r>
              <a:rPr lang="en-GB" sz="1600" dirty="0">
                <a:solidFill>
                  <a:srgbClr val="005EB8"/>
                </a:solidFill>
              </a:rPr>
              <a:t>” staff include </a:t>
            </a:r>
            <a:r>
              <a:rPr lang="en-GB" sz="1600" dirty="0" smtClean="0">
                <a:solidFill>
                  <a:srgbClr val="005EB8"/>
                </a:solidFill>
              </a:rPr>
              <a:t>White </a:t>
            </a:r>
            <a:r>
              <a:rPr lang="en-GB" sz="1600" dirty="0">
                <a:solidFill>
                  <a:srgbClr val="005EB8"/>
                </a:solidFill>
              </a:rPr>
              <a:t>British, Irish, Eastern European and any “other white</a:t>
            </a:r>
            <a:r>
              <a:rPr lang="en-GB" sz="1600" dirty="0" smtClean="0">
                <a:solidFill>
                  <a:srgbClr val="005EB8"/>
                </a:solidFill>
              </a:rPr>
              <a:t>”. </a:t>
            </a:r>
            <a:r>
              <a:rPr lang="en-GB" sz="1600" dirty="0">
                <a:solidFill>
                  <a:srgbClr val="005EB8"/>
                </a:solidFill>
              </a:rPr>
              <a:t>The </a:t>
            </a:r>
            <a:r>
              <a:rPr lang="en-GB" sz="1600" dirty="0" smtClean="0">
                <a:solidFill>
                  <a:srgbClr val="005EB8"/>
                </a:solidFill>
              </a:rPr>
              <a:t>“</a:t>
            </a:r>
            <a:r>
              <a:rPr lang="en-GB" sz="1600" dirty="0">
                <a:solidFill>
                  <a:srgbClr val="005EB8"/>
                </a:solidFill>
              </a:rPr>
              <a:t>B</a:t>
            </a:r>
            <a:r>
              <a:rPr lang="en-GB" sz="1600" dirty="0" smtClean="0">
                <a:solidFill>
                  <a:srgbClr val="005EB8"/>
                </a:solidFill>
              </a:rPr>
              <a:t>lack, </a:t>
            </a:r>
            <a:r>
              <a:rPr lang="en-GB" sz="1600" dirty="0">
                <a:solidFill>
                  <a:srgbClr val="005EB8"/>
                </a:solidFill>
              </a:rPr>
              <a:t>A</a:t>
            </a:r>
            <a:r>
              <a:rPr lang="en-GB" sz="1600" dirty="0" smtClean="0">
                <a:solidFill>
                  <a:srgbClr val="005EB8"/>
                </a:solidFill>
              </a:rPr>
              <a:t>sian </a:t>
            </a:r>
            <a:r>
              <a:rPr lang="en-GB" sz="1600" dirty="0">
                <a:solidFill>
                  <a:srgbClr val="005EB8"/>
                </a:solidFill>
              </a:rPr>
              <a:t>and </a:t>
            </a:r>
            <a:r>
              <a:rPr lang="en-GB" sz="1600" dirty="0" smtClean="0">
                <a:solidFill>
                  <a:srgbClr val="005EB8"/>
                </a:solidFill>
              </a:rPr>
              <a:t>Minority </a:t>
            </a:r>
            <a:r>
              <a:rPr lang="en-GB" sz="1600" dirty="0">
                <a:solidFill>
                  <a:srgbClr val="005EB8"/>
                </a:solidFill>
              </a:rPr>
              <a:t>E</a:t>
            </a:r>
            <a:r>
              <a:rPr lang="en-GB" sz="1600" dirty="0" smtClean="0">
                <a:solidFill>
                  <a:srgbClr val="005EB8"/>
                </a:solidFill>
              </a:rPr>
              <a:t>thnic</a:t>
            </a:r>
            <a:r>
              <a:rPr lang="en-GB" sz="1600" dirty="0">
                <a:solidFill>
                  <a:srgbClr val="005EB8"/>
                </a:solidFill>
              </a:rPr>
              <a:t>” staff category includes all others except “unknown” and “not stated</a:t>
            </a:r>
            <a:r>
              <a:rPr lang="en-GB" sz="1600" dirty="0" smtClean="0">
                <a:solidFill>
                  <a:srgbClr val="005EB8"/>
                </a:solidFill>
              </a:rPr>
              <a:t>.</a:t>
            </a:r>
          </a:p>
          <a:p>
            <a:pPr marL="0" indent="0" algn="just">
              <a:buNone/>
            </a:pPr>
            <a:endParaRPr lang="en-GB" sz="1600" dirty="0">
              <a:solidFill>
                <a:srgbClr val="005EB8"/>
              </a:solidFill>
            </a:endParaRPr>
          </a:p>
          <a:p>
            <a:pPr marL="0" indent="0" algn="just">
              <a:buNone/>
            </a:pPr>
            <a:r>
              <a:rPr lang="en-GB" sz="1600" dirty="0">
                <a:solidFill>
                  <a:srgbClr val="005EB8"/>
                </a:solidFill>
              </a:rPr>
              <a:t>In the report, the data </a:t>
            </a:r>
            <a:r>
              <a:rPr lang="en-GB" sz="1600" dirty="0" smtClean="0">
                <a:solidFill>
                  <a:srgbClr val="005EB8"/>
                </a:solidFill>
              </a:rPr>
              <a:t>will show </a:t>
            </a:r>
            <a:r>
              <a:rPr lang="en-GB" sz="1600" dirty="0">
                <a:solidFill>
                  <a:srgbClr val="005EB8"/>
                </a:solidFill>
              </a:rPr>
              <a:t>the likelihood of an outcome for some indicators and this is presented in ratios. For example, for indicator 2, i.e. relative likelihood of staff being appointed from shortlisting across all posts, a figure of 1.15 would indicate that for every 1 BAME appointment, there is 1.15 White appointments. A figure below ‘1’ would indicate that </a:t>
            </a:r>
            <a:r>
              <a:rPr lang="en-GB" sz="1600" dirty="0" smtClean="0">
                <a:solidFill>
                  <a:srgbClr val="005EB8"/>
                </a:solidFill>
              </a:rPr>
              <a:t>BAME candidates are </a:t>
            </a:r>
            <a:r>
              <a:rPr lang="en-GB" sz="1600" dirty="0">
                <a:solidFill>
                  <a:srgbClr val="005EB8"/>
                </a:solidFill>
              </a:rPr>
              <a:t>more likely than white candidates to </a:t>
            </a:r>
            <a:r>
              <a:rPr lang="en-GB" sz="1600" dirty="0" smtClean="0">
                <a:solidFill>
                  <a:srgbClr val="005EB8"/>
                </a:solidFill>
              </a:rPr>
              <a:t>be appointed from shortlisting.</a:t>
            </a:r>
          </a:p>
          <a:p>
            <a:pPr marL="0" indent="0" algn="just">
              <a:buNone/>
            </a:pPr>
            <a:endParaRPr lang="en-GB" sz="1600" dirty="0">
              <a:solidFill>
                <a:srgbClr val="005EB8"/>
              </a:solidFill>
            </a:endParaRPr>
          </a:p>
          <a:p>
            <a:pPr marL="0" indent="0">
              <a:buNone/>
            </a:pPr>
            <a:r>
              <a:rPr lang="en-GB" sz="1600" dirty="0">
                <a:solidFill>
                  <a:srgbClr val="005EB8"/>
                </a:solidFill>
              </a:rPr>
              <a:t>The next set of slides presents the full breakdown of the NHS Resolution WRES results by indicator for 2019/2020. </a:t>
            </a:r>
            <a:endParaRPr lang="en-GB" sz="1600" dirty="0" smtClean="0">
              <a:solidFill>
                <a:srgbClr val="005EB8"/>
              </a:solidFill>
            </a:endParaRPr>
          </a:p>
          <a:p>
            <a:pPr marL="0" indent="0">
              <a:buNone/>
            </a:pPr>
            <a:endParaRPr lang="en-GB" sz="1600" dirty="0">
              <a:solidFill>
                <a:srgbClr val="005EB8"/>
              </a:solidFill>
            </a:endParaRPr>
          </a:p>
        </p:txBody>
      </p:sp>
    </p:spTree>
    <p:extLst>
      <p:ext uri="{BB962C8B-B14F-4D97-AF65-F5344CB8AC3E}">
        <p14:creationId xmlns:p14="http://schemas.microsoft.com/office/powerpoint/2010/main" val="2122214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1 </a:t>
            </a:r>
            <a:endParaRPr lang="en-GB" b="1" dirty="0">
              <a:solidFill>
                <a:srgbClr val="005EB8"/>
              </a:solidFill>
            </a:endParaRPr>
          </a:p>
        </p:txBody>
      </p:sp>
      <p:sp>
        <p:nvSpPr>
          <p:cNvPr id="3" name="Content Placeholder 2"/>
          <p:cNvSpPr>
            <a:spLocks noGrp="1"/>
          </p:cNvSpPr>
          <p:nvPr>
            <p:ph idx="1"/>
          </p:nvPr>
        </p:nvSpPr>
        <p:spPr>
          <a:xfrm>
            <a:off x="306341" y="1346895"/>
            <a:ext cx="8516245" cy="5184576"/>
          </a:xfrm>
        </p:spPr>
        <p:txBody>
          <a:bodyPr>
            <a:normAutofit/>
          </a:bodyPr>
          <a:lstStyle/>
          <a:p>
            <a:pPr marL="0" indent="0" algn="just">
              <a:buNone/>
            </a:pPr>
            <a:r>
              <a:rPr lang="en-GB" sz="1600" b="1" dirty="0" smtClean="0">
                <a:solidFill>
                  <a:srgbClr val="005EB8"/>
                </a:solidFill>
              </a:rPr>
              <a:t>This indicator presents the percentage </a:t>
            </a:r>
            <a:r>
              <a:rPr lang="en-GB" sz="1600" b="1" dirty="0">
                <a:solidFill>
                  <a:srgbClr val="005EB8"/>
                </a:solidFill>
              </a:rPr>
              <a:t>of staff in each of the AfC Bands 1-9 or Medical and Dental subgroups and </a:t>
            </a:r>
            <a:r>
              <a:rPr lang="en-GB" sz="1600" b="1" dirty="0" smtClean="0">
                <a:solidFill>
                  <a:srgbClr val="005EB8"/>
                </a:solidFill>
              </a:rPr>
              <a:t>Very Senior Manager (VSM) </a:t>
            </a:r>
            <a:r>
              <a:rPr lang="en-GB" sz="1600" b="1" dirty="0">
                <a:solidFill>
                  <a:srgbClr val="005EB8"/>
                </a:solidFill>
              </a:rPr>
              <a:t>(including executive Board members) compared with the percentage of staff in the overall </a:t>
            </a:r>
            <a:r>
              <a:rPr lang="en-GB" sz="1600" b="1" dirty="0" smtClean="0">
                <a:solidFill>
                  <a:srgbClr val="005EB8"/>
                </a:solidFill>
              </a:rPr>
              <a:t>workforce. The figures below represent permanent and Fixed term contract staff and does not include agency staff. </a:t>
            </a:r>
          </a:p>
          <a:p>
            <a:pPr marL="0" indent="0" algn="just">
              <a:buNone/>
            </a:pPr>
            <a:endParaRPr lang="en-GB" sz="1600" b="1" dirty="0">
              <a:solidFill>
                <a:srgbClr val="005EB8"/>
              </a:solidFill>
            </a:endParaRPr>
          </a:p>
          <a:p>
            <a:pPr marL="0" indent="0" algn="just">
              <a:buNone/>
            </a:pPr>
            <a:endParaRPr lang="en-GB" sz="1600" b="1" dirty="0" smtClean="0">
              <a:solidFill>
                <a:srgbClr val="005EB8"/>
              </a:solidFill>
            </a:endParaRPr>
          </a:p>
          <a:p>
            <a:pPr marL="0" indent="0" algn="just">
              <a:buNone/>
            </a:pPr>
            <a:endParaRPr lang="en-GB" sz="1600" b="1" dirty="0">
              <a:solidFill>
                <a:srgbClr val="005EB8"/>
              </a:solidFill>
            </a:endParaRPr>
          </a:p>
          <a:p>
            <a:pPr marL="0" indent="0" algn="just">
              <a:buNone/>
            </a:pPr>
            <a:endParaRPr lang="en-GB" sz="1600" b="1" dirty="0" smtClean="0">
              <a:solidFill>
                <a:srgbClr val="005EB8"/>
              </a:solidFill>
            </a:endParaRPr>
          </a:p>
          <a:p>
            <a:pPr marL="0" indent="0" algn="just">
              <a:buNone/>
            </a:pPr>
            <a:endParaRPr lang="en-GB" sz="1600" b="1" dirty="0">
              <a:solidFill>
                <a:srgbClr val="005EB8"/>
              </a:solidFill>
            </a:endParaRPr>
          </a:p>
          <a:p>
            <a:pPr marL="0" indent="0" algn="just">
              <a:buNone/>
            </a:pPr>
            <a:endParaRPr lang="en-GB" sz="1600" b="1" dirty="0" smtClean="0">
              <a:solidFill>
                <a:srgbClr val="005EB8"/>
              </a:solidFill>
            </a:endParaRPr>
          </a:p>
          <a:p>
            <a:pPr marL="0" indent="0" algn="just">
              <a:buNone/>
            </a:pPr>
            <a:endParaRPr lang="en-GB" sz="1600" b="1" dirty="0">
              <a:solidFill>
                <a:srgbClr val="005EB8"/>
              </a:solidFill>
            </a:endParaRPr>
          </a:p>
          <a:p>
            <a:pPr marL="0" indent="0" algn="just">
              <a:buNone/>
            </a:pPr>
            <a:endParaRPr lang="en-GB" sz="1600" b="1" dirty="0" smtClean="0">
              <a:solidFill>
                <a:srgbClr val="005EB8"/>
              </a:solidFill>
            </a:endParaRPr>
          </a:p>
          <a:p>
            <a:pPr marL="0" indent="0" algn="just">
              <a:buNone/>
            </a:pPr>
            <a:endParaRPr lang="en-GB" sz="1600" b="1" dirty="0">
              <a:solidFill>
                <a:srgbClr val="005EB8"/>
              </a:solidFill>
            </a:endParaRPr>
          </a:p>
          <a:p>
            <a:pPr marL="0" indent="0" algn="just">
              <a:buNone/>
            </a:pPr>
            <a:r>
              <a:rPr lang="en-GB" sz="1600" dirty="0" smtClean="0">
                <a:solidFill>
                  <a:srgbClr val="005EB8"/>
                </a:solidFill>
              </a:rPr>
              <a:t>The </a:t>
            </a:r>
            <a:r>
              <a:rPr lang="en-GB" sz="1600" dirty="0">
                <a:solidFill>
                  <a:srgbClr val="005EB8"/>
                </a:solidFill>
              </a:rPr>
              <a:t>proportion of Black, Asian and Minority Ethnic (BAME) employees has </a:t>
            </a:r>
            <a:r>
              <a:rPr lang="en-GB" sz="1600" b="1" dirty="0">
                <a:solidFill>
                  <a:srgbClr val="005EB8"/>
                </a:solidFill>
              </a:rPr>
              <a:t>increased to </a:t>
            </a:r>
            <a:r>
              <a:rPr lang="en-GB" sz="1600" b="1" dirty="0" smtClean="0">
                <a:solidFill>
                  <a:srgbClr val="005EB8"/>
                </a:solidFill>
              </a:rPr>
              <a:t>35% </a:t>
            </a:r>
            <a:r>
              <a:rPr lang="en-GB" sz="1600" dirty="0">
                <a:solidFill>
                  <a:srgbClr val="005EB8"/>
                </a:solidFill>
              </a:rPr>
              <a:t>in </a:t>
            </a:r>
            <a:r>
              <a:rPr lang="en-GB" sz="1600" dirty="0" smtClean="0">
                <a:solidFill>
                  <a:srgbClr val="005EB8"/>
                </a:solidFill>
              </a:rPr>
              <a:t>2019/20. </a:t>
            </a:r>
            <a:r>
              <a:rPr lang="en-GB" sz="1600" dirty="0">
                <a:solidFill>
                  <a:srgbClr val="005EB8"/>
                </a:solidFill>
              </a:rPr>
              <a:t>As we continue to grow our workforce in Leeds, it is important that we understand our regional figures and how these align to the local population.</a:t>
            </a:r>
          </a:p>
          <a:p>
            <a:pPr marL="0" indent="0" algn="just">
              <a:buNone/>
            </a:pPr>
            <a:endParaRPr lang="en-GB" sz="1600" b="1" dirty="0" smtClean="0">
              <a:solidFill>
                <a:srgbClr val="005EB8"/>
              </a:solidFill>
            </a:endParaRPr>
          </a:p>
          <a:p>
            <a:pPr marL="0" indent="0" algn="just">
              <a:buNone/>
            </a:pPr>
            <a:endParaRPr lang="en-GB" sz="1600" dirty="0" smtClean="0"/>
          </a:p>
          <a:p>
            <a:endParaRPr lang="en-GB" sz="1600" dirty="0"/>
          </a:p>
          <a:p>
            <a:endParaRPr lang="en-GB" sz="1600" dirty="0" smtClean="0"/>
          </a:p>
          <a:p>
            <a:pPr marL="0" indent="0">
              <a:buNone/>
            </a:pPr>
            <a:endParaRPr lang="en-GB" sz="1600" dirty="0"/>
          </a:p>
          <a:p>
            <a:endParaRPr lang="en-GB" sz="1600" dirty="0" smtClean="0"/>
          </a:p>
          <a:p>
            <a:endParaRPr lang="en-GB" sz="1600" dirty="0"/>
          </a:p>
          <a:p>
            <a:endParaRPr lang="en-GB" sz="1600" dirty="0" smtClean="0"/>
          </a:p>
          <a:p>
            <a:endParaRPr lang="en-GB" sz="1600" dirty="0" smtClean="0"/>
          </a:p>
          <a:p>
            <a:pPr marL="0" indent="0">
              <a:buNone/>
            </a:pPr>
            <a:endParaRPr lang="en-GB" sz="1600" dirty="0" smtClean="0"/>
          </a:p>
        </p:txBody>
      </p:sp>
      <p:graphicFrame>
        <p:nvGraphicFramePr>
          <p:cNvPr id="6" name="Table 5"/>
          <p:cNvGraphicFramePr>
            <a:graphicFrameLocks noGrp="1"/>
          </p:cNvGraphicFramePr>
          <p:nvPr>
            <p:extLst>
              <p:ext uri="{D42A27DB-BD31-4B8C-83A1-F6EECF244321}">
                <p14:modId xmlns:p14="http://schemas.microsoft.com/office/powerpoint/2010/main" val="2511701201"/>
              </p:ext>
            </p:extLst>
          </p:nvPr>
        </p:nvGraphicFramePr>
        <p:xfrm>
          <a:off x="390623" y="2924944"/>
          <a:ext cx="8427052" cy="2306320"/>
        </p:xfrm>
        <a:graphic>
          <a:graphicData uri="http://schemas.openxmlformats.org/drawingml/2006/table">
            <a:tbl>
              <a:tblPr firstRow="1" bandRow="1">
                <a:tableStyleId>{5C22544A-7EE6-4342-B048-85BDC9FD1C3A}</a:tableStyleId>
              </a:tblPr>
              <a:tblGrid>
                <a:gridCol w="1504831">
                  <a:extLst>
                    <a:ext uri="{9D8B030D-6E8A-4147-A177-3AD203B41FA5}">
                      <a16:colId xmlns:a16="http://schemas.microsoft.com/office/drawing/2014/main" val="2929581278"/>
                    </a:ext>
                  </a:extLst>
                </a:gridCol>
                <a:gridCol w="1236386">
                  <a:extLst>
                    <a:ext uri="{9D8B030D-6E8A-4147-A177-3AD203B41FA5}">
                      <a16:colId xmlns:a16="http://schemas.microsoft.com/office/drawing/2014/main" val="3512444796"/>
                    </a:ext>
                  </a:extLst>
                </a:gridCol>
                <a:gridCol w="1296144">
                  <a:extLst>
                    <a:ext uri="{9D8B030D-6E8A-4147-A177-3AD203B41FA5}">
                      <a16:colId xmlns:a16="http://schemas.microsoft.com/office/drawing/2014/main" val="2116820584"/>
                    </a:ext>
                  </a:extLst>
                </a:gridCol>
                <a:gridCol w="1380029">
                  <a:extLst>
                    <a:ext uri="{9D8B030D-6E8A-4147-A177-3AD203B41FA5}">
                      <a16:colId xmlns:a16="http://schemas.microsoft.com/office/drawing/2014/main" val="4165095357"/>
                    </a:ext>
                  </a:extLst>
                </a:gridCol>
                <a:gridCol w="1504831">
                  <a:extLst>
                    <a:ext uri="{9D8B030D-6E8A-4147-A177-3AD203B41FA5}">
                      <a16:colId xmlns:a16="http://schemas.microsoft.com/office/drawing/2014/main" val="3914791276"/>
                    </a:ext>
                  </a:extLst>
                </a:gridCol>
                <a:gridCol w="1504831">
                  <a:extLst>
                    <a:ext uri="{9D8B030D-6E8A-4147-A177-3AD203B41FA5}">
                      <a16:colId xmlns:a16="http://schemas.microsoft.com/office/drawing/2014/main" val="3678947751"/>
                    </a:ext>
                  </a:extLst>
                </a:gridCol>
              </a:tblGrid>
              <a:tr h="606936">
                <a:tc>
                  <a:txBody>
                    <a:bodyPr/>
                    <a:lstStyle/>
                    <a:p>
                      <a:pPr algn="ctr"/>
                      <a:r>
                        <a:rPr lang="en-GB" sz="1600" dirty="0" smtClean="0">
                          <a:latin typeface="Arial" panose="020B0604020202020204" pitchFamily="34" charset="0"/>
                          <a:cs typeface="Arial" panose="020B0604020202020204" pitchFamily="34" charset="0"/>
                        </a:rPr>
                        <a:t>BAME/White/Not Declared</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2018/2019</a:t>
                      </a:r>
                      <a:r>
                        <a:rPr lang="en-GB" sz="1600" baseline="0" dirty="0" smtClean="0">
                          <a:latin typeface="Arial" panose="020B0604020202020204" pitchFamily="34" charset="0"/>
                          <a:cs typeface="Arial" panose="020B0604020202020204" pitchFamily="34" charset="0"/>
                        </a:rPr>
                        <a:t> </a:t>
                      </a:r>
                    </a:p>
                    <a:p>
                      <a:pPr algn="ctr"/>
                      <a:r>
                        <a:rPr lang="en-GB" sz="1600" dirty="0" smtClean="0">
                          <a:latin typeface="Arial" panose="020B0604020202020204" pitchFamily="34" charset="0"/>
                          <a:cs typeface="Arial" panose="020B0604020202020204" pitchFamily="34" charset="0"/>
                        </a:rPr>
                        <a:t>Headcount</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2019/2020</a:t>
                      </a:r>
                    </a:p>
                    <a:p>
                      <a:pPr algn="ctr"/>
                      <a:r>
                        <a:rPr lang="en-GB" sz="1600" dirty="0" smtClean="0">
                          <a:latin typeface="Arial" panose="020B0604020202020204" pitchFamily="34" charset="0"/>
                          <a:cs typeface="Arial" panose="020B0604020202020204" pitchFamily="34" charset="0"/>
                        </a:rPr>
                        <a:t>Headcount</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2018/2019</a:t>
                      </a:r>
                    </a:p>
                    <a:p>
                      <a:pPr algn="ctr"/>
                      <a:r>
                        <a:rPr lang="en-GB" sz="1600" dirty="0" smtClean="0">
                          <a:latin typeface="Arial" panose="020B0604020202020204" pitchFamily="34" charset="0"/>
                          <a:cs typeface="Arial" panose="020B0604020202020204" pitchFamily="34" charset="0"/>
                        </a:rPr>
                        <a:t>% of Workforce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2019/2020</a:t>
                      </a:r>
                    </a:p>
                    <a:p>
                      <a:pPr algn="ctr"/>
                      <a:r>
                        <a:rPr lang="en-GB" sz="1600" dirty="0" smtClean="0">
                          <a:latin typeface="Arial" panose="020B0604020202020204" pitchFamily="34" charset="0"/>
                          <a:cs typeface="Arial" panose="020B0604020202020204" pitchFamily="34" charset="0"/>
                        </a:rPr>
                        <a:t>%</a:t>
                      </a:r>
                      <a:r>
                        <a:rPr lang="en-GB" sz="1600" baseline="0" dirty="0" smtClean="0">
                          <a:latin typeface="Arial" panose="020B0604020202020204" pitchFamily="34" charset="0"/>
                          <a:cs typeface="Arial" panose="020B0604020202020204" pitchFamily="34" charset="0"/>
                        </a:rPr>
                        <a:t> of Workforce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a:t>
                      </a:r>
                    </a:p>
                    <a:p>
                      <a:pPr algn="ctr"/>
                      <a:r>
                        <a:rPr lang="en-GB" sz="1600" dirty="0" smtClean="0">
                          <a:latin typeface="Arial" panose="020B0604020202020204" pitchFamily="34" charset="0"/>
                          <a:cs typeface="Arial" panose="020B0604020202020204" pitchFamily="34" charset="0"/>
                        </a:rPr>
                        <a:t>Difference</a:t>
                      </a:r>
                      <a:endParaRPr lang="en-GB" sz="1600" dirty="0">
                        <a:latin typeface="Arial" panose="020B0604020202020204" pitchFamily="34" charset="0"/>
                        <a:cs typeface="Arial" panose="020B0604020202020204" pitchFamily="34" charset="0"/>
                      </a:endParaRPr>
                    </a:p>
                  </a:txBody>
                  <a:tcPr>
                    <a:solidFill>
                      <a:srgbClr val="005EB8"/>
                    </a:solidFill>
                  </a:tcPr>
                </a:tc>
                <a:extLst>
                  <a:ext uri="{0D108BD9-81ED-4DB2-BD59-A6C34878D82A}">
                    <a16:rowId xmlns:a16="http://schemas.microsoft.com/office/drawing/2014/main" val="2655223617"/>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White</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192</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227</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64.6%</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63.2%</a:t>
                      </a:r>
                      <a:endParaRPr lang="en-GB" sz="1600" dirty="0">
                        <a:latin typeface="Arial" panose="020B0604020202020204" pitchFamily="34" charset="0"/>
                        <a:cs typeface="Arial" panose="020B0604020202020204" pitchFamily="34" charset="0"/>
                      </a:endParaRPr>
                    </a:p>
                  </a:txBody>
                  <a:tcPr/>
                </a:tc>
                <a:tc>
                  <a:txBody>
                    <a:bodyPr/>
                    <a:lstStyle/>
                    <a:p>
                      <a:pPr algn="ctr" fontAlgn="b"/>
                      <a:r>
                        <a:rPr lang="en-GB" sz="1600" b="0" i="0" u="none" strike="noStrike" dirty="0">
                          <a:solidFill>
                            <a:srgbClr val="000000"/>
                          </a:solidFill>
                          <a:effectLst/>
                          <a:latin typeface="Arial" panose="020B0604020202020204" pitchFamily="34" charset="0"/>
                          <a:cs typeface="Arial" panose="020B0604020202020204" pitchFamily="34" charset="0"/>
                        </a:rPr>
                        <a:t>-1.40%</a:t>
                      </a:r>
                    </a:p>
                  </a:txBody>
                  <a:tcPr marL="6350" marR="6350" marT="6350" marB="0" anchor="b"/>
                </a:tc>
                <a:extLst>
                  <a:ext uri="{0D108BD9-81ED-4DB2-BD59-A6C34878D82A}">
                    <a16:rowId xmlns:a16="http://schemas.microsoft.com/office/drawing/2014/main" val="2675686073"/>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BAME</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103</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127</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34.7%</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35.4%</a:t>
                      </a:r>
                      <a:endParaRPr lang="en-GB" sz="1600" dirty="0">
                        <a:latin typeface="Arial" panose="020B0604020202020204" pitchFamily="34" charset="0"/>
                        <a:cs typeface="Arial" panose="020B0604020202020204" pitchFamily="34" charset="0"/>
                      </a:endParaRPr>
                    </a:p>
                  </a:txBody>
                  <a:tcPr/>
                </a:tc>
                <a:tc>
                  <a:txBody>
                    <a:bodyPr/>
                    <a:lstStyle/>
                    <a:p>
                      <a:pPr algn="ctr" fontAlgn="b"/>
                      <a:r>
                        <a:rPr lang="en-GB" sz="1600" b="0" i="0" u="none" strike="noStrike" dirty="0">
                          <a:solidFill>
                            <a:srgbClr val="000000"/>
                          </a:solidFill>
                          <a:effectLst/>
                          <a:latin typeface="Arial" panose="020B0604020202020204" pitchFamily="34" charset="0"/>
                          <a:cs typeface="Arial" panose="020B0604020202020204" pitchFamily="34" charset="0"/>
                        </a:rPr>
                        <a:t>0.70%</a:t>
                      </a:r>
                    </a:p>
                  </a:txBody>
                  <a:tcPr marL="6350" marR="6350" marT="6350" marB="0" anchor="b"/>
                </a:tc>
                <a:extLst>
                  <a:ext uri="{0D108BD9-81ED-4DB2-BD59-A6C34878D82A}">
                    <a16:rowId xmlns:a16="http://schemas.microsoft.com/office/drawing/2014/main" val="3467295440"/>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Not Declared</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2</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5</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0.7%</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1.4%</a:t>
                      </a:r>
                      <a:endParaRPr lang="en-GB" sz="1600" dirty="0">
                        <a:latin typeface="Arial" panose="020B0604020202020204" pitchFamily="34" charset="0"/>
                        <a:cs typeface="Arial" panose="020B0604020202020204" pitchFamily="34" charset="0"/>
                      </a:endParaRPr>
                    </a:p>
                  </a:txBody>
                  <a:tcPr/>
                </a:tc>
                <a:tc>
                  <a:txBody>
                    <a:bodyPr/>
                    <a:lstStyle/>
                    <a:p>
                      <a:pPr algn="ctr" fontAlgn="b"/>
                      <a:r>
                        <a:rPr lang="en-GB" sz="1600" b="0" i="0" u="none" strike="noStrike" dirty="0">
                          <a:solidFill>
                            <a:srgbClr val="000000"/>
                          </a:solidFill>
                          <a:effectLst/>
                          <a:latin typeface="Arial" panose="020B0604020202020204" pitchFamily="34" charset="0"/>
                          <a:cs typeface="Arial" panose="020B0604020202020204" pitchFamily="34" charset="0"/>
                        </a:rPr>
                        <a:t>0.70%</a:t>
                      </a:r>
                    </a:p>
                  </a:txBody>
                  <a:tcPr marL="6350" marR="6350" marT="6350" marB="0" anchor="b"/>
                </a:tc>
                <a:extLst>
                  <a:ext uri="{0D108BD9-81ED-4DB2-BD59-A6C34878D82A}">
                    <a16:rowId xmlns:a16="http://schemas.microsoft.com/office/drawing/2014/main" val="240152063"/>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297</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359</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100%</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100%</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endParaRPr lang="en-GB" sz="1600" b="1"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48781851"/>
                  </a:ext>
                </a:extLst>
              </a:tr>
            </a:tbl>
          </a:graphicData>
        </a:graphic>
      </p:graphicFrame>
      <p:sp>
        <p:nvSpPr>
          <p:cNvPr id="4" name="Rounded Rectangle 3"/>
          <p:cNvSpPr/>
          <p:nvPr/>
        </p:nvSpPr>
        <p:spPr>
          <a:xfrm>
            <a:off x="306341" y="1340768"/>
            <a:ext cx="8516245" cy="1440160"/>
          </a:xfrm>
          <a:prstGeom prst="roundRect">
            <a:avLst/>
          </a:prstGeom>
          <a:noFill/>
          <a:ln w="28575">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06592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1 </a:t>
            </a:r>
            <a:endParaRPr lang="en-GB" dirty="0"/>
          </a:p>
        </p:txBody>
      </p:sp>
      <p:sp>
        <p:nvSpPr>
          <p:cNvPr id="3" name="Content Placeholder 2"/>
          <p:cNvSpPr>
            <a:spLocks noGrp="1"/>
          </p:cNvSpPr>
          <p:nvPr>
            <p:ph idx="1"/>
          </p:nvPr>
        </p:nvSpPr>
        <p:spPr>
          <a:xfrm>
            <a:off x="306341" y="1340768"/>
            <a:ext cx="8516245" cy="4920903"/>
          </a:xfrm>
        </p:spPr>
        <p:txBody>
          <a:bodyPr>
            <a:normAutofit/>
          </a:bodyPr>
          <a:lstStyle/>
          <a:p>
            <a:pPr marL="0" indent="0" algn="just">
              <a:buNone/>
            </a:pPr>
            <a:r>
              <a:rPr lang="en-GB" sz="1600" dirty="0" smtClean="0">
                <a:solidFill>
                  <a:srgbClr val="005EB8"/>
                </a:solidFill>
              </a:rPr>
              <a:t>The below charts show </a:t>
            </a:r>
            <a:r>
              <a:rPr lang="en-GB" sz="1600" dirty="0">
                <a:solidFill>
                  <a:srgbClr val="005EB8"/>
                </a:solidFill>
              </a:rPr>
              <a:t>the current workforce profile against the regional profile information. These figures are based on the 2011 census data. NHS Resolution’s workforce profile is aligned to the regional figures with a noted higher representation in Leeds. It is, however, important to note that the Leeds figures are based on a small number of staff. </a:t>
            </a:r>
            <a:endParaRPr lang="en-GB" sz="1600" dirty="0" smtClean="0">
              <a:solidFill>
                <a:srgbClr val="005EB8"/>
              </a:solidFill>
            </a:endParaRPr>
          </a:p>
          <a:p>
            <a:pPr marL="0" indent="0" algn="just">
              <a:buNone/>
            </a:pPr>
            <a:endParaRPr lang="en-GB" sz="1600" dirty="0">
              <a:solidFill>
                <a:srgbClr val="005EB8"/>
              </a:solidFill>
            </a:endParaRPr>
          </a:p>
          <a:p>
            <a:pPr marL="0" indent="0" algn="just">
              <a:buNone/>
            </a:pPr>
            <a:r>
              <a:rPr lang="en-GB" sz="1600" dirty="0">
                <a:solidFill>
                  <a:srgbClr val="005EB8"/>
                </a:solidFill>
              </a:rPr>
              <a:t>Although closely aligned to the regional figures, we still show a slight underrepresentation of BAME staff in London. In contrast, we </a:t>
            </a:r>
            <a:r>
              <a:rPr lang="en-GB" sz="1600" dirty="0" smtClean="0">
                <a:solidFill>
                  <a:srgbClr val="005EB8"/>
                </a:solidFill>
              </a:rPr>
              <a:t>employ a higher number of BAME </a:t>
            </a:r>
            <a:r>
              <a:rPr lang="en-GB" sz="1600" dirty="0">
                <a:solidFill>
                  <a:srgbClr val="005EB8"/>
                </a:solidFill>
              </a:rPr>
              <a:t>staff in Leeds when compared to the regional figures.</a:t>
            </a:r>
          </a:p>
          <a:p>
            <a:pPr marL="0" indent="0">
              <a:buNone/>
            </a:pPr>
            <a:endParaRPr lang="en-GB" sz="1600" dirty="0"/>
          </a:p>
        </p:txBody>
      </p:sp>
      <p:pic>
        <p:nvPicPr>
          <p:cNvPr id="5" name="Picture 4"/>
          <p:cNvPicPr>
            <a:picLocks noChangeAspect="1"/>
          </p:cNvPicPr>
          <p:nvPr/>
        </p:nvPicPr>
        <p:blipFill>
          <a:blip r:embed="rId2"/>
          <a:stretch>
            <a:fillRect/>
          </a:stretch>
        </p:blipFill>
        <p:spPr>
          <a:xfrm>
            <a:off x="971600" y="3493847"/>
            <a:ext cx="3218967" cy="2767824"/>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1689537113"/>
              </p:ext>
            </p:extLst>
          </p:nvPr>
        </p:nvGraphicFramePr>
        <p:xfrm>
          <a:off x="4185606" y="3493847"/>
          <a:ext cx="4181476" cy="27606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0034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1</a:t>
            </a:r>
            <a:endParaRPr lang="en-GB" b="1" dirty="0">
              <a:solidFill>
                <a:srgbClr val="005EB8"/>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5106929"/>
              </p:ext>
            </p:extLst>
          </p:nvPr>
        </p:nvGraphicFramePr>
        <p:xfrm>
          <a:off x="395535" y="2032776"/>
          <a:ext cx="8352925" cy="3474720"/>
        </p:xfrm>
        <a:graphic>
          <a:graphicData uri="http://schemas.openxmlformats.org/drawingml/2006/table">
            <a:tbl>
              <a:tblPr firstRow="1" bandRow="1">
                <a:tableStyleId>{5C22544A-7EE6-4342-B048-85BDC9FD1C3A}</a:tableStyleId>
              </a:tblPr>
              <a:tblGrid>
                <a:gridCol w="1193275">
                  <a:extLst>
                    <a:ext uri="{9D8B030D-6E8A-4147-A177-3AD203B41FA5}">
                      <a16:colId xmlns:a16="http://schemas.microsoft.com/office/drawing/2014/main" val="1893363474"/>
                    </a:ext>
                  </a:extLst>
                </a:gridCol>
                <a:gridCol w="1193275">
                  <a:extLst>
                    <a:ext uri="{9D8B030D-6E8A-4147-A177-3AD203B41FA5}">
                      <a16:colId xmlns:a16="http://schemas.microsoft.com/office/drawing/2014/main" val="1965914221"/>
                    </a:ext>
                  </a:extLst>
                </a:gridCol>
                <a:gridCol w="1193275">
                  <a:extLst>
                    <a:ext uri="{9D8B030D-6E8A-4147-A177-3AD203B41FA5}">
                      <a16:colId xmlns:a16="http://schemas.microsoft.com/office/drawing/2014/main" val="3369767137"/>
                    </a:ext>
                  </a:extLst>
                </a:gridCol>
                <a:gridCol w="1193275">
                  <a:extLst>
                    <a:ext uri="{9D8B030D-6E8A-4147-A177-3AD203B41FA5}">
                      <a16:colId xmlns:a16="http://schemas.microsoft.com/office/drawing/2014/main" val="3442634673"/>
                    </a:ext>
                  </a:extLst>
                </a:gridCol>
                <a:gridCol w="1193275">
                  <a:extLst>
                    <a:ext uri="{9D8B030D-6E8A-4147-A177-3AD203B41FA5}">
                      <a16:colId xmlns:a16="http://schemas.microsoft.com/office/drawing/2014/main" val="2508359761"/>
                    </a:ext>
                  </a:extLst>
                </a:gridCol>
                <a:gridCol w="1193275">
                  <a:extLst>
                    <a:ext uri="{9D8B030D-6E8A-4147-A177-3AD203B41FA5}">
                      <a16:colId xmlns:a16="http://schemas.microsoft.com/office/drawing/2014/main" val="1476067797"/>
                    </a:ext>
                  </a:extLst>
                </a:gridCol>
                <a:gridCol w="1193275">
                  <a:extLst>
                    <a:ext uri="{9D8B030D-6E8A-4147-A177-3AD203B41FA5}">
                      <a16:colId xmlns:a16="http://schemas.microsoft.com/office/drawing/2014/main" val="3797740899"/>
                    </a:ext>
                  </a:extLst>
                </a:gridCol>
              </a:tblGrid>
              <a:tr h="278780">
                <a:tc>
                  <a:txBody>
                    <a:bodyPr/>
                    <a:lstStyle/>
                    <a:p>
                      <a:pPr algn="ctr"/>
                      <a:r>
                        <a:rPr lang="en-GB" sz="1000" dirty="0" smtClean="0">
                          <a:latin typeface="Arial" panose="020B0604020202020204" pitchFamily="34" charset="0"/>
                          <a:cs typeface="Arial" panose="020B0604020202020204" pitchFamily="34" charset="0"/>
                        </a:rPr>
                        <a:t>Band</a:t>
                      </a:r>
                      <a:endParaRPr lang="en-GB" sz="10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latin typeface="Arial" panose="020B0604020202020204" pitchFamily="34" charset="0"/>
                          <a:cs typeface="Arial" panose="020B0604020202020204" pitchFamily="34" charset="0"/>
                        </a:rPr>
                        <a:t>2018/2019</a:t>
                      </a:r>
                    </a:p>
                    <a:p>
                      <a:pPr algn="ctr"/>
                      <a:r>
                        <a:rPr lang="en-GB" sz="1000" dirty="0" smtClean="0">
                          <a:latin typeface="Arial" panose="020B0604020202020204" pitchFamily="34" charset="0"/>
                          <a:cs typeface="Arial" panose="020B0604020202020204" pitchFamily="34" charset="0"/>
                        </a:rPr>
                        <a:t>White</a:t>
                      </a:r>
                      <a:endParaRPr lang="en-GB" sz="10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latin typeface="Arial" panose="020B0604020202020204" pitchFamily="34" charset="0"/>
                          <a:cs typeface="Arial" panose="020B0604020202020204" pitchFamily="34" charset="0"/>
                        </a:rPr>
                        <a:t>2019/2020</a:t>
                      </a:r>
                    </a:p>
                    <a:p>
                      <a:pPr algn="ctr"/>
                      <a:r>
                        <a:rPr lang="en-GB" sz="1000" dirty="0" smtClean="0">
                          <a:latin typeface="Arial" panose="020B0604020202020204" pitchFamily="34" charset="0"/>
                          <a:cs typeface="Arial" panose="020B0604020202020204" pitchFamily="34" charset="0"/>
                        </a:rPr>
                        <a:t>White</a:t>
                      </a:r>
                      <a:endParaRPr lang="en-GB" sz="10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b="1" baseline="0" dirty="0" smtClean="0">
                          <a:solidFill>
                            <a:schemeClr val="bg1"/>
                          </a:solidFill>
                          <a:latin typeface="Arial" panose="020B0604020202020204" pitchFamily="34" charset="0"/>
                          <a:cs typeface="Arial" panose="020B0604020202020204" pitchFamily="34" charset="0"/>
                        </a:rPr>
                        <a:t>White</a:t>
                      </a:r>
                    </a:p>
                    <a:p>
                      <a:pPr algn="ctr"/>
                      <a:r>
                        <a:rPr lang="en-GB" sz="1000" b="1" baseline="0" dirty="0" smtClean="0">
                          <a:solidFill>
                            <a:schemeClr val="bg1"/>
                          </a:solidFill>
                          <a:latin typeface="Arial" panose="020B0604020202020204" pitchFamily="34" charset="0"/>
                          <a:cs typeface="Arial" panose="020B0604020202020204" pitchFamily="34" charset="0"/>
                        </a:rPr>
                        <a:t>Variance</a:t>
                      </a:r>
                    </a:p>
                    <a:p>
                      <a:pPr algn="ct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tc>
                  <a:txBody>
                    <a:bodyPr/>
                    <a:lstStyle/>
                    <a:p>
                      <a:pPr algn="ctr"/>
                      <a:r>
                        <a:rPr lang="en-GB" sz="1000" dirty="0" smtClean="0">
                          <a:latin typeface="Arial" panose="020B0604020202020204" pitchFamily="34" charset="0"/>
                          <a:cs typeface="Arial" panose="020B0604020202020204" pitchFamily="34" charset="0"/>
                        </a:rPr>
                        <a:t>2018/2019</a:t>
                      </a:r>
                    </a:p>
                    <a:p>
                      <a:pPr algn="ctr"/>
                      <a:r>
                        <a:rPr lang="en-GB" sz="1000" dirty="0" smtClean="0">
                          <a:latin typeface="Arial" panose="020B0604020202020204" pitchFamily="34" charset="0"/>
                          <a:cs typeface="Arial" panose="020B0604020202020204" pitchFamily="34" charset="0"/>
                        </a:rPr>
                        <a:t>BAME</a:t>
                      </a:r>
                      <a:endParaRPr lang="en-GB" sz="10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dirty="0" smtClean="0">
                          <a:latin typeface="Arial" panose="020B0604020202020204" pitchFamily="34" charset="0"/>
                          <a:cs typeface="Arial" panose="020B0604020202020204" pitchFamily="34" charset="0"/>
                        </a:rPr>
                        <a:t>2019/2020</a:t>
                      </a:r>
                    </a:p>
                    <a:p>
                      <a:pPr algn="ctr"/>
                      <a:r>
                        <a:rPr lang="en-GB" sz="1000" dirty="0" smtClean="0">
                          <a:latin typeface="Arial" panose="020B0604020202020204" pitchFamily="34" charset="0"/>
                          <a:cs typeface="Arial" panose="020B0604020202020204" pitchFamily="34" charset="0"/>
                        </a:rPr>
                        <a:t>BAME</a:t>
                      </a:r>
                      <a:endParaRPr lang="en-GB" sz="10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000" b="1" dirty="0" smtClean="0">
                          <a:solidFill>
                            <a:schemeClr val="bg1"/>
                          </a:solidFill>
                          <a:latin typeface="Arial" panose="020B0604020202020204" pitchFamily="34" charset="0"/>
                          <a:cs typeface="Arial" panose="020B0604020202020204" pitchFamily="34" charset="0"/>
                        </a:rPr>
                        <a:t>BAME</a:t>
                      </a:r>
                    </a:p>
                    <a:p>
                      <a:pPr algn="ctr"/>
                      <a:r>
                        <a:rPr lang="en-GB" sz="1000" b="1" dirty="0" smtClean="0">
                          <a:solidFill>
                            <a:schemeClr val="bg1"/>
                          </a:solidFill>
                          <a:latin typeface="Arial" panose="020B0604020202020204" pitchFamily="34" charset="0"/>
                          <a:cs typeface="Arial" panose="020B0604020202020204" pitchFamily="34" charset="0"/>
                        </a:rPr>
                        <a:t>variance</a:t>
                      </a:r>
                      <a:endParaRPr lang="en-GB" sz="1000" b="1" dirty="0">
                        <a:solidFill>
                          <a:schemeClr val="bg1"/>
                        </a:solidFill>
                        <a:latin typeface="Arial" panose="020B0604020202020204" pitchFamily="34" charset="0"/>
                        <a:cs typeface="Arial" panose="020B0604020202020204" pitchFamily="34" charset="0"/>
                      </a:endParaRPr>
                    </a:p>
                  </a:txBody>
                  <a:tcPr>
                    <a:solidFill>
                      <a:srgbClr val="00A499"/>
                    </a:solidFill>
                  </a:tcPr>
                </a:tc>
                <a:extLst>
                  <a:ext uri="{0D108BD9-81ED-4DB2-BD59-A6C34878D82A}">
                    <a16:rowId xmlns:a16="http://schemas.microsoft.com/office/drawing/2014/main" val="1129922035"/>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a:t>
                      </a:r>
                      <a:r>
                        <a:rPr lang="en-GB" sz="1000" baseline="0" dirty="0" smtClean="0">
                          <a:solidFill>
                            <a:srgbClr val="425563"/>
                          </a:solidFill>
                          <a:latin typeface="Arial" panose="020B0604020202020204" pitchFamily="34" charset="0"/>
                          <a:cs typeface="Arial" panose="020B0604020202020204" pitchFamily="34" charset="0"/>
                        </a:rPr>
                        <a:t> 3</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3</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2</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4</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8</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4</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2358295650"/>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4</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13</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13</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4179607193"/>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5</a:t>
                      </a: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14</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2</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7</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17</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10</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4245789654"/>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6</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26</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27</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16</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19</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3</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3330689031"/>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a:t>
                      </a:r>
                      <a:r>
                        <a:rPr lang="en-GB" sz="1000" baseline="0" dirty="0" smtClean="0">
                          <a:solidFill>
                            <a:srgbClr val="425563"/>
                          </a:solidFill>
                          <a:latin typeface="Arial" panose="020B0604020202020204" pitchFamily="34" charset="0"/>
                          <a:cs typeface="Arial" panose="020B0604020202020204" pitchFamily="34" charset="0"/>
                        </a:rPr>
                        <a:t> 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48</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47</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32</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2</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2991343159"/>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8a</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26</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41</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15</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15</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5</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2885247637"/>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8b</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28</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46</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18</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13</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1860551912"/>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8c</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18</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19</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3</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3893741966"/>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 8d</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11</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8</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-3</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4</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6</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2</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2471188013"/>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Band</a:t>
                      </a:r>
                      <a:r>
                        <a:rPr lang="en-GB" sz="1000" baseline="0" dirty="0" smtClean="0">
                          <a:solidFill>
                            <a:srgbClr val="425563"/>
                          </a:solidFill>
                          <a:latin typeface="Arial" panose="020B0604020202020204" pitchFamily="34" charset="0"/>
                          <a:cs typeface="Arial" panose="020B0604020202020204" pitchFamily="34" charset="0"/>
                        </a:rPr>
                        <a:t> 9</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smtClean="0">
                          <a:solidFill>
                            <a:srgbClr val="425563"/>
                          </a:solidFill>
                          <a:effectLst/>
                          <a:latin typeface="Arial" panose="020B0604020202020204" pitchFamily="34" charset="0"/>
                          <a:cs typeface="Arial" panose="020B0604020202020204" pitchFamily="34" charset="0"/>
                        </a:rPr>
                        <a:t>0</a:t>
                      </a:r>
                      <a:endParaRPr lang="en-GB" sz="1000" b="0" i="0" u="none" strike="noStrike" dirty="0">
                        <a:solidFill>
                          <a:srgbClr val="425563"/>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0</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1</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1400395266"/>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Medical</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a:solidFill>
                            <a:srgbClr val="425563"/>
                          </a:solidFill>
                          <a:effectLst/>
                          <a:latin typeface="Arial" panose="020B0604020202020204" pitchFamily="34" charset="0"/>
                          <a:cs typeface="Arial" panose="020B0604020202020204" pitchFamily="34" charset="0"/>
                        </a:rPr>
                        <a:t>1</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1</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smtClean="0">
                          <a:solidFill>
                            <a:srgbClr val="425563"/>
                          </a:solidFill>
                          <a:effectLst/>
                          <a:latin typeface="Arial" panose="020B0604020202020204" pitchFamily="34" charset="0"/>
                          <a:cs typeface="Arial" panose="020B0604020202020204" pitchFamily="34" charset="0"/>
                        </a:rPr>
                        <a:t>0</a:t>
                      </a:r>
                      <a:endParaRPr lang="en-GB" sz="1000" b="0" i="0" u="none" strike="noStrike" dirty="0">
                        <a:solidFill>
                          <a:srgbClr val="425563"/>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0</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1042254692"/>
                  </a:ext>
                </a:extLst>
              </a:tr>
              <a:tr h="230276">
                <a:tc>
                  <a:txBody>
                    <a:bodyPr/>
                    <a:lstStyle/>
                    <a:p>
                      <a:pPr algn="ctr"/>
                      <a:r>
                        <a:rPr lang="en-GB" sz="1000" dirty="0" smtClean="0">
                          <a:solidFill>
                            <a:srgbClr val="425563"/>
                          </a:solidFill>
                          <a:latin typeface="Arial" panose="020B0604020202020204" pitchFamily="34" charset="0"/>
                          <a:cs typeface="Arial" panose="020B0604020202020204" pitchFamily="34" charset="0"/>
                        </a:rPr>
                        <a:t>ESM/VSM</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8</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a:solidFill>
                            <a:srgbClr val="425563"/>
                          </a:solidFill>
                          <a:effectLst/>
                          <a:latin typeface="Arial" panose="020B0604020202020204" pitchFamily="34" charset="0"/>
                          <a:cs typeface="Arial" panose="020B0604020202020204" pitchFamily="34" charset="0"/>
                        </a:rPr>
                        <a:t>8</a:t>
                      </a: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0</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000" b="0" i="0" u="none" strike="noStrike" dirty="0" smtClean="0">
                          <a:solidFill>
                            <a:srgbClr val="425563"/>
                          </a:solidFill>
                          <a:effectLst/>
                          <a:latin typeface="Arial" panose="020B0604020202020204" pitchFamily="34" charset="0"/>
                          <a:cs typeface="Arial" panose="020B0604020202020204" pitchFamily="34" charset="0"/>
                        </a:rPr>
                        <a:t>0</a:t>
                      </a:r>
                      <a:endParaRPr lang="en-GB" sz="1000" b="0" i="0" u="none" strike="noStrike" dirty="0">
                        <a:solidFill>
                          <a:srgbClr val="425563"/>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00" b="1" i="0" u="none" strike="noStrike" dirty="0" smtClean="0">
                          <a:solidFill>
                            <a:schemeClr val="bg1"/>
                          </a:solidFill>
                          <a:effectLst/>
                          <a:latin typeface="Arial" panose="020B0604020202020204" pitchFamily="34" charset="0"/>
                          <a:cs typeface="Arial" panose="020B0604020202020204" pitchFamily="34" charset="0"/>
                        </a:rPr>
                        <a:t>0</a:t>
                      </a:r>
                      <a:endParaRPr lang="en-GB"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solidFill>
                      <a:srgbClr val="00A499"/>
                    </a:solidFill>
                  </a:tcPr>
                </a:tc>
                <a:extLst>
                  <a:ext uri="{0D108BD9-81ED-4DB2-BD59-A6C34878D82A}">
                    <a16:rowId xmlns:a16="http://schemas.microsoft.com/office/drawing/2014/main" val="549987438"/>
                  </a:ext>
                </a:extLst>
              </a:tr>
            </a:tbl>
          </a:graphicData>
        </a:graphic>
      </p:graphicFrame>
      <p:sp>
        <p:nvSpPr>
          <p:cNvPr id="6" name="Rectangle 5"/>
          <p:cNvSpPr/>
          <p:nvPr/>
        </p:nvSpPr>
        <p:spPr>
          <a:xfrm>
            <a:off x="306178" y="1237622"/>
            <a:ext cx="8514129" cy="830997"/>
          </a:xfrm>
          <a:prstGeom prst="rect">
            <a:avLst/>
          </a:prstGeom>
        </p:spPr>
        <p:txBody>
          <a:bodyPr wrap="square">
            <a:spAutoFit/>
          </a:bodyPr>
          <a:lstStyle/>
          <a:p>
            <a:pPr algn="just"/>
            <a:r>
              <a:rPr lang="en-GB" sz="1200" dirty="0">
                <a:solidFill>
                  <a:srgbClr val="005EB8"/>
                </a:solidFill>
                <a:latin typeface="Arial" panose="020B0604020202020204" pitchFamily="34" charset="0"/>
                <a:cs typeface="Arial" panose="020B0604020202020204" pitchFamily="34" charset="0"/>
              </a:rPr>
              <a:t>The table below shows BAME and White representation in non-clinical roles by the total number of staff in each Agenda for Change (AfC) pay banding, VSM pay (employees who are paid above Band 9). In this reporting period, NHS Resolution did not employ staff in clinical roles (those who provide direct care to patients</a:t>
            </a:r>
            <a:r>
              <a:rPr lang="en-GB" sz="1200" dirty="0" smtClean="0">
                <a:solidFill>
                  <a:srgbClr val="005EB8"/>
                </a:solidFill>
                <a:latin typeface="Arial" panose="020B0604020202020204" pitchFamily="34" charset="0"/>
                <a:cs typeface="Arial" panose="020B0604020202020204" pitchFamily="34" charset="0"/>
              </a:rPr>
              <a:t>). However, we did </a:t>
            </a:r>
            <a:r>
              <a:rPr lang="en-GB" sz="1200" dirty="0">
                <a:solidFill>
                  <a:srgbClr val="005EB8"/>
                </a:solidFill>
                <a:latin typeface="Arial" panose="020B0604020202020204" pitchFamily="34" charset="0"/>
                <a:cs typeface="Arial" panose="020B0604020202020204" pitchFamily="34" charset="0"/>
              </a:rPr>
              <a:t>employ one member of staff on Medical and Dental terms.</a:t>
            </a:r>
          </a:p>
        </p:txBody>
      </p:sp>
      <p:sp>
        <p:nvSpPr>
          <p:cNvPr id="7" name="Rectangle 6"/>
          <p:cNvSpPr/>
          <p:nvPr/>
        </p:nvSpPr>
        <p:spPr>
          <a:xfrm>
            <a:off x="280258" y="5507496"/>
            <a:ext cx="8514128" cy="830997"/>
          </a:xfrm>
          <a:prstGeom prst="rect">
            <a:avLst/>
          </a:prstGeom>
        </p:spPr>
        <p:txBody>
          <a:bodyPr wrap="square">
            <a:spAutoFit/>
          </a:bodyPr>
          <a:lstStyle/>
          <a:p>
            <a:pPr algn="just"/>
            <a:r>
              <a:rPr lang="en-GB" sz="1200" dirty="0">
                <a:solidFill>
                  <a:srgbClr val="005EB8"/>
                </a:solidFill>
                <a:latin typeface="Arial" panose="020B0604020202020204" pitchFamily="34" charset="0"/>
                <a:cs typeface="Arial" panose="020B0604020202020204" pitchFamily="34" charset="0"/>
              </a:rPr>
              <a:t>While a number of the pay bands are closely aligned to the organisation’s overall ethnicity ratio, there is a clear underrepresentation of BAME staff at the ESM level. This is consistent with the national data around the lack of BAME staff at senior level within the NHS (Kline, March 2014) and industry in general. The information also shows that there is an overrepresentation of BAME staff within the lower pay bands. </a:t>
            </a:r>
          </a:p>
        </p:txBody>
      </p:sp>
    </p:spTree>
    <p:extLst>
      <p:ext uri="{BB962C8B-B14F-4D97-AF65-F5344CB8AC3E}">
        <p14:creationId xmlns:p14="http://schemas.microsoft.com/office/powerpoint/2010/main" val="22627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2</a:t>
            </a:r>
            <a:endParaRPr lang="en-GB" b="1" dirty="0">
              <a:solidFill>
                <a:srgbClr val="005EB8"/>
              </a:solidFill>
            </a:endParaRPr>
          </a:p>
        </p:txBody>
      </p:sp>
      <p:sp>
        <p:nvSpPr>
          <p:cNvPr id="3" name="Content Placeholder 2"/>
          <p:cNvSpPr>
            <a:spLocks noGrp="1"/>
          </p:cNvSpPr>
          <p:nvPr>
            <p:ph idx="1"/>
          </p:nvPr>
        </p:nvSpPr>
        <p:spPr>
          <a:xfrm>
            <a:off x="306341" y="1422326"/>
            <a:ext cx="8516245" cy="4703837"/>
          </a:xfrm>
        </p:spPr>
        <p:txBody>
          <a:bodyPr>
            <a:normAutofit/>
          </a:bodyPr>
          <a:lstStyle/>
          <a:p>
            <a:pPr marL="0" indent="0" algn="just">
              <a:buNone/>
            </a:pPr>
            <a:r>
              <a:rPr lang="en-GB" sz="1600" b="1" dirty="0" smtClean="0">
                <a:solidFill>
                  <a:srgbClr val="005EB8"/>
                </a:solidFill>
              </a:rPr>
              <a:t>This indicator measures the likelihood </a:t>
            </a:r>
            <a:r>
              <a:rPr lang="en-GB" sz="1600" b="1" dirty="0">
                <a:solidFill>
                  <a:srgbClr val="005EB8"/>
                </a:solidFill>
              </a:rPr>
              <a:t>of staff being appointed from shortlisted across all </a:t>
            </a:r>
            <a:r>
              <a:rPr lang="en-GB" sz="1600" b="1" dirty="0" smtClean="0">
                <a:solidFill>
                  <a:srgbClr val="005EB8"/>
                </a:solidFill>
              </a:rPr>
              <a:t>posts.</a:t>
            </a:r>
          </a:p>
          <a:p>
            <a:endParaRPr lang="en-GB" sz="1600" dirty="0" smtClean="0">
              <a:solidFill>
                <a:srgbClr val="005EB8"/>
              </a:solidFill>
            </a:endParaRPr>
          </a:p>
          <a:p>
            <a:pPr marL="0" indent="0" algn="just">
              <a:buNone/>
            </a:pPr>
            <a:r>
              <a:rPr lang="en-GB" sz="1600" dirty="0">
                <a:solidFill>
                  <a:srgbClr val="005EB8"/>
                </a:solidFill>
              </a:rPr>
              <a:t>Using the WRES Technical Guidance to calculate this indicator, </a:t>
            </a:r>
            <a:r>
              <a:rPr lang="en-GB" sz="1600" b="1" dirty="0" smtClean="0">
                <a:solidFill>
                  <a:srgbClr val="005EB8"/>
                </a:solidFill>
              </a:rPr>
              <a:t>for every 1 BAME candidate, 1.34 White candidates</a:t>
            </a:r>
            <a:r>
              <a:rPr lang="en-GB" sz="1600" dirty="0" smtClean="0">
                <a:solidFill>
                  <a:srgbClr val="005EB8"/>
                </a:solidFill>
              </a:rPr>
              <a:t> are</a:t>
            </a:r>
            <a:r>
              <a:rPr lang="en-GB" sz="1600" b="1" dirty="0" smtClean="0">
                <a:solidFill>
                  <a:srgbClr val="005EB8"/>
                </a:solidFill>
              </a:rPr>
              <a:t> </a:t>
            </a:r>
            <a:r>
              <a:rPr lang="en-GB" sz="1600" dirty="0" smtClean="0">
                <a:solidFill>
                  <a:srgbClr val="005EB8"/>
                </a:solidFill>
              </a:rPr>
              <a:t>appointed </a:t>
            </a:r>
            <a:r>
              <a:rPr lang="en-GB" sz="1600" dirty="0">
                <a:solidFill>
                  <a:srgbClr val="005EB8"/>
                </a:solidFill>
              </a:rPr>
              <a:t>from </a:t>
            </a:r>
            <a:r>
              <a:rPr lang="en-GB" sz="1600" dirty="0" smtClean="0">
                <a:solidFill>
                  <a:srgbClr val="005EB8"/>
                </a:solidFill>
              </a:rPr>
              <a:t>shortlisting. </a:t>
            </a:r>
            <a:r>
              <a:rPr lang="en-GB" sz="1600" dirty="0">
                <a:solidFill>
                  <a:srgbClr val="005EB8"/>
                </a:solidFill>
              </a:rPr>
              <a:t>This sees an </a:t>
            </a:r>
            <a:r>
              <a:rPr lang="en-GB" sz="1600" b="1" dirty="0">
                <a:solidFill>
                  <a:srgbClr val="005EB8"/>
                </a:solidFill>
              </a:rPr>
              <a:t>increase </a:t>
            </a:r>
            <a:r>
              <a:rPr lang="en-GB" sz="1600" b="1" dirty="0" smtClean="0">
                <a:solidFill>
                  <a:srgbClr val="005EB8"/>
                </a:solidFill>
              </a:rPr>
              <a:t>of 0.19 </a:t>
            </a:r>
            <a:r>
              <a:rPr lang="en-GB" sz="1600" dirty="0" smtClean="0">
                <a:solidFill>
                  <a:srgbClr val="005EB8"/>
                </a:solidFill>
              </a:rPr>
              <a:t>compared </a:t>
            </a:r>
            <a:r>
              <a:rPr lang="en-GB" sz="1600" dirty="0">
                <a:solidFill>
                  <a:srgbClr val="005EB8"/>
                </a:solidFill>
              </a:rPr>
              <a:t>to 2018/2019 where </a:t>
            </a:r>
            <a:r>
              <a:rPr lang="en-GB" sz="1600" dirty="0" smtClean="0">
                <a:solidFill>
                  <a:srgbClr val="005EB8"/>
                </a:solidFill>
              </a:rPr>
              <a:t>White </a:t>
            </a:r>
            <a:r>
              <a:rPr lang="en-GB" sz="1600" dirty="0">
                <a:solidFill>
                  <a:srgbClr val="005EB8"/>
                </a:solidFill>
              </a:rPr>
              <a:t>staff </a:t>
            </a:r>
            <a:r>
              <a:rPr lang="en-GB" sz="1600" dirty="0" smtClean="0">
                <a:solidFill>
                  <a:srgbClr val="005EB8"/>
                </a:solidFill>
              </a:rPr>
              <a:t>were 1.15 more likely to be </a:t>
            </a:r>
            <a:r>
              <a:rPr lang="en-GB" sz="1600" dirty="0">
                <a:solidFill>
                  <a:srgbClr val="005EB8"/>
                </a:solidFill>
              </a:rPr>
              <a:t>appointed from </a:t>
            </a:r>
            <a:r>
              <a:rPr lang="en-GB" sz="1600" dirty="0" smtClean="0">
                <a:solidFill>
                  <a:srgbClr val="005EB8"/>
                </a:solidFill>
              </a:rPr>
              <a:t>shortlisting. </a:t>
            </a:r>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pPr marL="542925" indent="0">
              <a:buNone/>
            </a:pPr>
            <a:endParaRPr lang="en-GB" sz="800" dirty="0" smtClean="0">
              <a:solidFill>
                <a:srgbClr val="FF0000"/>
              </a:solidFill>
            </a:endParaRPr>
          </a:p>
          <a:p>
            <a:pPr marL="542925" indent="0">
              <a:buNone/>
            </a:pPr>
            <a:endParaRPr lang="en-GB" sz="800" dirty="0">
              <a:solidFill>
                <a:srgbClr val="FF0000"/>
              </a:solidFill>
            </a:endParaRPr>
          </a:p>
          <a:p>
            <a:pPr marL="542925" indent="0">
              <a:buNone/>
            </a:pPr>
            <a:r>
              <a:rPr lang="en-GB" sz="800" dirty="0">
                <a:solidFill>
                  <a:srgbClr val="FF0000"/>
                </a:solidFill>
              </a:rPr>
              <a:t>*The figures include individuals shortlisted and appointed through roles advertised via NHS Jobs and through Expressions of Interests</a:t>
            </a:r>
          </a:p>
          <a:p>
            <a:pPr marL="542925" indent="0">
              <a:buNone/>
            </a:pPr>
            <a:endParaRPr lang="en-GB" sz="800" dirty="0" smtClean="0">
              <a:solidFill>
                <a:srgbClr val="FF0000"/>
              </a:solidFill>
            </a:endParaRPr>
          </a:p>
          <a:p>
            <a:pPr algn="just"/>
            <a:endParaRPr lang="en-GB" sz="1600" dirty="0" smtClean="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59293852"/>
              </p:ext>
            </p:extLst>
          </p:nvPr>
        </p:nvGraphicFramePr>
        <p:xfrm>
          <a:off x="304903" y="3501008"/>
          <a:ext cx="8516964" cy="2123440"/>
        </p:xfrm>
        <a:graphic>
          <a:graphicData uri="http://schemas.openxmlformats.org/drawingml/2006/table">
            <a:tbl>
              <a:tblPr firstRow="1" bandRow="1">
                <a:tableStyleId>{5C22544A-7EE6-4342-B048-85BDC9FD1C3A}</a:tableStyleId>
              </a:tblPr>
              <a:tblGrid>
                <a:gridCol w="2838988">
                  <a:extLst>
                    <a:ext uri="{9D8B030D-6E8A-4147-A177-3AD203B41FA5}">
                      <a16:colId xmlns:a16="http://schemas.microsoft.com/office/drawing/2014/main" val="3046666689"/>
                    </a:ext>
                  </a:extLst>
                </a:gridCol>
                <a:gridCol w="2838988">
                  <a:extLst>
                    <a:ext uri="{9D8B030D-6E8A-4147-A177-3AD203B41FA5}">
                      <a16:colId xmlns:a16="http://schemas.microsoft.com/office/drawing/2014/main" val="2574198163"/>
                    </a:ext>
                  </a:extLst>
                </a:gridCol>
                <a:gridCol w="2838988">
                  <a:extLst>
                    <a:ext uri="{9D8B030D-6E8A-4147-A177-3AD203B41FA5}">
                      <a16:colId xmlns:a16="http://schemas.microsoft.com/office/drawing/2014/main" val="3191873006"/>
                    </a:ext>
                  </a:extLst>
                </a:gridCol>
              </a:tblGrid>
              <a:tr h="370840">
                <a:tc>
                  <a:txBody>
                    <a:bodyPr/>
                    <a:lstStyle/>
                    <a:p>
                      <a:pPr algn="ctr"/>
                      <a:r>
                        <a:rPr lang="en-GB" dirty="0" smtClean="0"/>
                        <a:t>Timescale </a:t>
                      </a:r>
                    </a:p>
                    <a:p>
                      <a:pPr algn="ctr"/>
                      <a:r>
                        <a:rPr lang="en-GB" dirty="0" smtClean="0"/>
                        <a:t>(April 2019-March 2020)</a:t>
                      </a:r>
                      <a:endParaRPr lang="en-GB" dirty="0"/>
                    </a:p>
                  </a:txBody>
                  <a:tcPr anchor="ctr">
                    <a:solidFill>
                      <a:srgbClr val="005EB8"/>
                    </a:solidFill>
                  </a:tcPr>
                </a:tc>
                <a:tc>
                  <a:txBody>
                    <a:bodyPr/>
                    <a:lstStyle/>
                    <a:p>
                      <a:pPr algn="ctr"/>
                      <a:r>
                        <a:rPr lang="en-GB" dirty="0" smtClean="0"/>
                        <a:t>Number shortlisted</a:t>
                      </a:r>
                      <a:r>
                        <a:rPr lang="en-GB" sz="1400" dirty="0" smtClean="0">
                          <a:solidFill>
                            <a:srgbClr val="FF0000"/>
                          </a:solidFill>
                          <a:latin typeface="Arial" panose="020B0604020202020204" pitchFamily="34" charset="0"/>
                          <a:cs typeface="Arial" panose="020B0604020202020204" pitchFamily="34" charset="0"/>
                        </a:rPr>
                        <a:t>*</a:t>
                      </a:r>
                      <a:endParaRPr lang="en-GB" sz="1400" dirty="0">
                        <a:solidFill>
                          <a:srgbClr val="FF0000"/>
                        </a:solidFill>
                        <a:latin typeface="Arial" panose="020B0604020202020204" pitchFamily="34" charset="0"/>
                        <a:cs typeface="Arial" panose="020B0604020202020204" pitchFamily="34" charset="0"/>
                      </a:endParaRPr>
                    </a:p>
                  </a:txBody>
                  <a:tcPr anchor="ctr">
                    <a:solidFill>
                      <a:srgbClr val="005EB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smtClean="0"/>
                        <a:t>Number appointed</a:t>
                      </a:r>
                      <a:r>
                        <a:rPr lang="en-GB" baseline="0" dirty="0" smtClean="0"/>
                        <a:t> from shortlist</a:t>
                      </a:r>
                      <a:r>
                        <a:rPr lang="en-GB" sz="1400" dirty="0" smtClean="0">
                          <a:solidFill>
                            <a:srgbClr val="FF0000"/>
                          </a:solidFill>
                          <a:latin typeface="Arial" panose="020B0604020202020204" pitchFamily="34" charset="0"/>
                          <a:cs typeface="Arial" panose="020B0604020202020204" pitchFamily="34" charset="0"/>
                        </a:rPr>
                        <a:t>*</a:t>
                      </a:r>
                    </a:p>
                  </a:txBody>
                  <a:tcPr anchor="ctr">
                    <a:solidFill>
                      <a:srgbClr val="005EB8"/>
                    </a:solidFill>
                  </a:tcPr>
                </a:tc>
                <a:extLst>
                  <a:ext uri="{0D108BD9-81ED-4DB2-BD59-A6C34878D82A}">
                    <a16:rowId xmlns:a16="http://schemas.microsoft.com/office/drawing/2014/main" val="3160558397"/>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White</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422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51</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653371552"/>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BAME</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445</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40</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70759902"/>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Not</a:t>
                      </a:r>
                      <a:r>
                        <a:rPr lang="en-GB" sz="1600" baseline="0" dirty="0" smtClean="0">
                          <a:solidFill>
                            <a:srgbClr val="425563"/>
                          </a:solidFill>
                          <a:latin typeface="Arial" panose="020B0604020202020204" pitchFamily="34" charset="0"/>
                          <a:cs typeface="Arial" panose="020B0604020202020204" pitchFamily="34" charset="0"/>
                        </a:rPr>
                        <a:t> Stated</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52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8</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948361637"/>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919</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99</a:t>
                      </a:r>
                      <a:endParaRPr lang="en-GB" sz="1600" b="1"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765887096"/>
                  </a:ext>
                </a:extLst>
              </a:tr>
            </a:tbl>
          </a:graphicData>
        </a:graphic>
      </p:graphicFrame>
      <p:sp>
        <p:nvSpPr>
          <p:cNvPr id="5" name="Rounded Rectangle 4"/>
          <p:cNvSpPr/>
          <p:nvPr/>
        </p:nvSpPr>
        <p:spPr>
          <a:xfrm>
            <a:off x="305622" y="1340768"/>
            <a:ext cx="8516245" cy="729630"/>
          </a:xfrm>
          <a:prstGeom prst="roundRect">
            <a:avLst/>
          </a:prstGeom>
          <a:noFill/>
          <a:ln w="28575">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66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3</a:t>
            </a:r>
            <a:endParaRPr lang="en-GB" b="1" dirty="0">
              <a:solidFill>
                <a:srgbClr val="005EB8"/>
              </a:solidFill>
            </a:endParaRPr>
          </a:p>
        </p:txBody>
      </p:sp>
      <p:sp>
        <p:nvSpPr>
          <p:cNvPr id="3" name="Content Placeholder 2"/>
          <p:cNvSpPr>
            <a:spLocks noGrp="1"/>
          </p:cNvSpPr>
          <p:nvPr>
            <p:ph idx="1"/>
          </p:nvPr>
        </p:nvSpPr>
        <p:spPr>
          <a:xfrm>
            <a:off x="306341" y="1700808"/>
            <a:ext cx="8516245" cy="4525963"/>
          </a:xfrm>
        </p:spPr>
        <p:txBody>
          <a:bodyPr>
            <a:normAutofit/>
          </a:bodyPr>
          <a:lstStyle/>
          <a:p>
            <a:pPr marL="0" indent="0" algn="just">
              <a:buNone/>
            </a:pPr>
            <a:r>
              <a:rPr lang="en-GB" sz="1600" b="1" dirty="0" smtClean="0">
                <a:solidFill>
                  <a:srgbClr val="005EB8"/>
                </a:solidFill>
              </a:rPr>
              <a:t>This indicator measures the </a:t>
            </a:r>
            <a:r>
              <a:rPr lang="en-GB" sz="1600" b="1" dirty="0">
                <a:solidFill>
                  <a:srgbClr val="005EB8"/>
                </a:solidFill>
              </a:rPr>
              <a:t>likelihood of staff entering the formal disciplinary process, compared to that of White staff entering the formal disciplinary process, as measured by entry into a formal disciplinary </a:t>
            </a:r>
            <a:r>
              <a:rPr lang="en-GB" sz="1600" b="1" dirty="0" smtClean="0">
                <a:solidFill>
                  <a:srgbClr val="005EB8"/>
                </a:solidFill>
              </a:rPr>
              <a:t>investigation.</a:t>
            </a:r>
          </a:p>
          <a:p>
            <a:pPr marL="0" indent="0" algn="just">
              <a:buNone/>
            </a:pPr>
            <a:endParaRPr lang="en-GB" sz="1600" dirty="0" smtClean="0">
              <a:solidFill>
                <a:srgbClr val="425563"/>
              </a:solidFill>
            </a:endParaRPr>
          </a:p>
          <a:p>
            <a:pPr marL="0" indent="0" algn="just">
              <a:buNone/>
            </a:pPr>
            <a:r>
              <a:rPr lang="en-GB" sz="1600" dirty="0">
                <a:solidFill>
                  <a:srgbClr val="005EB8"/>
                </a:solidFill>
              </a:rPr>
              <a:t>For the second year </a:t>
            </a:r>
            <a:r>
              <a:rPr lang="en-GB" sz="1600" dirty="0" smtClean="0">
                <a:solidFill>
                  <a:srgbClr val="005EB8"/>
                </a:solidFill>
              </a:rPr>
              <a:t>running, </a:t>
            </a:r>
            <a:r>
              <a:rPr lang="en-GB" sz="1600" dirty="0">
                <a:solidFill>
                  <a:srgbClr val="005EB8"/>
                </a:solidFill>
              </a:rPr>
              <a:t>NHS Resolution had no staff entering a formal disciplinary process within the reporting period.</a:t>
            </a:r>
          </a:p>
          <a:p>
            <a:pPr marL="0" indent="0">
              <a:buNone/>
            </a:pPr>
            <a:endParaRPr lang="en-GB" sz="2000" dirty="0">
              <a:solidFill>
                <a:srgbClr val="425563"/>
              </a:solidFill>
            </a:endParaRPr>
          </a:p>
        </p:txBody>
      </p:sp>
      <p:sp>
        <p:nvSpPr>
          <p:cNvPr id="4" name="Rounded Rectangle 3"/>
          <p:cNvSpPr/>
          <p:nvPr/>
        </p:nvSpPr>
        <p:spPr>
          <a:xfrm>
            <a:off x="306341" y="1700808"/>
            <a:ext cx="8516245" cy="864096"/>
          </a:xfrm>
          <a:prstGeom prst="roundRect">
            <a:avLst/>
          </a:prstGeom>
          <a:noFill/>
          <a:ln w="28575">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9534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(size 4-3)-square</Template>
  <TotalTime>1635</TotalTime>
  <Words>2491</Words>
  <Application>Microsoft Office PowerPoint</Application>
  <PresentationFormat>On-screen Show (4:3)</PresentationFormat>
  <Paragraphs>471</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Office Theme</vt:lpstr>
      <vt:lpstr>1_Office Theme</vt:lpstr>
      <vt:lpstr>Workforce Race Equality Standard Report (WRES) April 2019 – March 2020</vt:lpstr>
      <vt:lpstr>Introduction</vt:lpstr>
      <vt:lpstr>The nine WRES Indicators </vt:lpstr>
      <vt:lpstr>The nine WRES indicators</vt:lpstr>
      <vt:lpstr>WRES Indicator 1 </vt:lpstr>
      <vt:lpstr>WRES Indicator 1 </vt:lpstr>
      <vt:lpstr>WRES Indicator 1</vt:lpstr>
      <vt:lpstr>WRES Indicator 2</vt:lpstr>
      <vt:lpstr>WRES Indicator 3</vt:lpstr>
      <vt:lpstr>WRES Indicator 4</vt:lpstr>
      <vt:lpstr>WRES Indicators 5 - 8</vt:lpstr>
      <vt:lpstr>WRES Indicator 9</vt:lpstr>
      <vt:lpstr>WRES Indicator 9</vt:lpstr>
      <vt:lpstr>Action Plan</vt:lpstr>
      <vt:lpstr>Action Plan</vt:lpstr>
    </vt:vector>
  </TitlesOfParts>
  <Company>NHS Resolution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Race Equality Standard Report (WRES)</dc:title>
  <dc:creator>Nana Baffour-Awuah</dc:creator>
  <cp:lastModifiedBy>Michael Humphris</cp:lastModifiedBy>
  <cp:revision>88</cp:revision>
  <dcterms:created xsi:type="dcterms:W3CDTF">2020-06-01T15:53:05Z</dcterms:created>
  <dcterms:modified xsi:type="dcterms:W3CDTF">2020-07-22T12:38:36Z</dcterms:modified>
</cp:coreProperties>
</file>