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handoutMasterIdLst>
    <p:handoutMasterId r:id="rId18"/>
  </p:handoutMasterIdLst>
  <p:sldIdLst>
    <p:sldId id="256" r:id="rId3"/>
    <p:sldId id="267" r:id="rId4"/>
    <p:sldId id="268" r:id="rId5"/>
    <p:sldId id="257" r:id="rId6"/>
    <p:sldId id="275" r:id="rId7"/>
    <p:sldId id="259" r:id="rId8"/>
    <p:sldId id="276" r:id="rId9"/>
    <p:sldId id="261" r:id="rId10"/>
    <p:sldId id="262" r:id="rId11"/>
    <p:sldId id="263" r:id="rId12"/>
    <p:sldId id="271" r:id="rId13"/>
    <p:sldId id="272" r:id="rId14"/>
    <p:sldId id="264"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EB8"/>
    <a:srgbClr val="425563"/>
    <a:srgbClr val="00A499"/>
    <a:srgbClr val="003087"/>
    <a:srgbClr val="41B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08" d="100"/>
          <a:sy n="108" d="100"/>
        </p:scale>
        <p:origin x="1662"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380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BFF7B4-FF90-4833-9D57-56AF579D2F4F}" type="datetimeFigureOut">
              <a:rPr lang="en-GB" smtClean="0"/>
              <a:t>22/07/2020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63C4F0C-61A4-461F-A2A9-CD9F93AD86D4}" type="slidenum">
              <a:rPr lang="en-GB" smtClean="0"/>
              <a:t>‹#›</a:t>
            </a:fld>
            <a:endParaRPr lang="en-GB"/>
          </a:p>
        </p:txBody>
      </p:sp>
    </p:spTree>
    <p:extLst>
      <p:ext uri="{BB962C8B-B14F-4D97-AF65-F5344CB8AC3E}">
        <p14:creationId xmlns:p14="http://schemas.microsoft.com/office/powerpoint/2010/main" val="18155506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DF81B9-5656-412F-8B48-A7E184562393}" type="datetimeFigureOut">
              <a:rPr lang="en-GB" smtClean="0"/>
              <a:t>22/07/2020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886394-91C4-422B-87DF-009F8D1DFA12}" type="slidenum">
              <a:rPr lang="en-GB" smtClean="0"/>
              <a:t>‹#›</a:t>
            </a:fld>
            <a:endParaRPr lang="en-GB"/>
          </a:p>
        </p:txBody>
      </p:sp>
    </p:spTree>
    <p:extLst>
      <p:ext uri="{BB962C8B-B14F-4D97-AF65-F5344CB8AC3E}">
        <p14:creationId xmlns:p14="http://schemas.microsoft.com/office/powerpoint/2010/main" val="2525274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0186" y="2130425"/>
            <a:ext cx="8490286" cy="1470025"/>
          </a:xfrm>
        </p:spPr>
        <p:txBody>
          <a:bodyPr/>
          <a:lstStyle/>
          <a:p>
            <a:r>
              <a:rPr lang="en-US" smtClean="0"/>
              <a:t>Click to edit Master title style</a:t>
            </a:r>
            <a:endParaRPr lang="en-GB" dirty="0"/>
          </a:p>
        </p:txBody>
      </p:sp>
      <p:sp>
        <p:nvSpPr>
          <p:cNvPr id="3" name="Subtitle 2"/>
          <p:cNvSpPr>
            <a:spLocks noGrp="1"/>
          </p:cNvSpPr>
          <p:nvPr>
            <p:ph type="subTitle" idx="1"/>
          </p:nvPr>
        </p:nvSpPr>
        <p:spPr>
          <a:xfrm>
            <a:off x="330186" y="3886200"/>
            <a:ext cx="6400800" cy="1752600"/>
          </a:xfrm>
        </p:spPr>
        <p:txBody>
          <a:bodyPr>
            <a:normAutofit/>
          </a:bodyPr>
          <a:lstStyle>
            <a:lvl1pPr marL="0" indent="0" algn="l">
              <a:buNone/>
              <a:defRPr sz="24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21350961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604BE-60EE-4C94-86FC-82E9E5364A9A}" type="datetimeFigureOut">
              <a:rPr lang="en-GB" smtClean="0"/>
              <a:t>22/07/2020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40034277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4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386846777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323528" y="1600200"/>
            <a:ext cx="4172272" cy="4525963"/>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172272" cy="4525963"/>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p:txBody>
          <a:bodyPr/>
          <a:lstStyle/>
          <a:p>
            <a:fld id="{B32604BE-60EE-4C94-86FC-82E9E5364A9A}" type="datetimeFigureOut">
              <a:rPr lang="en-GB" smtClean="0"/>
              <a:t>22/07/2020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30706457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normAutofit/>
          </a:bodyPr>
          <a:lstStyle>
            <a:lvl1pPr>
              <a:buClr>
                <a:srgbClr val="003087"/>
              </a:buClr>
              <a:defRPr sz="2400">
                <a:latin typeface="Arial" panose="020B0604020202020204" pitchFamily="34" charset="0"/>
                <a:cs typeface="Arial" panose="020B0604020202020204" pitchFamily="34" charset="0"/>
              </a:defRPr>
            </a:lvl1pPr>
            <a:lvl2pPr>
              <a:buClr>
                <a:srgbClr val="003087"/>
              </a:buClr>
              <a:defRPr sz="2000">
                <a:latin typeface="Arial" panose="020B0604020202020204" pitchFamily="34" charset="0"/>
                <a:cs typeface="Arial" panose="020B0604020202020204" pitchFamily="34" charset="0"/>
              </a:defRPr>
            </a:lvl2pPr>
            <a:lvl3pPr>
              <a:buClr>
                <a:srgbClr val="003087"/>
              </a:buClr>
              <a:defRPr sz="2000">
                <a:latin typeface="Arial" panose="020B0604020202020204" pitchFamily="34" charset="0"/>
                <a:cs typeface="Arial" panose="020B0604020202020204" pitchFamily="34" charset="0"/>
              </a:defRPr>
            </a:lvl3pPr>
            <a:lvl4pPr>
              <a:buClr>
                <a:srgbClr val="003087"/>
              </a:buClr>
              <a:defRPr sz="2000">
                <a:latin typeface="Arial" panose="020B0604020202020204" pitchFamily="34" charset="0"/>
                <a:cs typeface="Arial" panose="020B0604020202020204" pitchFamily="34" charset="0"/>
              </a:defRPr>
            </a:lvl4pPr>
            <a:lvl5pPr>
              <a:buClr>
                <a:srgbClr val="003087"/>
              </a:buClr>
              <a:defRPr sz="2000">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1199881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14061374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528" y="1600200"/>
            <a:ext cx="4172272" cy="4525963"/>
          </a:xfrm>
        </p:spPr>
        <p:txBody>
          <a:bodyPr/>
          <a:lstStyle>
            <a:lvl1pPr>
              <a:buClr>
                <a:srgbClr val="003087"/>
              </a:buClr>
              <a:defRPr sz="2400">
                <a:latin typeface="Arial" panose="020B0604020202020204" pitchFamily="34" charset="0"/>
                <a:cs typeface="Arial" panose="020B0604020202020204" pitchFamily="34" charset="0"/>
              </a:defRPr>
            </a:lvl1pPr>
            <a:lvl2pPr>
              <a:buClr>
                <a:srgbClr val="003087"/>
              </a:buClr>
              <a:defRPr sz="2000">
                <a:latin typeface="Arial" panose="020B0604020202020204" pitchFamily="34" charset="0"/>
                <a:cs typeface="Arial" panose="020B0604020202020204" pitchFamily="34" charset="0"/>
              </a:defRPr>
            </a:lvl2pPr>
            <a:lvl3pPr>
              <a:buClr>
                <a:srgbClr val="003087"/>
              </a:buClr>
              <a:defRPr sz="2000">
                <a:latin typeface="Arial" panose="020B0604020202020204" pitchFamily="34" charset="0"/>
                <a:cs typeface="Arial" panose="020B0604020202020204" pitchFamily="34" charset="0"/>
              </a:defRPr>
            </a:lvl3pPr>
            <a:lvl4pPr>
              <a:buClr>
                <a:srgbClr val="003087"/>
              </a:buClr>
              <a:defRPr sz="2000">
                <a:latin typeface="Arial" panose="020B0604020202020204" pitchFamily="34" charset="0"/>
                <a:cs typeface="Arial" panose="020B0604020202020204" pitchFamily="34" charset="0"/>
              </a:defRPr>
            </a:lvl4pPr>
            <a:lvl5pPr>
              <a:buClr>
                <a:srgbClr val="003087"/>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172272" cy="4525963"/>
          </a:xfrm>
        </p:spPr>
        <p:txBody>
          <a:bodyPr/>
          <a:lstStyle>
            <a:lvl1pPr>
              <a:buClr>
                <a:srgbClr val="003087"/>
              </a:buClr>
              <a:defRPr sz="2400">
                <a:latin typeface="Arial" panose="020B0604020202020204" pitchFamily="34" charset="0"/>
                <a:cs typeface="Arial" panose="020B0604020202020204" pitchFamily="34" charset="0"/>
              </a:defRPr>
            </a:lvl1pPr>
            <a:lvl2pPr>
              <a:buClr>
                <a:srgbClr val="003087"/>
              </a:buClr>
              <a:defRPr sz="2000">
                <a:latin typeface="Arial" panose="020B0604020202020204" pitchFamily="34" charset="0"/>
                <a:cs typeface="Arial" panose="020B0604020202020204" pitchFamily="34" charset="0"/>
              </a:defRPr>
            </a:lvl2pPr>
            <a:lvl3pPr>
              <a:buClr>
                <a:srgbClr val="003087"/>
              </a:buClr>
              <a:defRPr sz="2000">
                <a:latin typeface="Arial" panose="020B0604020202020204" pitchFamily="34" charset="0"/>
                <a:cs typeface="Arial" panose="020B0604020202020204" pitchFamily="34" charset="0"/>
              </a:defRPr>
            </a:lvl3pPr>
            <a:lvl4pPr>
              <a:buClr>
                <a:srgbClr val="003087"/>
              </a:buClr>
              <a:defRPr sz="2000">
                <a:latin typeface="Arial" panose="020B0604020202020204" pitchFamily="34" charset="0"/>
                <a:cs typeface="Arial" panose="020B0604020202020204" pitchFamily="34" charset="0"/>
              </a:defRPr>
            </a:lvl4pPr>
            <a:lvl5pPr>
              <a:buClr>
                <a:srgbClr val="003087"/>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4"/>
          <p:cNvSpPr>
            <a:spLocks noGrp="1"/>
          </p:cNvSpPr>
          <p:nvPr>
            <p:ph type="dt" sz="half" idx="10"/>
          </p:nvPr>
        </p:nvSpPr>
        <p:spPr/>
        <p:txBody>
          <a:bodyPr/>
          <a:lstStyle/>
          <a:p>
            <a:fld id="{B32604BE-60EE-4C94-86FC-82E9E5364A9A}" type="datetimeFigureOut">
              <a:rPr lang="en-GB" smtClean="0"/>
              <a:t>22/07/2020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2513172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a:p>
        </p:txBody>
      </p:sp>
      <p:sp>
        <p:nvSpPr>
          <p:cNvPr id="3" name="Text Placeholder 2"/>
          <p:cNvSpPr>
            <a:spLocks noGrp="1"/>
          </p:cNvSpPr>
          <p:nvPr>
            <p:ph type="body" idx="1"/>
          </p:nvPr>
        </p:nvSpPr>
        <p:spPr>
          <a:xfrm>
            <a:off x="323528" y="1535113"/>
            <a:ext cx="4173860" cy="639762"/>
          </a:xfrm>
        </p:spPr>
        <p:txBody>
          <a:bodyPr anchor="ctr">
            <a:normAutofit/>
          </a:bodyPr>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23528" y="2174875"/>
            <a:ext cx="4173860" cy="3951288"/>
          </a:xfrm>
        </p:spPr>
        <p:txBody>
          <a:bodyPr>
            <a:normAutofit/>
          </a:bodyPr>
          <a:lstStyle>
            <a:lvl1pPr>
              <a:buClr>
                <a:srgbClr val="003087"/>
              </a:buClr>
              <a:defRPr sz="2000">
                <a:latin typeface="Arial" panose="020B0604020202020204" pitchFamily="34" charset="0"/>
                <a:cs typeface="Arial" panose="020B0604020202020204" pitchFamily="34" charset="0"/>
              </a:defRPr>
            </a:lvl1pPr>
            <a:lvl2pPr>
              <a:buClr>
                <a:srgbClr val="003087"/>
              </a:buClr>
              <a:defRPr sz="1800">
                <a:latin typeface="Arial" panose="020B0604020202020204" pitchFamily="34" charset="0"/>
                <a:cs typeface="Arial" panose="020B0604020202020204" pitchFamily="34" charset="0"/>
              </a:defRPr>
            </a:lvl2pPr>
            <a:lvl3pPr>
              <a:buClr>
                <a:srgbClr val="003087"/>
              </a:buClr>
              <a:defRPr sz="1600">
                <a:latin typeface="Arial" panose="020B0604020202020204" pitchFamily="34" charset="0"/>
                <a:cs typeface="Arial" panose="020B0604020202020204" pitchFamily="34" charset="0"/>
              </a:defRPr>
            </a:lvl3pPr>
            <a:lvl4pPr>
              <a:buClr>
                <a:srgbClr val="003087"/>
              </a:buClr>
              <a:defRPr sz="1400">
                <a:latin typeface="Arial" panose="020B0604020202020204" pitchFamily="34" charset="0"/>
                <a:cs typeface="Arial" panose="020B0604020202020204" pitchFamily="34" charset="0"/>
              </a:defRPr>
            </a:lvl4pPr>
            <a:lvl5pPr>
              <a:buClr>
                <a:srgbClr val="003087"/>
              </a:buCl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175447" cy="639762"/>
          </a:xfrm>
        </p:spPr>
        <p:txBody>
          <a:bodyPr anchor="ctr">
            <a:normAutofit/>
          </a:bodyPr>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175447" cy="3951288"/>
          </a:xfrm>
        </p:spPr>
        <p:txBody>
          <a:bodyPr>
            <a:normAutofit/>
          </a:bodyPr>
          <a:lstStyle>
            <a:lvl1pPr>
              <a:buClr>
                <a:srgbClr val="003087"/>
              </a:buClr>
              <a:defRPr sz="2000">
                <a:latin typeface="Arial" panose="020B0604020202020204" pitchFamily="34" charset="0"/>
                <a:cs typeface="Arial" panose="020B0604020202020204" pitchFamily="34" charset="0"/>
              </a:defRPr>
            </a:lvl1pPr>
            <a:lvl2pPr>
              <a:buClr>
                <a:srgbClr val="003087"/>
              </a:buClr>
              <a:defRPr sz="1800">
                <a:latin typeface="Arial" panose="020B0604020202020204" pitchFamily="34" charset="0"/>
                <a:cs typeface="Arial" panose="020B0604020202020204" pitchFamily="34" charset="0"/>
              </a:defRPr>
            </a:lvl2pPr>
            <a:lvl3pPr>
              <a:buClr>
                <a:srgbClr val="003087"/>
              </a:buClr>
              <a:defRPr sz="1600">
                <a:latin typeface="Arial" panose="020B0604020202020204" pitchFamily="34" charset="0"/>
                <a:cs typeface="Arial" panose="020B0604020202020204" pitchFamily="34" charset="0"/>
              </a:defRPr>
            </a:lvl3pPr>
            <a:lvl4pPr>
              <a:buClr>
                <a:srgbClr val="003087"/>
              </a:buClr>
              <a:defRPr sz="1400">
                <a:latin typeface="Arial" panose="020B0604020202020204" pitchFamily="34" charset="0"/>
                <a:cs typeface="Arial" panose="020B0604020202020204" pitchFamily="34" charset="0"/>
              </a:defRPr>
            </a:lvl4pPr>
            <a:lvl5pPr>
              <a:buClr>
                <a:srgbClr val="003087"/>
              </a:buCl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6"/>
          <p:cNvSpPr>
            <a:spLocks noGrp="1"/>
          </p:cNvSpPr>
          <p:nvPr>
            <p:ph type="dt" sz="half" idx="10"/>
          </p:nvPr>
        </p:nvSpPr>
        <p:spPr/>
        <p:txBody>
          <a:bodyPr/>
          <a:lstStyle/>
          <a:p>
            <a:fld id="{B32604BE-60EE-4C94-86FC-82E9E5364A9A}" type="datetimeFigureOut">
              <a:rPr lang="en-GB" smtClean="0"/>
              <a:t>22/07/2020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1273010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32604BE-60EE-4C94-86FC-82E9E5364A9A}" type="datetimeFigureOut">
              <a:rPr lang="en-GB" smtClean="0"/>
              <a:t>22/07/2020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42563339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604BE-60EE-4C94-86FC-82E9E5364A9A}" type="datetimeFigureOut">
              <a:rPr lang="en-GB" smtClean="0"/>
              <a:t>22/07/2020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6229840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3252" y="2130425"/>
            <a:ext cx="8507220" cy="1470025"/>
          </a:xfrm>
        </p:spPr>
        <p:txBody>
          <a:bodyPr/>
          <a:lstStyle>
            <a:lvl1pPr>
              <a:defRPr>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13252" y="3886200"/>
            <a:ext cx="6400800" cy="1752600"/>
          </a:xfrm>
        </p:spPr>
        <p:txBody>
          <a:bodyPr/>
          <a:lstStyle>
            <a:lvl1pPr marL="0" indent="0" algn="l">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B32604BE-60EE-4C94-86FC-82E9E5364A9A}" type="datetimeFigureOut">
              <a:rPr lang="en-GB" smtClean="0"/>
              <a:t>22/07/2020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C01933-47BD-4396-AFBF-31BEABCE9233}" type="slidenum">
              <a:rPr lang="en-GB" smtClean="0"/>
              <a:t>‹#›</a:t>
            </a:fld>
            <a:endParaRPr lang="en-GB"/>
          </a:p>
        </p:txBody>
      </p:sp>
    </p:spTree>
    <p:extLst>
      <p:ext uri="{BB962C8B-B14F-4D97-AF65-F5344CB8AC3E}">
        <p14:creationId xmlns:p14="http://schemas.microsoft.com/office/powerpoint/2010/main" val="14603065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32604BE-60EE-4C94-86FC-82E9E5364A9A}" type="datetimeFigureOut">
              <a:rPr lang="en-GB" smtClean="0"/>
              <a:t>22/07/2020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C01933-47BD-4396-AFBF-31BEABCE9233}" type="slidenum">
              <a:rPr lang="en-GB" smtClean="0"/>
              <a:t>‹#›</a:t>
            </a:fld>
            <a:endParaRPr lang="en-GB"/>
          </a:p>
        </p:txBody>
      </p:sp>
      <p:sp>
        <p:nvSpPr>
          <p:cNvPr id="6" name="Text Placeholder 15"/>
          <p:cNvSpPr>
            <a:spLocks noGrp="1"/>
          </p:cNvSpPr>
          <p:nvPr>
            <p:ph type="body" sz="quarter" idx="14"/>
          </p:nvPr>
        </p:nvSpPr>
        <p:spPr>
          <a:xfrm>
            <a:off x="307032" y="1986057"/>
            <a:ext cx="7721351" cy="1370935"/>
          </a:xfrm>
          <a:prstGeom prst="rect">
            <a:avLst/>
          </a:prstGeom>
        </p:spPr>
        <p:txBody>
          <a:bodyPr>
            <a:noAutofit/>
          </a:bodyPr>
          <a:lstStyle>
            <a:lvl1pPr marL="0" indent="0">
              <a:buNone/>
              <a:defRPr sz="3200" b="0">
                <a:solidFill>
                  <a:schemeClr val="bg1"/>
                </a:solidFill>
                <a:latin typeface="Arial" panose="020B0604020202020204" pitchFamily="34" charset="0"/>
                <a:cs typeface="Arial" panose="020B0604020202020204" pitchFamily="34" charset="0"/>
              </a:defRPr>
            </a:lvl1pPr>
            <a:lvl2pPr marL="9525" indent="0">
              <a:buNone/>
              <a:tabLst/>
              <a:defRPr sz="2800" b="0">
                <a:solidFill>
                  <a:schemeClr val="bg1"/>
                </a:solidFill>
                <a:latin typeface="Arial" panose="020B0604020202020204" pitchFamily="34" charset="0"/>
                <a:cs typeface="Arial" panose="020B0604020202020204" pitchFamily="34" charset="0"/>
              </a:defRPr>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27002974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2.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6341" y="404664"/>
            <a:ext cx="6923112" cy="675863"/>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3" name="Text Placeholder 2"/>
          <p:cNvSpPr>
            <a:spLocks noGrp="1"/>
          </p:cNvSpPr>
          <p:nvPr>
            <p:ph type="body" idx="1"/>
          </p:nvPr>
        </p:nvSpPr>
        <p:spPr>
          <a:xfrm>
            <a:off x="306341" y="1600200"/>
            <a:ext cx="8516245"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604BE-60EE-4C94-86FC-82E9E5364A9A}" type="datetimeFigureOut">
              <a:rPr lang="en-GB" smtClean="0"/>
              <a:t>22/07/2020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01933-47BD-4396-AFBF-31BEABCE9233}" type="slidenum">
              <a:rPr lang="en-GB" smtClean="0"/>
              <a:t>‹#›</a:t>
            </a:fld>
            <a:endParaRPr lang="en-GB"/>
          </a:p>
        </p:txBody>
      </p:sp>
      <p:cxnSp>
        <p:nvCxnSpPr>
          <p:cNvPr id="16" name="Straight Connector 15"/>
          <p:cNvCxnSpPr/>
          <p:nvPr userDrawn="1"/>
        </p:nvCxnSpPr>
        <p:spPr>
          <a:xfrm>
            <a:off x="306341" y="1190702"/>
            <a:ext cx="8516245" cy="1"/>
          </a:xfrm>
          <a:prstGeom prst="line">
            <a:avLst/>
          </a:prstGeom>
          <a:ln w="25400">
            <a:solidFill>
              <a:srgbClr val="41B6E6"/>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258184" y="6523272"/>
            <a:ext cx="2269355" cy="276999"/>
          </a:xfrm>
          <a:prstGeom prst="rect">
            <a:avLst/>
          </a:prstGeom>
          <a:noFill/>
          <a:ln>
            <a:noFill/>
          </a:ln>
        </p:spPr>
        <p:txBody>
          <a:bodyPr wrap="square" rtlCol="0">
            <a:spAutoFit/>
          </a:bodyPr>
          <a:lstStyle/>
          <a:p>
            <a:r>
              <a:rPr lang="en-US" sz="1200" dirty="0">
                <a:solidFill>
                  <a:srgbClr val="003087"/>
                </a:solidFill>
                <a:latin typeface="Arial" charset="0"/>
                <a:ea typeface="Arial" charset="0"/>
                <a:cs typeface="Arial" charset="0"/>
              </a:rPr>
              <a:t>Advise </a:t>
            </a:r>
            <a:r>
              <a:rPr lang="en-US" sz="1200" dirty="0">
                <a:solidFill>
                  <a:srgbClr val="00A291"/>
                </a:solidFill>
                <a:latin typeface="Arial" charset="0"/>
                <a:ea typeface="Arial" charset="0"/>
                <a:cs typeface="Arial" charset="0"/>
              </a:rPr>
              <a:t>/</a:t>
            </a:r>
            <a:r>
              <a:rPr lang="en-US" sz="1200" dirty="0">
                <a:solidFill>
                  <a:srgbClr val="003087"/>
                </a:solidFill>
                <a:latin typeface="Arial" charset="0"/>
                <a:ea typeface="Arial" charset="0"/>
                <a:cs typeface="Arial" charset="0"/>
              </a:rPr>
              <a:t> Resolve </a:t>
            </a:r>
            <a:r>
              <a:rPr lang="en-US" sz="1200" dirty="0">
                <a:solidFill>
                  <a:srgbClr val="00A291"/>
                </a:solidFill>
                <a:latin typeface="Arial" charset="0"/>
                <a:ea typeface="Arial" charset="0"/>
                <a:cs typeface="Arial" charset="0"/>
              </a:rPr>
              <a:t>/</a:t>
            </a:r>
            <a:r>
              <a:rPr lang="en-US" sz="1200" dirty="0">
                <a:solidFill>
                  <a:srgbClr val="003087"/>
                </a:solidFill>
                <a:latin typeface="Arial" charset="0"/>
                <a:ea typeface="Arial" charset="0"/>
                <a:cs typeface="Arial" charset="0"/>
              </a:rPr>
              <a:t> Learn</a:t>
            </a:r>
          </a:p>
        </p:txBody>
      </p:sp>
      <p:cxnSp>
        <p:nvCxnSpPr>
          <p:cNvPr id="19" name="Straight Connector 18"/>
          <p:cNvCxnSpPr/>
          <p:nvPr userDrawn="1"/>
        </p:nvCxnSpPr>
        <p:spPr>
          <a:xfrm flipH="1" flipV="1">
            <a:off x="332117" y="6418053"/>
            <a:ext cx="8479767" cy="0"/>
          </a:xfrm>
          <a:prstGeom prst="line">
            <a:avLst/>
          </a:prstGeom>
          <a:ln w="127000">
            <a:solidFill>
              <a:srgbClr val="41B6E6"/>
            </a:solidFill>
          </a:ln>
        </p:spPr>
        <p:style>
          <a:lnRef idx="1">
            <a:schemeClr val="accent1"/>
          </a:lnRef>
          <a:fillRef idx="0">
            <a:schemeClr val="accent1"/>
          </a:fillRef>
          <a:effectRef idx="0">
            <a:schemeClr val="accent1"/>
          </a:effectRef>
          <a:fontRef idx="minor">
            <a:schemeClr val="tx1"/>
          </a:fontRef>
        </p:style>
      </p:cxnSp>
      <p:sp>
        <p:nvSpPr>
          <p:cNvPr id="20" name="Slide Number Placeholder 5"/>
          <p:cNvSpPr txBox="1">
            <a:spLocks/>
          </p:cNvSpPr>
          <p:nvPr userDrawn="1"/>
        </p:nvSpPr>
        <p:spPr>
          <a:xfrm>
            <a:off x="8591550" y="6492875"/>
            <a:ext cx="499110" cy="365125"/>
          </a:xfrm>
          <a:prstGeom prst="rect">
            <a:avLst/>
          </a:prstGeom>
          <a:ln>
            <a:noFill/>
          </a:ln>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8453970-A3B0-4983-B149-25FA5DF36C17}" type="slidenum">
              <a:rPr lang="en-GB" smtClean="0"/>
              <a:pPr/>
              <a:t>‹#›</a:t>
            </a:fld>
            <a:endParaRPr lang="en-GB" dirty="0"/>
          </a:p>
        </p:txBody>
      </p:sp>
      <p:pic>
        <p:nvPicPr>
          <p:cNvPr id="22" name="Picture 2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438292" y="338251"/>
            <a:ext cx="1373592" cy="724429"/>
          </a:xfrm>
          <a:prstGeom prst="rect">
            <a:avLst/>
          </a:prstGeom>
        </p:spPr>
      </p:pic>
    </p:spTree>
    <p:extLst>
      <p:ext uri="{BB962C8B-B14F-4D97-AF65-F5344CB8AC3E}">
        <p14:creationId xmlns:p14="http://schemas.microsoft.com/office/powerpoint/2010/main" val="940898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rgbClr val="003087"/>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5EB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6341" y="404664"/>
            <a:ext cx="6923112" cy="675863"/>
          </a:xfrm>
          <a:prstGeom prst="rect">
            <a:avLst/>
          </a:prstGeom>
        </p:spPr>
        <p:txBody>
          <a:bodyPr vert="horz" lIns="91440" tIns="45720" rIns="91440" bIns="45720" rtlCol="0" anchor="ctr">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306341" y="1600200"/>
            <a:ext cx="8516245"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604BE-60EE-4C94-86FC-82E9E5364A9A}" type="datetimeFigureOut">
              <a:rPr lang="en-GB" smtClean="0"/>
              <a:t>22/07/2020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01933-47BD-4396-AFBF-31BEABCE9233}" type="slidenum">
              <a:rPr lang="en-GB" smtClean="0"/>
              <a:t>‹#›</a:t>
            </a:fld>
            <a:endParaRPr lang="en-GB"/>
          </a:p>
        </p:txBody>
      </p:sp>
      <p:sp>
        <p:nvSpPr>
          <p:cNvPr id="18" name="TextBox 17"/>
          <p:cNvSpPr txBox="1"/>
          <p:nvPr userDrawn="1"/>
        </p:nvSpPr>
        <p:spPr>
          <a:xfrm>
            <a:off x="258184" y="6523272"/>
            <a:ext cx="2269355" cy="276999"/>
          </a:xfrm>
          <a:prstGeom prst="rect">
            <a:avLst/>
          </a:prstGeom>
          <a:noFill/>
          <a:ln>
            <a:noFill/>
          </a:ln>
        </p:spPr>
        <p:txBody>
          <a:bodyPr wrap="square" rtlCol="0">
            <a:spAutoFit/>
          </a:bodyPr>
          <a:lstStyle/>
          <a:p>
            <a:r>
              <a:rPr lang="en-US" sz="1200" dirty="0">
                <a:solidFill>
                  <a:schemeClr val="bg1"/>
                </a:solidFill>
                <a:latin typeface="Arial" charset="0"/>
                <a:ea typeface="Arial" charset="0"/>
                <a:cs typeface="Arial" charset="0"/>
              </a:rPr>
              <a:t>Advise</a:t>
            </a:r>
            <a:r>
              <a:rPr lang="en-US" sz="1200" dirty="0">
                <a:solidFill>
                  <a:srgbClr val="003087"/>
                </a:solidFill>
                <a:latin typeface="Arial" charset="0"/>
                <a:ea typeface="Arial" charset="0"/>
                <a:cs typeface="Arial" charset="0"/>
              </a:rPr>
              <a:t> </a:t>
            </a:r>
            <a:r>
              <a:rPr lang="en-US" sz="1200" dirty="0">
                <a:solidFill>
                  <a:srgbClr val="00A291"/>
                </a:solidFill>
                <a:latin typeface="Arial" charset="0"/>
                <a:ea typeface="Arial" charset="0"/>
                <a:cs typeface="Arial" charset="0"/>
              </a:rPr>
              <a:t>/</a:t>
            </a:r>
            <a:r>
              <a:rPr lang="en-US" sz="1200" dirty="0">
                <a:solidFill>
                  <a:srgbClr val="003087"/>
                </a:solidFill>
                <a:latin typeface="Arial" charset="0"/>
                <a:ea typeface="Arial" charset="0"/>
                <a:cs typeface="Arial" charset="0"/>
              </a:rPr>
              <a:t> </a:t>
            </a:r>
            <a:r>
              <a:rPr lang="en-US" sz="1200" dirty="0">
                <a:solidFill>
                  <a:schemeClr val="bg1"/>
                </a:solidFill>
                <a:latin typeface="Arial" charset="0"/>
                <a:ea typeface="Arial" charset="0"/>
                <a:cs typeface="Arial" charset="0"/>
              </a:rPr>
              <a:t>Resolve</a:t>
            </a:r>
            <a:r>
              <a:rPr lang="en-US" sz="1200" dirty="0">
                <a:solidFill>
                  <a:srgbClr val="003087"/>
                </a:solidFill>
                <a:latin typeface="Arial" charset="0"/>
                <a:ea typeface="Arial" charset="0"/>
                <a:cs typeface="Arial" charset="0"/>
              </a:rPr>
              <a:t> </a:t>
            </a:r>
            <a:r>
              <a:rPr lang="en-US" sz="1200" dirty="0">
                <a:solidFill>
                  <a:srgbClr val="00A291"/>
                </a:solidFill>
                <a:latin typeface="Arial" charset="0"/>
                <a:ea typeface="Arial" charset="0"/>
                <a:cs typeface="Arial" charset="0"/>
              </a:rPr>
              <a:t>/</a:t>
            </a:r>
            <a:r>
              <a:rPr lang="en-US" sz="1200" dirty="0">
                <a:solidFill>
                  <a:srgbClr val="003087"/>
                </a:solidFill>
                <a:latin typeface="Arial" charset="0"/>
                <a:ea typeface="Arial" charset="0"/>
                <a:cs typeface="Arial" charset="0"/>
              </a:rPr>
              <a:t> </a:t>
            </a:r>
            <a:r>
              <a:rPr lang="en-US" sz="1200" dirty="0">
                <a:solidFill>
                  <a:schemeClr val="bg1"/>
                </a:solidFill>
                <a:latin typeface="Arial" charset="0"/>
                <a:ea typeface="Arial" charset="0"/>
                <a:cs typeface="Arial" charset="0"/>
              </a:rPr>
              <a:t>Learn</a:t>
            </a:r>
          </a:p>
        </p:txBody>
      </p:sp>
      <p:cxnSp>
        <p:nvCxnSpPr>
          <p:cNvPr id="19" name="Straight Connector 18"/>
          <p:cNvCxnSpPr/>
          <p:nvPr userDrawn="1"/>
        </p:nvCxnSpPr>
        <p:spPr>
          <a:xfrm flipH="1" flipV="1">
            <a:off x="332117" y="6418053"/>
            <a:ext cx="8479767" cy="0"/>
          </a:xfrm>
          <a:prstGeom prst="line">
            <a:avLst/>
          </a:prstGeom>
          <a:ln w="127000">
            <a:solidFill>
              <a:srgbClr val="41B6E6"/>
            </a:solidFill>
          </a:ln>
        </p:spPr>
        <p:style>
          <a:lnRef idx="1">
            <a:schemeClr val="accent1"/>
          </a:lnRef>
          <a:fillRef idx="0">
            <a:schemeClr val="accent1"/>
          </a:fillRef>
          <a:effectRef idx="0">
            <a:schemeClr val="accent1"/>
          </a:effectRef>
          <a:fontRef idx="minor">
            <a:schemeClr val="tx1"/>
          </a:fontRef>
        </p:style>
      </p:cxnSp>
      <p:sp>
        <p:nvSpPr>
          <p:cNvPr id="20" name="Slide Number Placeholder 5"/>
          <p:cNvSpPr txBox="1">
            <a:spLocks/>
          </p:cNvSpPr>
          <p:nvPr userDrawn="1"/>
        </p:nvSpPr>
        <p:spPr>
          <a:xfrm>
            <a:off x="8591550" y="6492875"/>
            <a:ext cx="499110" cy="365125"/>
          </a:xfrm>
          <a:prstGeom prst="rect">
            <a:avLst/>
          </a:prstGeom>
          <a:ln>
            <a:noFill/>
          </a:ln>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8453970-A3B0-4983-B149-25FA5DF36C17}" type="slidenum">
              <a:rPr lang="en-GB" smtClean="0">
                <a:solidFill>
                  <a:schemeClr val="bg1"/>
                </a:solidFill>
              </a:rPr>
              <a:pPr/>
              <a:t>‹#›</a:t>
            </a:fld>
            <a:endParaRPr lang="en-GB" dirty="0">
              <a:solidFill>
                <a:schemeClr val="bg1"/>
              </a:solidFill>
            </a:endParaRPr>
          </a:p>
        </p:txBody>
      </p:sp>
      <p:pic>
        <p:nvPicPr>
          <p:cNvPr id="12" name="Picture 1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50072" y="306414"/>
            <a:ext cx="1361812" cy="716212"/>
          </a:xfrm>
          <a:prstGeom prst="rect">
            <a:avLst/>
          </a:prstGeom>
        </p:spPr>
      </p:pic>
    </p:spTree>
    <p:extLst>
      <p:ext uri="{BB962C8B-B14F-4D97-AF65-F5344CB8AC3E}">
        <p14:creationId xmlns:p14="http://schemas.microsoft.com/office/powerpoint/2010/main" val="2783673500"/>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7" r:id="rId3"/>
    <p:sldLayoutId id="2147483662" r:id="rId4"/>
    <p:sldLayoutId id="2147483664" r:id="rId5"/>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file:///\\DriveShare1.Resolution.Online\Common\Intranet%20Repository\Document%20Database\Human%20Resources\Workforce%20Race%20Equality%20Standard%20(WRES)\2019-2020%20Workforce%20Race%20Equality%20Standard%20Repor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005EB8"/>
                </a:solidFill>
              </a:rPr>
              <a:t>Workforce Race Equality Standard Report</a:t>
            </a:r>
            <a:br>
              <a:rPr lang="en-GB" b="1" dirty="0" smtClean="0">
                <a:solidFill>
                  <a:srgbClr val="005EB8"/>
                </a:solidFill>
              </a:rPr>
            </a:br>
            <a:r>
              <a:rPr lang="en-GB" b="1" dirty="0" smtClean="0">
                <a:solidFill>
                  <a:srgbClr val="005EB8"/>
                </a:solidFill>
              </a:rPr>
              <a:t>(WRES) April 2018 – March 2019</a:t>
            </a:r>
            <a:endParaRPr lang="en-GB" b="1" dirty="0">
              <a:solidFill>
                <a:srgbClr val="005EB8"/>
              </a:solidFill>
            </a:endParaRPr>
          </a:p>
        </p:txBody>
      </p:sp>
      <p:sp>
        <p:nvSpPr>
          <p:cNvPr id="3" name="Subtitle 2"/>
          <p:cNvSpPr>
            <a:spLocks noGrp="1"/>
          </p:cNvSpPr>
          <p:nvPr>
            <p:ph type="subTitle" idx="1"/>
          </p:nvPr>
        </p:nvSpPr>
        <p:spPr/>
        <p:txBody>
          <a:bodyPr/>
          <a:lstStyle/>
          <a:p>
            <a:r>
              <a:rPr lang="en-GB" dirty="0" smtClean="0">
                <a:solidFill>
                  <a:srgbClr val="425563"/>
                </a:solidFill>
              </a:rPr>
              <a:t>June 2020</a:t>
            </a:r>
            <a:endParaRPr lang="en-GB" dirty="0">
              <a:solidFill>
                <a:srgbClr val="425563"/>
              </a:solidFill>
            </a:endParaRPr>
          </a:p>
        </p:txBody>
      </p:sp>
    </p:spTree>
    <p:extLst>
      <p:ext uri="{BB962C8B-B14F-4D97-AF65-F5344CB8AC3E}">
        <p14:creationId xmlns:p14="http://schemas.microsoft.com/office/powerpoint/2010/main" val="2003602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Indicators 5 - 8</a:t>
            </a:r>
            <a:endParaRPr lang="en-GB" b="1" dirty="0">
              <a:solidFill>
                <a:srgbClr val="005EB8"/>
              </a:solidFill>
            </a:endParaRPr>
          </a:p>
        </p:txBody>
      </p:sp>
      <p:sp>
        <p:nvSpPr>
          <p:cNvPr id="3" name="Content Placeholder 2"/>
          <p:cNvSpPr>
            <a:spLocks noGrp="1"/>
          </p:cNvSpPr>
          <p:nvPr>
            <p:ph idx="1"/>
          </p:nvPr>
        </p:nvSpPr>
        <p:spPr>
          <a:xfrm>
            <a:off x="323481" y="1556792"/>
            <a:ext cx="8516245" cy="4958011"/>
          </a:xfrm>
        </p:spPr>
        <p:txBody>
          <a:bodyPr>
            <a:normAutofit/>
          </a:bodyPr>
          <a:lstStyle/>
          <a:p>
            <a:pPr marL="0" indent="0">
              <a:buNone/>
            </a:pPr>
            <a:r>
              <a:rPr lang="en-GB" sz="1600" b="1" dirty="0" smtClean="0">
                <a:solidFill>
                  <a:srgbClr val="005EB8"/>
                </a:solidFill>
              </a:rPr>
              <a:t>WRES indicators five to eight measure data </a:t>
            </a:r>
            <a:r>
              <a:rPr lang="en-GB" sz="1600" b="1" dirty="0">
                <a:solidFill>
                  <a:srgbClr val="005EB8"/>
                </a:solidFill>
              </a:rPr>
              <a:t>from the </a:t>
            </a:r>
            <a:r>
              <a:rPr lang="en-GB" sz="1600" b="1" dirty="0" smtClean="0">
                <a:solidFill>
                  <a:srgbClr val="005EB8"/>
                </a:solidFill>
              </a:rPr>
              <a:t>national </a:t>
            </a:r>
            <a:r>
              <a:rPr lang="en-GB" sz="1600" b="1" dirty="0">
                <a:solidFill>
                  <a:srgbClr val="005EB8"/>
                </a:solidFill>
              </a:rPr>
              <a:t>NHS Staff Survey </a:t>
            </a:r>
            <a:r>
              <a:rPr lang="en-GB" sz="1600" b="1" dirty="0" smtClean="0">
                <a:solidFill>
                  <a:srgbClr val="005EB8"/>
                </a:solidFill>
              </a:rPr>
              <a:t>questions. </a:t>
            </a:r>
          </a:p>
          <a:p>
            <a:pPr marL="457200" lvl="1" indent="0">
              <a:buNone/>
            </a:pPr>
            <a:endParaRPr lang="en-GB" sz="1600" dirty="0">
              <a:solidFill>
                <a:srgbClr val="005EB8"/>
              </a:solidFill>
            </a:endParaRPr>
          </a:p>
          <a:p>
            <a:pPr marL="0" indent="0">
              <a:buNone/>
            </a:pPr>
            <a:r>
              <a:rPr lang="en-GB" sz="1600" dirty="0" smtClean="0">
                <a:solidFill>
                  <a:srgbClr val="005EB8"/>
                </a:solidFill>
              </a:rPr>
              <a:t>Although NHS Resolution did ask similar questions to the national NHS staff survey, we were unable </a:t>
            </a:r>
            <a:r>
              <a:rPr lang="en-GB" sz="1600" dirty="0">
                <a:solidFill>
                  <a:srgbClr val="005EB8"/>
                </a:solidFill>
              </a:rPr>
              <a:t>to report on </a:t>
            </a:r>
            <a:r>
              <a:rPr lang="en-GB" sz="1600" dirty="0" smtClean="0">
                <a:solidFill>
                  <a:srgbClr val="005EB8"/>
                </a:solidFill>
              </a:rPr>
              <a:t>indicators five to eight for </a:t>
            </a:r>
            <a:r>
              <a:rPr lang="en-GB" sz="1600" dirty="0">
                <a:solidFill>
                  <a:srgbClr val="005EB8"/>
                </a:solidFill>
              </a:rPr>
              <a:t>the </a:t>
            </a:r>
            <a:r>
              <a:rPr lang="en-GB" sz="1600" dirty="0" smtClean="0">
                <a:solidFill>
                  <a:srgbClr val="005EB8"/>
                </a:solidFill>
              </a:rPr>
              <a:t>2018/2019 </a:t>
            </a:r>
            <a:r>
              <a:rPr lang="en-GB" sz="1600" dirty="0">
                <a:solidFill>
                  <a:srgbClr val="005EB8"/>
                </a:solidFill>
              </a:rPr>
              <a:t>reporting period, as we did not collate responses to the 2019 </a:t>
            </a:r>
            <a:r>
              <a:rPr lang="en-GB" sz="1600" dirty="0" smtClean="0">
                <a:solidFill>
                  <a:srgbClr val="005EB8"/>
                </a:solidFill>
              </a:rPr>
              <a:t>interim staff </a:t>
            </a:r>
            <a:r>
              <a:rPr lang="en-GB" sz="1600" dirty="0">
                <a:solidFill>
                  <a:srgbClr val="005EB8"/>
                </a:solidFill>
              </a:rPr>
              <a:t>survey by ethnicity</a:t>
            </a:r>
            <a:r>
              <a:rPr lang="en-GB" sz="1600" dirty="0" smtClean="0">
                <a:solidFill>
                  <a:srgbClr val="005EB8"/>
                </a:solidFill>
              </a:rPr>
              <a:t>. </a:t>
            </a:r>
          </a:p>
          <a:p>
            <a:endParaRPr lang="en-GB" sz="1600" dirty="0" smtClean="0">
              <a:solidFill>
                <a:srgbClr val="005EB8"/>
              </a:solidFill>
            </a:endParaRPr>
          </a:p>
          <a:p>
            <a:pPr marL="0" indent="0">
              <a:buNone/>
            </a:pPr>
            <a:r>
              <a:rPr lang="en-GB" sz="1600" dirty="0">
                <a:solidFill>
                  <a:srgbClr val="005EB8"/>
                </a:solidFill>
              </a:rPr>
              <a:t>We </a:t>
            </a:r>
            <a:r>
              <a:rPr lang="en-GB" sz="1600" dirty="0" smtClean="0">
                <a:solidFill>
                  <a:srgbClr val="005EB8"/>
                </a:solidFill>
              </a:rPr>
              <a:t>were, however, </a:t>
            </a:r>
            <a:r>
              <a:rPr lang="en-GB" sz="1600" dirty="0">
                <a:solidFill>
                  <a:srgbClr val="005EB8"/>
                </a:solidFill>
              </a:rPr>
              <a:t>able to provide the following narrative </a:t>
            </a:r>
            <a:r>
              <a:rPr lang="en-GB" sz="1600" dirty="0" smtClean="0">
                <a:solidFill>
                  <a:srgbClr val="005EB8"/>
                </a:solidFill>
              </a:rPr>
              <a:t>to support our response to each </a:t>
            </a:r>
            <a:r>
              <a:rPr lang="en-GB" sz="1600" dirty="0">
                <a:solidFill>
                  <a:srgbClr val="005EB8"/>
                </a:solidFill>
              </a:rPr>
              <a:t>of the </a:t>
            </a:r>
            <a:r>
              <a:rPr lang="en-GB" sz="1600" dirty="0" smtClean="0">
                <a:solidFill>
                  <a:srgbClr val="005EB8"/>
                </a:solidFill>
              </a:rPr>
              <a:t>four indicators as presented on the following slide.</a:t>
            </a:r>
          </a:p>
          <a:p>
            <a:endParaRPr lang="en-GB" sz="2000" dirty="0" smtClean="0">
              <a:solidFill>
                <a:srgbClr val="005EB8"/>
              </a:solidFill>
            </a:endParaRPr>
          </a:p>
        </p:txBody>
      </p:sp>
      <p:sp>
        <p:nvSpPr>
          <p:cNvPr id="4" name="Rounded Rectangle 3"/>
          <p:cNvSpPr/>
          <p:nvPr/>
        </p:nvSpPr>
        <p:spPr>
          <a:xfrm>
            <a:off x="323481" y="1484784"/>
            <a:ext cx="8489605" cy="720080"/>
          </a:xfrm>
          <a:prstGeom prst="roundRect">
            <a:avLst/>
          </a:prstGeom>
          <a:noFill/>
          <a:ln w="19050">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5440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341" y="404664"/>
            <a:ext cx="6923112" cy="675863"/>
          </a:xfrm>
        </p:spPr>
        <p:txBody>
          <a:bodyPr/>
          <a:lstStyle/>
          <a:p>
            <a:r>
              <a:rPr lang="en-GB" b="1" dirty="0" smtClean="0">
                <a:solidFill>
                  <a:srgbClr val="005EB8"/>
                </a:solidFill>
              </a:rPr>
              <a:t>WRES Indicators 5 - 8</a:t>
            </a:r>
            <a:endParaRPr lang="en-GB" b="1" dirty="0">
              <a:solidFill>
                <a:srgbClr val="005EB8"/>
              </a:solidFill>
            </a:endParaRPr>
          </a:p>
        </p:txBody>
      </p:sp>
      <p:sp>
        <p:nvSpPr>
          <p:cNvPr id="3" name="Content Placeholder 2"/>
          <p:cNvSpPr>
            <a:spLocks noGrp="1"/>
          </p:cNvSpPr>
          <p:nvPr>
            <p:ph idx="1"/>
          </p:nvPr>
        </p:nvSpPr>
        <p:spPr/>
        <p:txBody>
          <a:bodyPr>
            <a:normAutofit/>
          </a:bodyPr>
          <a:lstStyle/>
          <a:p>
            <a:pPr marL="0" indent="0">
              <a:buNone/>
            </a:pPr>
            <a:endParaRPr lang="en-GB" sz="1600" dirty="0">
              <a:solidFill>
                <a:srgbClr val="425563"/>
              </a:solidFill>
            </a:endParaRPr>
          </a:p>
          <a:p>
            <a:pPr marL="457200" lvl="1" indent="0">
              <a:buNone/>
            </a:pPr>
            <a:endParaRPr lang="en-GB" sz="1200" dirty="0">
              <a:solidFill>
                <a:srgbClr val="425563"/>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370040214"/>
              </p:ext>
            </p:extLst>
          </p:nvPr>
        </p:nvGraphicFramePr>
        <p:xfrm>
          <a:off x="460007" y="1366203"/>
          <a:ext cx="8208912" cy="4759960"/>
        </p:xfrm>
        <a:graphic>
          <a:graphicData uri="http://schemas.openxmlformats.org/drawingml/2006/table">
            <a:tbl>
              <a:tblPr firstRow="1" bandRow="1">
                <a:tableStyleId>{5C22544A-7EE6-4342-B048-85BDC9FD1C3A}</a:tableStyleId>
              </a:tblPr>
              <a:tblGrid>
                <a:gridCol w="2311793">
                  <a:extLst>
                    <a:ext uri="{9D8B030D-6E8A-4147-A177-3AD203B41FA5}">
                      <a16:colId xmlns:a16="http://schemas.microsoft.com/office/drawing/2014/main" val="938663268"/>
                    </a:ext>
                  </a:extLst>
                </a:gridCol>
                <a:gridCol w="5897119">
                  <a:extLst>
                    <a:ext uri="{9D8B030D-6E8A-4147-A177-3AD203B41FA5}">
                      <a16:colId xmlns:a16="http://schemas.microsoft.com/office/drawing/2014/main" val="3630560749"/>
                    </a:ext>
                  </a:extLst>
                </a:gridCol>
              </a:tblGrid>
              <a:tr h="370840">
                <a:tc>
                  <a:txBody>
                    <a:bodyPr/>
                    <a:lstStyle/>
                    <a:p>
                      <a:pPr algn="ctr">
                        <a:spcAft>
                          <a:spcPts val="0"/>
                        </a:spcAft>
                      </a:pPr>
                      <a:r>
                        <a:rPr lang="en-US" sz="1200" b="1" i="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WRES Indicators</a:t>
                      </a:r>
                      <a:endParaRPr lang="en-GB" sz="1200" i="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05EB8"/>
                    </a:solidFill>
                  </a:tcPr>
                </a:tc>
                <a:tc>
                  <a:txBody>
                    <a:bodyPr/>
                    <a:lstStyle/>
                    <a:p>
                      <a:pPr algn="ctr">
                        <a:spcAft>
                          <a:spcPts val="0"/>
                        </a:spcAft>
                      </a:pPr>
                      <a:r>
                        <a:rPr lang="en-US" sz="1200" b="1" i="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NHS Resolution </a:t>
                      </a:r>
                      <a:r>
                        <a:rPr lang="en-US" sz="1200" b="1" i="0" dirty="0" smtClean="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Staff Survey Result</a:t>
                      </a:r>
                      <a:endParaRPr lang="en-GB" sz="12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05EB8"/>
                    </a:solidFill>
                  </a:tcPr>
                </a:tc>
                <a:extLst>
                  <a:ext uri="{0D108BD9-81ED-4DB2-BD59-A6C34878D82A}">
                    <a16:rowId xmlns:a16="http://schemas.microsoft.com/office/drawing/2014/main" val="2975932483"/>
                  </a:ext>
                </a:extLst>
              </a:tr>
              <a:tr h="370840">
                <a:tc>
                  <a:txBody>
                    <a:bodyPr/>
                    <a:lstStyle/>
                    <a:p>
                      <a:r>
                        <a:rPr lang="en-GB" sz="1200" dirty="0" smtClean="0">
                          <a:solidFill>
                            <a:srgbClr val="425563"/>
                          </a:solidFill>
                          <a:latin typeface="Arial" panose="020B0604020202020204" pitchFamily="34" charset="0"/>
                          <a:cs typeface="Arial" panose="020B0604020202020204" pitchFamily="34" charset="0"/>
                        </a:rPr>
                        <a:t>% of  staff experiencing harassment, bullying or abuse from patients, relatives  or the public in last 12 months</a:t>
                      </a:r>
                      <a:endParaRPr lang="en-GB" sz="1200" dirty="0">
                        <a:solidFill>
                          <a:srgbClr val="425563"/>
                        </a:solidFill>
                        <a:latin typeface="Arial" panose="020B0604020202020204" pitchFamily="34" charset="0"/>
                        <a:cs typeface="Arial" panose="020B0604020202020204" pitchFamily="34" charset="0"/>
                      </a:endParaRPr>
                    </a:p>
                  </a:txBody>
                  <a:tcPr/>
                </a:tc>
                <a:tc>
                  <a:txBody>
                    <a:bodyPr/>
                    <a:lstStyle/>
                    <a:p>
                      <a:r>
                        <a:rPr lang="en-GB" sz="1200" dirty="0" smtClean="0">
                          <a:solidFill>
                            <a:srgbClr val="425563"/>
                          </a:solidFill>
                          <a:latin typeface="Arial" panose="020B0604020202020204" pitchFamily="34" charset="0"/>
                          <a:cs typeface="Arial" panose="020B0604020202020204" pitchFamily="34" charset="0"/>
                        </a:rPr>
                        <a:t>NHS Resolution is unable to report on this indicator, as the question was not asked in our most recent survey. Additionally, in 2019 we did not collate responses by ethnicity. We are taking steps to both collate responses by ethnicity and to replicate the national NHS staff survey questions for the purpose of WRES reporting going forward.</a:t>
                      </a:r>
                      <a:endParaRPr lang="en-GB" sz="1200" dirty="0">
                        <a:solidFill>
                          <a:srgbClr val="42556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41414552"/>
                  </a:ext>
                </a:extLst>
              </a:tr>
              <a:tr h="370840">
                <a:tc>
                  <a:txBody>
                    <a:bodyPr/>
                    <a:lstStyle/>
                    <a:p>
                      <a:pPr algn="l">
                        <a:lnSpc>
                          <a:spcPct val="107000"/>
                        </a:lnSpc>
                        <a:spcAft>
                          <a:spcPts val="800"/>
                        </a:spcAft>
                      </a:pPr>
                      <a:r>
                        <a:rPr lang="en-US" sz="1200" dirty="0" smtClean="0">
                          <a:solidFill>
                            <a:srgbClr val="425563"/>
                          </a:solidFill>
                          <a:effectLst/>
                          <a:latin typeface="Arial" panose="020B0604020202020204" pitchFamily="34" charset="0"/>
                          <a:cs typeface="Arial" panose="020B0604020202020204" pitchFamily="34" charset="0"/>
                        </a:rPr>
                        <a:t>% of  staff experiencing harassment, bullying or abuse from staff in last 12 months</a:t>
                      </a:r>
                      <a:endParaRPr lang="en-GB" sz="1200" dirty="0" smtClean="0">
                        <a:solidFill>
                          <a:srgbClr val="425563"/>
                        </a:solidFill>
                        <a:effectLst/>
                        <a:latin typeface="Arial" panose="020B0604020202020204" pitchFamily="34" charset="0"/>
                        <a:cs typeface="Arial" panose="020B0604020202020204" pitchFamily="34" charset="0"/>
                      </a:endParaRPr>
                    </a:p>
                    <a:p>
                      <a:endParaRPr lang="en-GB" sz="1200" dirty="0">
                        <a:solidFill>
                          <a:srgbClr val="425563"/>
                        </a:solidFill>
                      </a:endParaRPr>
                    </a:p>
                  </a:txBody>
                  <a:tcPr/>
                </a:tc>
                <a:tc>
                  <a:txBody>
                    <a:bodyPr/>
                    <a:lstStyle/>
                    <a:p>
                      <a:r>
                        <a:rPr lang="en-GB" sz="1200" dirty="0" smtClean="0">
                          <a:solidFill>
                            <a:srgbClr val="425563"/>
                          </a:solidFill>
                          <a:latin typeface="Arial" panose="020B0604020202020204" pitchFamily="34" charset="0"/>
                          <a:cs typeface="Arial" panose="020B0604020202020204" pitchFamily="34" charset="0"/>
                        </a:rPr>
                        <a:t>The NHS Resolution survey results for this indicator show that 86% of respondents to the question reported that they had not experienced harassment, bullying or abuse from staff in the last 12 months. 14% reported that they had experienced harassment, bullying or abuse from a manager/team leader or other colleague. Of the harassment, bullying and abuse cases brought to the attention of the HR function within the reporting period, 100% were from a White background. </a:t>
                      </a:r>
                      <a:endParaRPr lang="en-GB" sz="1200" dirty="0">
                        <a:solidFill>
                          <a:srgbClr val="42556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73266140"/>
                  </a:ext>
                </a:extLst>
              </a:tr>
              <a:tr h="370840">
                <a:tc>
                  <a:txBody>
                    <a:bodyPr/>
                    <a:lstStyle/>
                    <a:p>
                      <a:r>
                        <a:rPr lang="en-GB" sz="1200" dirty="0" smtClean="0">
                          <a:solidFill>
                            <a:srgbClr val="425563"/>
                          </a:solidFill>
                          <a:latin typeface="Arial" panose="020B0604020202020204" pitchFamily="34" charset="0"/>
                          <a:cs typeface="Arial" panose="020B0604020202020204" pitchFamily="34" charset="0"/>
                        </a:rPr>
                        <a:t>%  staff believing that trust provides equal opportunities for career progression or promotion</a:t>
                      </a:r>
                      <a:endParaRPr lang="en-GB" sz="1200" dirty="0">
                        <a:solidFill>
                          <a:srgbClr val="425563"/>
                        </a:solidFill>
                        <a:latin typeface="Arial" panose="020B0604020202020204" pitchFamily="34" charset="0"/>
                        <a:cs typeface="Arial" panose="020B0604020202020204" pitchFamily="34" charset="0"/>
                      </a:endParaRPr>
                    </a:p>
                  </a:txBody>
                  <a:tcPr/>
                </a:tc>
                <a:tc>
                  <a:txBody>
                    <a:bodyPr/>
                    <a:lstStyle/>
                    <a:p>
                      <a:r>
                        <a:rPr lang="en-GB" sz="1200" dirty="0" smtClean="0">
                          <a:solidFill>
                            <a:srgbClr val="425563"/>
                          </a:solidFill>
                          <a:latin typeface="Arial" panose="020B0604020202020204" pitchFamily="34" charset="0"/>
                          <a:cs typeface="Arial" panose="020B0604020202020204" pitchFamily="34" charset="0"/>
                        </a:rPr>
                        <a:t>For the NHS Resolution staff survey, respondents were required to report on their belief that the organisation provides equal opportunities for career progression or promotion specifically with regards to ethnicity. 65% either agreed or strongly agreed. 6% disagreed or strongly disagreed and 30% neither agreed or disagreed.</a:t>
                      </a:r>
                      <a:endParaRPr lang="en-GB" sz="1200" dirty="0">
                        <a:solidFill>
                          <a:srgbClr val="42556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18232299"/>
                  </a:ext>
                </a:extLst>
              </a:tr>
              <a:tr h="370840">
                <a:tc>
                  <a:txBody>
                    <a:bodyPr/>
                    <a:lstStyle/>
                    <a:p>
                      <a:r>
                        <a:rPr lang="en-US" sz="1200" kern="1200" dirty="0" smtClean="0">
                          <a:solidFill>
                            <a:srgbClr val="425563"/>
                          </a:solidFill>
                          <a:effectLst/>
                          <a:latin typeface="Arial" panose="020B0604020202020204" pitchFamily="34" charset="0"/>
                          <a:ea typeface="+mn-ea"/>
                          <a:cs typeface="Arial" panose="020B0604020202020204" pitchFamily="34" charset="0"/>
                        </a:rPr>
                        <a:t>%  staff personally experienced discrimination at work from Manager/team leader or other colleague</a:t>
                      </a:r>
                      <a:endParaRPr lang="en-GB" sz="1200" dirty="0">
                        <a:solidFill>
                          <a:srgbClr val="425563"/>
                        </a:solidFill>
                        <a:latin typeface="Arial" panose="020B0604020202020204" pitchFamily="34" charset="0"/>
                        <a:cs typeface="Arial" panose="020B0604020202020204" pitchFamily="34" charset="0"/>
                      </a:endParaRPr>
                    </a:p>
                  </a:txBody>
                  <a:tcPr/>
                </a:tc>
                <a:tc>
                  <a:txBody>
                    <a:bodyPr/>
                    <a:lstStyle/>
                    <a:p>
                      <a:r>
                        <a:rPr lang="en-GB" sz="1200" dirty="0" smtClean="0">
                          <a:solidFill>
                            <a:srgbClr val="425563"/>
                          </a:solidFill>
                          <a:latin typeface="Arial" panose="020B0604020202020204" pitchFamily="34" charset="0"/>
                          <a:cs typeface="Arial" panose="020B0604020202020204" pitchFamily="34" charset="0"/>
                        </a:rPr>
                        <a:t>This question was asked in our survey but we are unable to provide breakdown by ethnicity. The NHS Resolution survey findings show that 92% of respondents to this question reported that they had not experienced discrimination from manager, team leader or other colleague in the last 12 months. 8% of those who responded, stated they had experienced discrimination at work from manager/ team leader or other colleague, although,  there were no formal cases of discrimination raised with the HR function informally or formally within this reporting period.</a:t>
                      </a:r>
                      <a:endParaRPr lang="en-GB" sz="1200" dirty="0">
                        <a:solidFill>
                          <a:srgbClr val="42556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35830687"/>
                  </a:ext>
                </a:extLst>
              </a:tr>
            </a:tbl>
          </a:graphicData>
        </a:graphic>
      </p:graphicFrame>
    </p:spTree>
    <p:extLst>
      <p:ext uri="{BB962C8B-B14F-4D97-AF65-F5344CB8AC3E}">
        <p14:creationId xmlns:p14="http://schemas.microsoft.com/office/powerpoint/2010/main" val="3054984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Indicators 5 - 8</a:t>
            </a:r>
            <a:endParaRPr lang="en-GB" b="1" dirty="0">
              <a:solidFill>
                <a:srgbClr val="005EB8"/>
              </a:solidFill>
            </a:endParaRPr>
          </a:p>
        </p:txBody>
      </p:sp>
      <p:sp>
        <p:nvSpPr>
          <p:cNvPr id="3" name="Content Placeholder 2"/>
          <p:cNvSpPr>
            <a:spLocks noGrp="1"/>
          </p:cNvSpPr>
          <p:nvPr>
            <p:ph idx="1"/>
          </p:nvPr>
        </p:nvSpPr>
        <p:spPr>
          <a:xfrm>
            <a:off x="306341" y="2132856"/>
            <a:ext cx="8516245" cy="4525963"/>
          </a:xfrm>
        </p:spPr>
        <p:txBody>
          <a:bodyPr>
            <a:normAutofit/>
          </a:bodyPr>
          <a:lstStyle/>
          <a:p>
            <a:pPr marL="0" indent="0">
              <a:buNone/>
            </a:pPr>
            <a:r>
              <a:rPr lang="en-GB" sz="1600" dirty="0" smtClean="0">
                <a:solidFill>
                  <a:srgbClr val="005EB8"/>
                </a:solidFill>
              </a:rPr>
              <a:t>The </a:t>
            </a:r>
            <a:r>
              <a:rPr lang="en-GB" sz="1600" dirty="0">
                <a:solidFill>
                  <a:srgbClr val="005EB8"/>
                </a:solidFill>
              </a:rPr>
              <a:t>results from the 2019 Interim Staff Survey, have been analysed and any areas of development have been addressed through the most recent Investors in People (IiP) survey and report, local action plans and the </a:t>
            </a:r>
            <a:r>
              <a:rPr lang="en-GB" sz="1600" dirty="0" smtClean="0">
                <a:solidFill>
                  <a:srgbClr val="005EB8"/>
                </a:solidFill>
              </a:rPr>
              <a:t>EDI strategy.</a:t>
            </a:r>
          </a:p>
          <a:p>
            <a:endParaRPr lang="en-GB" sz="1600" dirty="0">
              <a:solidFill>
                <a:srgbClr val="005EB8"/>
              </a:solidFill>
            </a:endParaRPr>
          </a:p>
          <a:p>
            <a:pPr marL="0" indent="0">
              <a:buNone/>
            </a:pPr>
            <a:r>
              <a:rPr lang="en-GB" sz="1600" dirty="0">
                <a:solidFill>
                  <a:srgbClr val="005EB8"/>
                </a:solidFill>
              </a:rPr>
              <a:t>For our 2020/2021 </a:t>
            </a:r>
            <a:r>
              <a:rPr lang="en-GB" sz="1600" dirty="0" smtClean="0">
                <a:solidFill>
                  <a:srgbClr val="005EB8"/>
                </a:solidFill>
              </a:rPr>
              <a:t>WRES submission</a:t>
            </a:r>
            <a:r>
              <a:rPr lang="en-GB" sz="1600" dirty="0">
                <a:solidFill>
                  <a:srgbClr val="005EB8"/>
                </a:solidFill>
              </a:rPr>
              <a:t>, we are taking steps to both collate responses by ethnicity and to replicate the national NHS staff survey questions. We will </a:t>
            </a:r>
            <a:r>
              <a:rPr lang="en-GB" sz="1600" dirty="0" smtClean="0">
                <a:solidFill>
                  <a:srgbClr val="005EB8"/>
                </a:solidFill>
              </a:rPr>
              <a:t>revisit </a:t>
            </a:r>
            <a:r>
              <a:rPr lang="en-GB" sz="1600" dirty="0">
                <a:solidFill>
                  <a:srgbClr val="005EB8"/>
                </a:solidFill>
              </a:rPr>
              <a:t>and adjust our EDI action plan to take into account the findings from that WRES report. </a:t>
            </a:r>
          </a:p>
          <a:p>
            <a:endParaRPr lang="en-GB" sz="1600" dirty="0">
              <a:solidFill>
                <a:srgbClr val="425563"/>
              </a:solidFill>
            </a:endParaRPr>
          </a:p>
        </p:txBody>
      </p:sp>
    </p:spTree>
    <p:extLst>
      <p:ext uri="{BB962C8B-B14F-4D97-AF65-F5344CB8AC3E}">
        <p14:creationId xmlns:p14="http://schemas.microsoft.com/office/powerpoint/2010/main" val="3977744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9</a:t>
            </a:r>
            <a:endParaRPr lang="en-GB" b="1" dirty="0">
              <a:solidFill>
                <a:srgbClr val="005EB8"/>
              </a:solidFill>
            </a:endParaRPr>
          </a:p>
        </p:txBody>
      </p:sp>
      <p:sp>
        <p:nvSpPr>
          <p:cNvPr id="3" name="Content Placeholder 2"/>
          <p:cNvSpPr>
            <a:spLocks noGrp="1"/>
          </p:cNvSpPr>
          <p:nvPr>
            <p:ph idx="1"/>
          </p:nvPr>
        </p:nvSpPr>
        <p:spPr>
          <a:xfrm>
            <a:off x="317429" y="1331454"/>
            <a:ext cx="8516245" cy="5193890"/>
          </a:xfrm>
        </p:spPr>
        <p:txBody>
          <a:bodyPr>
            <a:normAutofit fontScale="92500" lnSpcReduction="10000"/>
          </a:bodyPr>
          <a:lstStyle/>
          <a:p>
            <a:pPr marL="0" indent="0">
              <a:buNone/>
            </a:pPr>
            <a:r>
              <a:rPr lang="en-GB" sz="1600" b="1" dirty="0" smtClean="0">
                <a:solidFill>
                  <a:srgbClr val="005EB8"/>
                </a:solidFill>
              </a:rPr>
              <a:t>This indicator presents the percentage </a:t>
            </a:r>
            <a:r>
              <a:rPr lang="en-GB" sz="1600" b="1" dirty="0">
                <a:solidFill>
                  <a:srgbClr val="005EB8"/>
                </a:solidFill>
              </a:rPr>
              <a:t>difference between (</a:t>
            </a:r>
            <a:r>
              <a:rPr lang="en-GB" sz="1600" b="1" dirty="0" err="1">
                <a:solidFill>
                  <a:srgbClr val="005EB8"/>
                </a:solidFill>
              </a:rPr>
              <a:t>i</a:t>
            </a:r>
            <a:r>
              <a:rPr lang="en-GB" sz="1600" b="1" dirty="0">
                <a:solidFill>
                  <a:srgbClr val="005EB8"/>
                </a:solidFill>
              </a:rPr>
              <a:t>) the organisations’ Board voting membership and its overall workforce and (ii) the organisations’ Board executive membership and its overall </a:t>
            </a:r>
            <a:r>
              <a:rPr lang="en-GB" sz="1600" b="1" dirty="0" smtClean="0">
                <a:solidFill>
                  <a:srgbClr val="005EB8"/>
                </a:solidFill>
              </a:rPr>
              <a:t>workforce.</a:t>
            </a: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pPr marL="0" indent="0">
              <a:buNone/>
            </a:pPr>
            <a:endParaRPr lang="en-GB" sz="1600" dirty="0" smtClean="0">
              <a:solidFill>
                <a:srgbClr val="425563"/>
              </a:solidFill>
            </a:endParaRPr>
          </a:p>
          <a:p>
            <a:pPr marL="0" indent="0" algn="just">
              <a:buNone/>
            </a:pPr>
            <a:r>
              <a:rPr lang="en-GB" sz="1700" dirty="0" smtClean="0">
                <a:solidFill>
                  <a:srgbClr val="005EB8"/>
                </a:solidFill>
              </a:rPr>
              <a:t>NHS Resolution currently has no BAME board members. It should be noted that Non-executive  Director and Chair appointments are ministerial appointments managed centrally, therefore NHS Resolution has no control over the recruitment to these Board level positions.</a:t>
            </a:r>
          </a:p>
          <a:p>
            <a:endParaRPr lang="en-GB" sz="1600" dirty="0">
              <a:solidFill>
                <a:srgbClr val="425563"/>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258374522"/>
              </p:ext>
            </p:extLst>
          </p:nvPr>
        </p:nvGraphicFramePr>
        <p:xfrm>
          <a:off x="306339" y="2128131"/>
          <a:ext cx="8527333" cy="3413760"/>
        </p:xfrm>
        <a:graphic>
          <a:graphicData uri="http://schemas.openxmlformats.org/drawingml/2006/table">
            <a:tbl>
              <a:tblPr firstRow="1" bandRow="1">
                <a:tableStyleId>{5C22544A-7EE6-4342-B048-85BDC9FD1C3A}</a:tableStyleId>
              </a:tblPr>
              <a:tblGrid>
                <a:gridCol w="5422486">
                  <a:extLst>
                    <a:ext uri="{9D8B030D-6E8A-4147-A177-3AD203B41FA5}">
                      <a16:colId xmlns:a16="http://schemas.microsoft.com/office/drawing/2014/main" val="1738914748"/>
                    </a:ext>
                  </a:extLst>
                </a:gridCol>
                <a:gridCol w="1034949">
                  <a:extLst>
                    <a:ext uri="{9D8B030D-6E8A-4147-A177-3AD203B41FA5}">
                      <a16:colId xmlns:a16="http://schemas.microsoft.com/office/drawing/2014/main" val="2593286999"/>
                    </a:ext>
                  </a:extLst>
                </a:gridCol>
                <a:gridCol w="1034949">
                  <a:extLst>
                    <a:ext uri="{9D8B030D-6E8A-4147-A177-3AD203B41FA5}">
                      <a16:colId xmlns:a16="http://schemas.microsoft.com/office/drawing/2014/main" val="1856280023"/>
                    </a:ext>
                  </a:extLst>
                </a:gridCol>
                <a:gridCol w="1034949">
                  <a:extLst>
                    <a:ext uri="{9D8B030D-6E8A-4147-A177-3AD203B41FA5}">
                      <a16:colId xmlns:a16="http://schemas.microsoft.com/office/drawing/2014/main" val="1567911045"/>
                    </a:ext>
                  </a:extLst>
                </a:gridCol>
              </a:tblGrid>
              <a:tr h="235688">
                <a:tc>
                  <a:txBody>
                    <a:bodyPr/>
                    <a:lstStyle/>
                    <a:p>
                      <a:endParaRPr lang="en-GB" sz="1000" dirty="0">
                        <a:solidFill>
                          <a:srgbClr val="425563"/>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White</a:t>
                      </a:r>
                      <a:endParaRPr lang="en-GB" sz="1000" dirty="0">
                        <a:solidFill>
                          <a:schemeClr val="bg1"/>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BAME</a:t>
                      </a:r>
                      <a:endParaRPr lang="en-GB" sz="1000" dirty="0">
                        <a:solidFill>
                          <a:schemeClr val="bg1"/>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dirty="0" smtClean="0">
                          <a:solidFill>
                            <a:schemeClr val="bg1"/>
                          </a:solidFill>
                          <a:latin typeface="Arial" panose="020B0604020202020204" pitchFamily="34" charset="0"/>
                          <a:cs typeface="Arial" panose="020B0604020202020204" pitchFamily="34" charset="0"/>
                        </a:rPr>
                        <a:t>Not Stated</a:t>
                      </a:r>
                      <a:endParaRPr lang="en-GB" sz="1000" dirty="0">
                        <a:solidFill>
                          <a:schemeClr val="bg1"/>
                        </a:solidFill>
                        <a:latin typeface="Arial" panose="020B0604020202020204" pitchFamily="34" charset="0"/>
                        <a:cs typeface="Arial" panose="020B0604020202020204" pitchFamily="34" charset="0"/>
                      </a:endParaRPr>
                    </a:p>
                  </a:txBody>
                  <a:tcPr>
                    <a:solidFill>
                      <a:schemeClr val="tx2">
                        <a:lumMod val="60000"/>
                        <a:lumOff val="40000"/>
                      </a:schemeClr>
                    </a:solidFill>
                  </a:tcPr>
                </a:tc>
                <a:extLst>
                  <a:ext uri="{0D108BD9-81ED-4DB2-BD59-A6C34878D82A}">
                    <a16:rowId xmlns:a16="http://schemas.microsoft.com/office/drawing/2014/main" val="1938618614"/>
                  </a:ext>
                </a:extLst>
              </a:tr>
              <a:tr h="235688">
                <a:tc>
                  <a:txBody>
                    <a:bodyPr/>
                    <a:lstStyle/>
                    <a:p>
                      <a:r>
                        <a:rPr lang="en-GB" sz="1000" dirty="0" smtClean="0">
                          <a:solidFill>
                            <a:srgbClr val="425563"/>
                          </a:solidFill>
                          <a:latin typeface="Arial" panose="020B0604020202020204" pitchFamily="34" charset="0"/>
                          <a:cs typeface="Arial" panose="020B0604020202020204" pitchFamily="34" charset="0"/>
                        </a:rPr>
                        <a:t>Number of staff in workforce</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192</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103</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2</a:t>
                      </a:r>
                      <a:endParaRPr lang="en-GB" sz="1000" dirty="0">
                        <a:solidFill>
                          <a:srgbClr val="42556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9198905"/>
                  </a:ext>
                </a:extLst>
              </a:tr>
              <a:tr h="235688">
                <a:tc>
                  <a:txBody>
                    <a:bodyPr/>
                    <a:lstStyle/>
                    <a:p>
                      <a:r>
                        <a:rPr lang="en-GB" sz="1000" b="1" dirty="0" smtClean="0">
                          <a:solidFill>
                            <a:schemeClr val="bg1">
                              <a:lumMod val="95000"/>
                            </a:schemeClr>
                          </a:solidFill>
                          <a:latin typeface="Arial" panose="020B0604020202020204" pitchFamily="34" charset="0"/>
                          <a:cs typeface="Arial" panose="020B0604020202020204" pitchFamily="34" charset="0"/>
                        </a:rPr>
                        <a:t>Total Board members by ethnicity</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b="1" dirty="0" smtClean="0">
                          <a:solidFill>
                            <a:schemeClr val="bg1">
                              <a:lumMod val="95000"/>
                            </a:schemeClr>
                          </a:solidFill>
                          <a:latin typeface="Arial" panose="020B0604020202020204" pitchFamily="34" charset="0"/>
                          <a:cs typeface="Arial" panose="020B0604020202020204" pitchFamily="34" charset="0"/>
                        </a:rPr>
                        <a:t>12</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b="1" dirty="0" smtClean="0">
                          <a:solidFill>
                            <a:schemeClr val="bg1">
                              <a:lumMod val="95000"/>
                            </a:schemeClr>
                          </a:solidFill>
                          <a:latin typeface="Arial" panose="020B0604020202020204" pitchFamily="34" charset="0"/>
                          <a:cs typeface="Arial" panose="020B0604020202020204" pitchFamily="34" charset="0"/>
                        </a:rPr>
                        <a:t>0</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b="1" dirty="0" smtClean="0">
                          <a:solidFill>
                            <a:schemeClr val="bg1">
                              <a:lumMod val="95000"/>
                            </a:schemeClr>
                          </a:solidFill>
                          <a:latin typeface="Arial" panose="020B0604020202020204" pitchFamily="34" charset="0"/>
                          <a:cs typeface="Arial" panose="020B0604020202020204" pitchFamily="34" charset="0"/>
                        </a:rPr>
                        <a:t>0</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extLst>
                  <a:ext uri="{0D108BD9-81ED-4DB2-BD59-A6C34878D82A}">
                    <a16:rowId xmlns:a16="http://schemas.microsoft.com/office/drawing/2014/main" val="4173730302"/>
                  </a:ext>
                </a:extLst>
              </a:tr>
              <a:tr h="235688">
                <a:tc>
                  <a:txBody>
                    <a:bodyPr/>
                    <a:lstStyle/>
                    <a:p>
                      <a:r>
                        <a:rPr lang="en-GB" sz="1000" dirty="0" smtClean="0">
                          <a:solidFill>
                            <a:srgbClr val="425563"/>
                          </a:solidFill>
                          <a:latin typeface="Arial" panose="020B0604020202020204" pitchFamily="34" charset="0"/>
                          <a:cs typeface="Arial" panose="020B0604020202020204" pitchFamily="34" charset="0"/>
                        </a:rPr>
                        <a:t>Total Board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smtClean="0">
                          <a:solidFill>
                            <a:srgbClr val="425563"/>
                          </a:solidFill>
                          <a:latin typeface="Arial" panose="020B0604020202020204" pitchFamily="34" charset="0"/>
                          <a:cs typeface="Arial" panose="020B0604020202020204" pitchFamily="34" charset="0"/>
                        </a:rPr>
                        <a:t>0%</a:t>
                      </a:r>
                    </a:p>
                  </a:txBody>
                  <a:tcPr/>
                </a:tc>
                <a:extLst>
                  <a:ext uri="{0D108BD9-81ED-4DB2-BD59-A6C34878D82A}">
                    <a16:rowId xmlns:a16="http://schemas.microsoft.com/office/drawing/2014/main" val="4226477258"/>
                  </a:ext>
                </a:extLst>
              </a:tr>
              <a:tr h="235688">
                <a:tc>
                  <a:txBody>
                    <a:bodyPr/>
                    <a:lstStyle/>
                    <a:p>
                      <a:r>
                        <a:rPr lang="en-GB" sz="1000" b="1" dirty="0" smtClean="0">
                          <a:solidFill>
                            <a:schemeClr val="bg1">
                              <a:lumMod val="95000"/>
                            </a:schemeClr>
                          </a:solidFill>
                          <a:latin typeface="Arial" panose="020B0604020202020204" pitchFamily="34" charset="0"/>
                          <a:cs typeface="Arial" panose="020B0604020202020204" pitchFamily="34" charset="0"/>
                        </a:rPr>
                        <a:t>Voting Board members – headcount</a:t>
                      </a:r>
                      <a:r>
                        <a:rPr lang="en-GB" sz="1000" b="1" baseline="0" dirty="0" smtClean="0">
                          <a:solidFill>
                            <a:schemeClr val="bg1">
                              <a:lumMod val="95000"/>
                            </a:schemeClr>
                          </a:solidFill>
                          <a:latin typeface="Arial" panose="020B0604020202020204" pitchFamily="34" charset="0"/>
                          <a:cs typeface="Arial" panose="020B0604020202020204" pitchFamily="34" charset="0"/>
                        </a:rPr>
                        <a:t> </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b="1" dirty="0" smtClean="0">
                          <a:solidFill>
                            <a:schemeClr val="bg1">
                              <a:lumMod val="95000"/>
                            </a:schemeClr>
                          </a:solidFill>
                          <a:latin typeface="Arial" panose="020B0604020202020204" pitchFamily="34" charset="0"/>
                          <a:cs typeface="Arial" panose="020B0604020202020204" pitchFamily="34" charset="0"/>
                        </a:rPr>
                        <a:t>9</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lumMod val="95000"/>
                            </a:schemeClr>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a:txBody>
                  <a:tcP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lumMod val="95000"/>
                            </a:schemeClr>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a:txBody>
                  <a:tcPr>
                    <a:solidFill>
                      <a:schemeClr val="tx2">
                        <a:lumMod val="60000"/>
                        <a:lumOff val="40000"/>
                      </a:schemeClr>
                    </a:solidFill>
                  </a:tcPr>
                </a:tc>
                <a:extLst>
                  <a:ext uri="{0D108BD9-81ED-4DB2-BD59-A6C34878D82A}">
                    <a16:rowId xmlns:a16="http://schemas.microsoft.com/office/drawing/2014/main" val="4146135373"/>
                  </a:ext>
                </a:extLst>
              </a:tr>
              <a:tr h="235688">
                <a:tc>
                  <a:txBody>
                    <a:bodyPr/>
                    <a:lstStyle/>
                    <a:p>
                      <a:r>
                        <a:rPr lang="en-GB" sz="1000" dirty="0" smtClean="0">
                          <a:solidFill>
                            <a:srgbClr val="425563"/>
                          </a:solidFill>
                          <a:latin typeface="Arial" panose="020B0604020202020204" pitchFamily="34" charset="0"/>
                          <a:cs typeface="Arial" panose="020B0604020202020204" pitchFamily="34" charset="0"/>
                        </a:rPr>
                        <a:t>Voting Board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468885427"/>
                  </a:ext>
                </a:extLst>
              </a:tr>
              <a:tr h="235688">
                <a:tc>
                  <a:txBody>
                    <a:bodyPr/>
                    <a:lstStyle/>
                    <a:p>
                      <a:r>
                        <a:rPr lang="en-GB" sz="1000" b="1" dirty="0" smtClean="0">
                          <a:solidFill>
                            <a:schemeClr val="bg1">
                              <a:lumMod val="95000"/>
                            </a:schemeClr>
                          </a:solidFill>
                          <a:latin typeface="Arial" panose="020B0604020202020204" pitchFamily="34" charset="0"/>
                          <a:cs typeface="Arial" panose="020B0604020202020204" pitchFamily="34" charset="0"/>
                        </a:rPr>
                        <a:t>Non-Voting members</a:t>
                      </a:r>
                      <a:r>
                        <a:rPr lang="en-GB" sz="1000" b="1" baseline="0" dirty="0" smtClean="0">
                          <a:solidFill>
                            <a:schemeClr val="bg1">
                              <a:lumMod val="95000"/>
                            </a:schemeClr>
                          </a:solidFill>
                          <a:latin typeface="Arial" panose="020B0604020202020204" pitchFamily="34" charset="0"/>
                          <a:cs typeface="Arial" panose="020B0604020202020204" pitchFamily="34" charset="0"/>
                        </a:rPr>
                        <a:t> – headcount</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b="1" dirty="0" smtClean="0">
                          <a:solidFill>
                            <a:schemeClr val="bg1">
                              <a:lumMod val="95000"/>
                            </a:schemeClr>
                          </a:solidFill>
                          <a:latin typeface="Arial" panose="020B0604020202020204" pitchFamily="34" charset="0"/>
                          <a:cs typeface="Arial" panose="020B0604020202020204" pitchFamily="34" charset="0"/>
                        </a:rPr>
                        <a:t>3</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lumMod val="95000"/>
                            </a:schemeClr>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a:txBody>
                  <a:tcP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lumMod val="95000"/>
                            </a:schemeClr>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a:txBody>
                  <a:tcPr>
                    <a:solidFill>
                      <a:schemeClr val="tx2">
                        <a:lumMod val="60000"/>
                        <a:lumOff val="40000"/>
                      </a:schemeClr>
                    </a:solidFill>
                  </a:tcPr>
                </a:tc>
                <a:extLst>
                  <a:ext uri="{0D108BD9-81ED-4DB2-BD59-A6C34878D82A}">
                    <a16:rowId xmlns:a16="http://schemas.microsoft.com/office/drawing/2014/main" val="1816588628"/>
                  </a:ext>
                </a:extLst>
              </a:tr>
              <a:tr h="235688">
                <a:tc>
                  <a:txBody>
                    <a:bodyPr/>
                    <a:lstStyle/>
                    <a:p>
                      <a:r>
                        <a:rPr lang="en-GB" sz="1000" dirty="0" smtClean="0">
                          <a:solidFill>
                            <a:srgbClr val="425563"/>
                          </a:solidFill>
                          <a:latin typeface="Arial" panose="020B0604020202020204" pitchFamily="34" charset="0"/>
                          <a:cs typeface="Arial" panose="020B0604020202020204" pitchFamily="34" charset="0"/>
                        </a:rPr>
                        <a:t>Non-Voting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656162251"/>
                  </a:ext>
                </a:extLst>
              </a:tr>
              <a:tr h="235688">
                <a:tc>
                  <a:txBody>
                    <a:bodyPr/>
                    <a:lstStyle/>
                    <a:p>
                      <a:r>
                        <a:rPr lang="en-GB" sz="1000" b="1" dirty="0" smtClean="0">
                          <a:solidFill>
                            <a:schemeClr val="bg1">
                              <a:lumMod val="95000"/>
                            </a:schemeClr>
                          </a:solidFill>
                          <a:latin typeface="Arial" panose="020B0604020202020204" pitchFamily="34" charset="0"/>
                          <a:cs typeface="Arial" panose="020B0604020202020204" pitchFamily="34" charset="0"/>
                        </a:rPr>
                        <a:t>Executive Board members</a:t>
                      </a:r>
                      <a:r>
                        <a:rPr lang="en-GB" sz="1000" b="1" baseline="0" dirty="0" smtClean="0">
                          <a:solidFill>
                            <a:schemeClr val="bg1">
                              <a:lumMod val="95000"/>
                            </a:schemeClr>
                          </a:solidFill>
                          <a:latin typeface="Arial" panose="020B0604020202020204" pitchFamily="34" charset="0"/>
                          <a:cs typeface="Arial" panose="020B0604020202020204" pitchFamily="34" charset="0"/>
                        </a:rPr>
                        <a:t> - headcount</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b="1" dirty="0" smtClean="0">
                          <a:solidFill>
                            <a:schemeClr val="bg1">
                              <a:lumMod val="95000"/>
                            </a:schemeClr>
                          </a:solidFill>
                          <a:latin typeface="Arial" panose="020B0604020202020204" pitchFamily="34" charset="0"/>
                          <a:cs typeface="Arial" panose="020B0604020202020204" pitchFamily="34" charset="0"/>
                        </a:rPr>
                        <a:t>4</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lumMod val="95000"/>
                            </a:schemeClr>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a:txBody>
                  <a:tcP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lumMod val="95000"/>
                            </a:schemeClr>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a:txBody>
                  <a:tcPr>
                    <a:solidFill>
                      <a:schemeClr val="tx2">
                        <a:lumMod val="60000"/>
                        <a:lumOff val="40000"/>
                      </a:schemeClr>
                    </a:solidFill>
                  </a:tcPr>
                </a:tc>
                <a:extLst>
                  <a:ext uri="{0D108BD9-81ED-4DB2-BD59-A6C34878D82A}">
                    <a16:rowId xmlns:a16="http://schemas.microsoft.com/office/drawing/2014/main" val="1312099443"/>
                  </a:ext>
                </a:extLst>
              </a:tr>
              <a:tr h="235688">
                <a:tc>
                  <a:txBody>
                    <a:bodyPr/>
                    <a:lstStyle/>
                    <a:p>
                      <a:r>
                        <a:rPr lang="en-GB" sz="1000" dirty="0" smtClean="0">
                          <a:solidFill>
                            <a:srgbClr val="425563"/>
                          </a:solidFill>
                          <a:latin typeface="Arial" panose="020B0604020202020204" pitchFamily="34" charset="0"/>
                          <a:cs typeface="Arial" panose="020B0604020202020204" pitchFamily="34" charset="0"/>
                        </a:rPr>
                        <a:t>Executive Board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484679229"/>
                  </a:ext>
                </a:extLst>
              </a:tr>
              <a:tr h="235688">
                <a:tc>
                  <a:txBody>
                    <a:bodyPr/>
                    <a:lstStyle/>
                    <a:p>
                      <a:r>
                        <a:rPr lang="en-GB" sz="1000" b="1" dirty="0" smtClean="0">
                          <a:solidFill>
                            <a:schemeClr val="bg1">
                              <a:lumMod val="95000"/>
                            </a:schemeClr>
                          </a:solidFill>
                          <a:latin typeface="Arial" panose="020B0604020202020204" pitchFamily="34" charset="0"/>
                          <a:cs typeface="Arial" panose="020B0604020202020204" pitchFamily="34" charset="0"/>
                        </a:rPr>
                        <a:t>Non Exec. Board</a:t>
                      </a:r>
                      <a:r>
                        <a:rPr lang="en-GB" sz="1000" b="1" baseline="0" dirty="0" smtClean="0">
                          <a:solidFill>
                            <a:schemeClr val="bg1">
                              <a:lumMod val="95000"/>
                            </a:schemeClr>
                          </a:solidFill>
                          <a:latin typeface="Arial" panose="020B0604020202020204" pitchFamily="34" charset="0"/>
                          <a:cs typeface="Arial" panose="020B0604020202020204" pitchFamily="34" charset="0"/>
                        </a:rPr>
                        <a:t> members - headcount</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algn="ctr"/>
                      <a:r>
                        <a:rPr lang="en-GB" sz="1000" b="1" dirty="0" smtClean="0">
                          <a:solidFill>
                            <a:schemeClr val="bg1">
                              <a:lumMod val="95000"/>
                            </a:schemeClr>
                          </a:solidFill>
                          <a:latin typeface="Arial" panose="020B0604020202020204" pitchFamily="34" charset="0"/>
                          <a:cs typeface="Arial" panose="020B0604020202020204" pitchFamily="34" charset="0"/>
                        </a:rPr>
                        <a:t>7</a:t>
                      </a:r>
                      <a:endParaRPr lang="en-GB" sz="1000" b="1" dirty="0">
                        <a:solidFill>
                          <a:schemeClr val="bg1">
                            <a:lumMod val="95000"/>
                          </a:schemeClr>
                        </a:solidFill>
                        <a:latin typeface="Arial" panose="020B0604020202020204" pitchFamily="34" charset="0"/>
                        <a:cs typeface="Arial" panose="020B0604020202020204" pitchFamily="34" charset="0"/>
                      </a:endParaRPr>
                    </a:p>
                  </a:txBody>
                  <a:tcP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lumMod val="95000"/>
                            </a:schemeClr>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a:txBody>
                  <a:tcPr>
                    <a:solidFill>
                      <a:schemeClr val="tx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bg1">
                              <a:lumMod val="95000"/>
                            </a:schemeClr>
                          </a:solidFill>
                          <a:effectLst/>
                          <a:uLnTx/>
                          <a:uFillTx/>
                          <a:latin typeface="Arial" panose="020B0604020202020204" pitchFamily="34" charset="0"/>
                          <a:ea typeface="+mn-ea"/>
                          <a:cs typeface="Arial" panose="020B0604020202020204" pitchFamily="34" charset="0"/>
                        </a:rPr>
                        <a:t>0</a:t>
                      </a:r>
                      <a:endPar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a:txBody>
                  <a:tcPr>
                    <a:solidFill>
                      <a:schemeClr val="tx2">
                        <a:lumMod val="60000"/>
                        <a:lumOff val="40000"/>
                      </a:schemeClr>
                    </a:solidFill>
                  </a:tcPr>
                </a:tc>
                <a:extLst>
                  <a:ext uri="{0D108BD9-81ED-4DB2-BD59-A6C34878D82A}">
                    <a16:rowId xmlns:a16="http://schemas.microsoft.com/office/drawing/2014/main" val="3211148540"/>
                  </a:ext>
                </a:extLst>
              </a:tr>
              <a:tr h="235688">
                <a:tc>
                  <a:txBody>
                    <a:bodyPr/>
                    <a:lstStyle/>
                    <a:p>
                      <a:r>
                        <a:rPr lang="en-GB" sz="1000" dirty="0" smtClean="0">
                          <a:solidFill>
                            <a:srgbClr val="425563"/>
                          </a:solidFill>
                          <a:latin typeface="Arial" panose="020B0604020202020204" pitchFamily="34" charset="0"/>
                          <a:cs typeface="Arial" panose="020B0604020202020204" pitchFamily="34" charset="0"/>
                        </a:rPr>
                        <a:t>Non Exec. Board members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100%</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425563"/>
                          </a:solidFill>
                          <a:effectLst/>
                          <a:uLnTx/>
                          <a:uFillTx/>
                          <a:latin typeface="Arial" panose="020B0604020202020204" pitchFamily="34" charset="0"/>
                          <a:ea typeface="+mn-ea"/>
                          <a:cs typeface="Arial" panose="020B0604020202020204" pitchFamily="34" charset="0"/>
                        </a:rPr>
                        <a:t>0%</a:t>
                      </a:r>
                      <a:endParaRPr kumimoji="0" lang="en-GB" sz="1000" b="0" i="0" u="none" strike="noStrike" kern="1200" cap="none" spc="0" normalizeH="0" baseline="0" noProof="0" dirty="0">
                        <a:ln>
                          <a:noFill/>
                        </a:ln>
                        <a:solidFill>
                          <a:srgbClr val="425563"/>
                        </a:solidFill>
                        <a:effectLst/>
                        <a:uLnTx/>
                        <a:uFillTx/>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4169948713"/>
                  </a:ext>
                </a:extLst>
              </a:tr>
              <a:tr h="235688">
                <a:tc>
                  <a:txBody>
                    <a:bodyPr/>
                    <a:lstStyle/>
                    <a:p>
                      <a:r>
                        <a:rPr lang="en-GB" sz="1000" dirty="0" smtClean="0">
                          <a:solidFill>
                            <a:srgbClr val="425563"/>
                          </a:solidFill>
                          <a:latin typeface="Arial" panose="020B0604020202020204" pitchFamily="34" charset="0"/>
                          <a:cs typeface="Arial" panose="020B0604020202020204" pitchFamily="34" charset="0"/>
                        </a:rPr>
                        <a:t>Overall Workforce - %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64.6%</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34.7%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0.7%</a:t>
                      </a:r>
                      <a:endParaRPr lang="en-GB" sz="1000" dirty="0">
                        <a:solidFill>
                          <a:srgbClr val="42556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42415761"/>
                  </a:ext>
                </a:extLst>
              </a:tr>
              <a:tr h="235688">
                <a:tc>
                  <a:txBody>
                    <a:bodyPr/>
                    <a:lstStyle/>
                    <a:p>
                      <a:r>
                        <a:rPr lang="en-GB" sz="1000" dirty="0" smtClean="0">
                          <a:solidFill>
                            <a:srgbClr val="425563"/>
                          </a:solidFill>
                          <a:latin typeface="Arial" panose="020B0604020202020204" pitchFamily="34" charset="0"/>
                          <a:cs typeface="Arial" panose="020B0604020202020204" pitchFamily="34" charset="0"/>
                        </a:rPr>
                        <a:t>Overall Difference (total % Board – total % workforce by ethnicity)</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35.4%</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-34.7%</a:t>
                      </a:r>
                      <a:endParaRPr lang="en-GB" sz="10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000" dirty="0" smtClean="0">
                          <a:solidFill>
                            <a:srgbClr val="425563"/>
                          </a:solidFill>
                          <a:latin typeface="Arial" panose="020B0604020202020204" pitchFamily="34" charset="0"/>
                          <a:cs typeface="Arial" panose="020B0604020202020204" pitchFamily="34" charset="0"/>
                        </a:rPr>
                        <a:t>-0.7%</a:t>
                      </a:r>
                      <a:endParaRPr lang="en-GB" sz="1000" dirty="0">
                        <a:solidFill>
                          <a:srgbClr val="42556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6937131"/>
                  </a:ext>
                </a:extLst>
              </a:tr>
            </a:tbl>
          </a:graphicData>
        </a:graphic>
      </p:graphicFrame>
      <p:sp>
        <p:nvSpPr>
          <p:cNvPr id="5" name="Rounded Rectangle 4"/>
          <p:cNvSpPr/>
          <p:nvPr/>
        </p:nvSpPr>
        <p:spPr>
          <a:xfrm>
            <a:off x="306339" y="1287313"/>
            <a:ext cx="8527333" cy="792088"/>
          </a:xfrm>
          <a:prstGeom prst="roundRect">
            <a:avLst/>
          </a:prstGeom>
          <a:noFill/>
          <a:ln w="19050">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9468544" y="1080527"/>
            <a:ext cx="2376264" cy="3416320"/>
          </a:xfrm>
          <a:prstGeom prst="rect">
            <a:avLst/>
          </a:prstGeom>
          <a:noFill/>
        </p:spPr>
        <p:txBody>
          <a:bodyPr wrap="square" rtlCol="0">
            <a:spAutoFit/>
          </a:bodyPr>
          <a:lstStyle/>
          <a:p>
            <a:r>
              <a:rPr lang="en-GB"/>
              <a:t>It should be noted that Non-executive Director and Chair appointments are ministerial appointments managed centrally, therefore NHS Resolution has no influence on the recruitment to these Board level positions.</a:t>
            </a:r>
            <a:endParaRPr lang="en-GB" dirty="0"/>
          </a:p>
        </p:txBody>
      </p:sp>
    </p:spTree>
    <p:extLst>
      <p:ext uri="{BB962C8B-B14F-4D97-AF65-F5344CB8AC3E}">
        <p14:creationId xmlns:p14="http://schemas.microsoft.com/office/powerpoint/2010/main" val="3167688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Action Plan</a:t>
            </a:r>
            <a:endParaRPr lang="en-GB" b="1" dirty="0">
              <a:solidFill>
                <a:srgbClr val="005EB8"/>
              </a:solidFill>
            </a:endParaRPr>
          </a:p>
        </p:txBody>
      </p:sp>
      <p:sp>
        <p:nvSpPr>
          <p:cNvPr id="3" name="Content Placeholder 2"/>
          <p:cNvSpPr>
            <a:spLocks noGrp="1"/>
          </p:cNvSpPr>
          <p:nvPr>
            <p:ph idx="1"/>
          </p:nvPr>
        </p:nvSpPr>
        <p:spPr>
          <a:xfrm>
            <a:off x="306341" y="2564904"/>
            <a:ext cx="8516245" cy="3589859"/>
          </a:xfrm>
        </p:spPr>
        <p:txBody>
          <a:bodyPr>
            <a:normAutofit/>
          </a:bodyPr>
          <a:lstStyle/>
          <a:p>
            <a:pPr marL="0" indent="0" algn="just">
              <a:buNone/>
            </a:pPr>
            <a:r>
              <a:rPr lang="en-GB" sz="1600" dirty="0" smtClean="0">
                <a:solidFill>
                  <a:srgbClr val="005EB8"/>
                </a:solidFill>
              </a:rPr>
              <a:t>At the time of reporting, we had not yet formulated actions as a result of the findings for the WRES 2018/2019. This is because the data was completed retrospectively in May 2020, and at the same time as completing our WRES 2019/2020. We have, however, outlined actions that need to be addressed following completion of the 2019/2020 WRES report, and you can view the actions in the </a:t>
            </a:r>
            <a:r>
              <a:rPr lang="en-GB" sz="1600" dirty="0" smtClean="0">
                <a:solidFill>
                  <a:srgbClr val="005EB8"/>
                </a:solidFill>
                <a:hlinkClick r:id="rId2" action="ppaction://hlinkpres?slideindex=1&amp;slidetitle="/>
              </a:rPr>
              <a:t>2019/2020 </a:t>
            </a:r>
            <a:r>
              <a:rPr lang="en-GB" sz="1600" dirty="0" smtClean="0">
                <a:solidFill>
                  <a:srgbClr val="005EB8"/>
                </a:solidFill>
                <a:hlinkClick r:id="rId2" action="ppaction://hlinkpres?slideindex=1&amp;slidetitle="/>
              </a:rPr>
              <a:t>report</a:t>
            </a:r>
            <a:r>
              <a:rPr lang="en-GB" sz="1600" dirty="0" smtClean="0">
                <a:solidFill>
                  <a:srgbClr val="005EB8"/>
                </a:solidFill>
              </a:rPr>
              <a:t>.</a:t>
            </a:r>
          </a:p>
          <a:p>
            <a:pPr marL="0" indent="0" algn="just">
              <a:buNone/>
            </a:pPr>
            <a:r>
              <a:rPr lang="en-GB" sz="1600" dirty="0" smtClean="0">
                <a:solidFill>
                  <a:srgbClr val="005EB8"/>
                </a:solidFill>
              </a:rPr>
              <a:t> </a:t>
            </a:r>
            <a:endParaRPr lang="en-GB" sz="1600" dirty="0">
              <a:solidFill>
                <a:srgbClr val="005EB8"/>
              </a:solidFill>
            </a:endParaRPr>
          </a:p>
        </p:txBody>
      </p:sp>
    </p:spTree>
    <p:extLst>
      <p:ext uri="{BB962C8B-B14F-4D97-AF65-F5344CB8AC3E}">
        <p14:creationId xmlns:p14="http://schemas.microsoft.com/office/powerpoint/2010/main" val="1674683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Introduction</a:t>
            </a:r>
            <a:endParaRPr lang="en-GB" b="1" dirty="0">
              <a:solidFill>
                <a:srgbClr val="005EB8"/>
              </a:solidFill>
            </a:endParaRPr>
          </a:p>
        </p:txBody>
      </p:sp>
      <p:sp>
        <p:nvSpPr>
          <p:cNvPr id="3" name="Content Placeholder 2"/>
          <p:cNvSpPr>
            <a:spLocks noGrp="1"/>
          </p:cNvSpPr>
          <p:nvPr>
            <p:ph idx="1"/>
          </p:nvPr>
        </p:nvSpPr>
        <p:spPr>
          <a:xfrm>
            <a:off x="306341" y="1916832"/>
            <a:ext cx="8516245" cy="4525963"/>
          </a:xfrm>
        </p:spPr>
        <p:txBody>
          <a:bodyPr>
            <a:normAutofit/>
          </a:bodyPr>
          <a:lstStyle/>
          <a:p>
            <a:pPr marL="0" indent="0" algn="just">
              <a:buNone/>
            </a:pPr>
            <a:r>
              <a:rPr lang="en-GB" sz="1600" dirty="0">
                <a:solidFill>
                  <a:srgbClr val="005EB8"/>
                </a:solidFill>
              </a:rPr>
              <a:t>The Workforce Race Equality Standard </a:t>
            </a:r>
            <a:r>
              <a:rPr lang="en-GB" sz="1600" dirty="0" smtClean="0">
                <a:solidFill>
                  <a:srgbClr val="005EB8"/>
                </a:solidFill>
              </a:rPr>
              <a:t>(WRES) was </a:t>
            </a:r>
            <a:r>
              <a:rPr lang="en-GB" sz="1600" dirty="0">
                <a:solidFill>
                  <a:srgbClr val="005EB8"/>
                </a:solidFill>
              </a:rPr>
              <a:t>mandated in 2015 for NHS commissioners and NHS healthcare providers as a means of tackling workforce race inequality across the NHS</a:t>
            </a:r>
            <a:r>
              <a:rPr lang="en-GB" sz="1600" dirty="0" smtClean="0">
                <a:solidFill>
                  <a:srgbClr val="005EB8"/>
                </a:solidFill>
              </a:rPr>
              <a:t>. In 2017, national healthcare </a:t>
            </a:r>
            <a:r>
              <a:rPr lang="en-GB" sz="1600" dirty="0">
                <a:solidFill>
                  <a:srgbClr val="005EB8"/>
                </a:solidFill>
              </a:rPr>
              <a:t>organisations </a:t>
            </a:r>
            <a:r>
              <a:rPr lang="en-GB" sz="1600" dirty="0" smtClean="0">
                <a:solidFill>
                  <a:srgbClr val="005EB8"/>
                </a:solidFill>
              </a:rPr>
              <a:t>were invited to </a:t>
            </a:r>
            <a:r>
              <a:rPr lang="en-GB" sz="1600" dirty="0">
                <a:solidFill>
                  <a:srgbClr val="005EB8"/>
                </a:solidFill>
              </a:rPr>
              <a:t>implement </a:t>
            </a:r>
            <a:r>
              <a:rPr lang="en-GB" sz="1600" dirty="0" smtClean="0">
                <a:solidFill>
                  <a:srgbClr val="005EB8"/>
                </a:solidFill>
              </a:rPr>
              <a:t>WRES and report their findings against </a:t>
            </a:r>
            <a:r>
              <a:rPr lang="en-GB" sz="1600" dirty="0">
                <a:solidFill>
                  <a:srgbClr val="005EB8"/>
                </a:solidFill>
              </a:rPr>
              <a:t>the nine WRES indicators. </a:t>
            </a:r>
            <a:endParaRPr lang="en-GB" sz="1600" dirty="0" smtClean="0">
              <a:solidFill>
                <a:srgbClr val="005EB8"/>
              </a:solidFill>
            </a:endParaRPr>
          </a:p>
          <a:p>
            <a:pPr marL="0" indent="0" algn="just">
              <a:buNone/>
            </a:pPr>
            <a:endParaRPr lang="en-GB" sz="1600" dirty="0" smtClean="0">
              <a:solidFill>
                <a:srgbClr val="005EB8"/>
              </a:solidFill>
            </a:endParaRPr>
          </a:p>
          <a:p>
            <a:pPr marL="0" indent="0" algn="just">
              <a:buNone/>
            </a:pPr>
            <a:r>
              <a:rPr lang="en-GB" sz="1600" dirty="0" smtClean="0">
                <a:solidFill>
                  <a:srgbClr val="005EB8"/>
                </a:solidFill>
              </a:rPr>
              <a:t>In </a:t>
            </a:r>
            <a:r>
              <a:rPr lang="en-GB" sz="1600" dirty="0">
                <a:solidFill>
                  <a:srgbClr val="005EB8"/>
                </a:solidFill>
              </a:rPr>
              <a:t>line with our </a:t>
            </a:r>
            <a:r>
              <a:rPr lang="en-GB" sz="1600" dirty="0" smtClean="0">
                <a:solidFill>
                  <a:srgbClr val="005EB8"/>
                </a:solidFill>
              </a:rPr>
              <a:t>business </a:t>
            </a:r>
            <a:r>
              <a:rPr lang="en-GB" sz="1600" dirty="0">
                <a:solidFill>
                  <a:srgbClr val="005EB8"/>
                </a:solidFill>
              </a:rPr>
              <a:t>plan and </a:t>
            </a:r>
            <a:r>
              <a:rPr lang="en-GB" sz="1600" dirty="0" smtClean="0">
                <a:solidFill>
                  <a:srgbClr val="005EB8"/>
                </a:solidFill>
              </a:rPr>
              <a:t>Equality Diversity and Inclusion (EDI) strategy, we </a:t>
            </a:r>
            <a:r>
              <a:rPr lang="en-GB" sz="1600" dirty="0">
                <a:solidFill>
                  <a:srgbClr val="005EB8"/>
                </a:solidFill>
              </a:rPr>
              <a:t>committed to publish our </a:t>
            </a:r>
            <a:r>
              <a:rPr lang="en-GB" sz="1600" dirty="0" smtClean="0">
                <a:solidFill>
                  <a:srgbClr val="005EB8"/>
                </a:solidFill>
              </a:rPr>
              <a:t>WRES findings with the aim to identify </a:t>
            </a:r>
            <a:r>
              <a:rPr lang="en-GB" sz="1600" dirty="0">
                <a:solidFill>
                  <a:srgbClr val="005EB8"/>
                </a:solidFill>
              </a:rPr>
              <a:t>and address any areas that will improve the workplace experience and representation at all levels </a:t>
            </a:r>
            <a:r>
              <a:rPr lang="en-GB" sz="1600" dirty="0" smtClean="0">
                <a:solidFill>
                  <a:srgbClr val="005EB8"/>
                </a:solidFill>
              </a:rPr>
              <a:t>for Black, Asian and Minority Ethnic (BAME) </a:t>
            </a:r>
            <a:r>
              <a:rPr lang="en-GB" sz="1600" dirty="0">
                <a:solidFill>
                  <a:srgbClr val="005EB8"/>
                </a:solidFill>
              </a:rPr>
              <a:t>staff</a:t>
            </a:r>
            <a:r>
              <a:rPr lang="en-GB" sz="1600" dirty="0" smtClean="0">
                <a:solidFill>
                  <a:srgbClr val="005EB8"/>
                </a:solidFill>
              </a:rPr>
              <a:t>.</a:t>
            </a:r>
          </a:p>
          <a:p>
            <a:pPr algn="just"/>
            <a:endParaRPr lang="en-GB" sz="1600" dirty="0" smtClean="0">
              <a:solidFill>
                <a:srgbClr val="005EB8"/>
              </a:solidFill>
            </a:endParaRPr>
          </a:p>
          <a:p>
            <a:pPr marL="0" indent="0" algn="just">
              <a:buNone/>
            </a:pPr>
            <a:r>
              <a:rPr lang="en-GB" sz="1600" dirty="0" smtClean="0">
                <a:solidFill>
                  <a:srgbClr val="005EB8"/>
                </a:solidFill>
              </a:rPr>
              <a:t>Our 2018/2019 data is now complete and SMT have approved publication of the data on the NHS England website, where it will be compared against other submitting national bodies. This report presents our findings for the reporting period.</a:t>
            </a:r>
            <a:endParaRPr lang="en-GB" sz="1600" dirty="0">
              <a:solidFill>
                <a:srgbClr val="005EB8"/>
              </a:solidFill>
            </a:endParaRPr>
          </a:p>
          <a:p>
            <a:pPr marL="0" indent="0">
              <a:buNone/>
            </a:pPr>
            <a:endParaRPr lang="en-GB" sz="1600" dirty="0"/>
          </a:p>
        </p:txBody>
      </p:sp>
    </p:spTree>
    <p:extLst>
      <p:ext uri="{BB962C8B-B14F-4D97-AF65-F5344CB8AC3E}">
        <p14:creationId xmlns:p14="http://schemas.microsoft.com/office/powerpoint/2010/main" val="1764615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The nine WRES Indicators </a:t>
            </a:r>
            <a:endParaRPr lang="en-GB" b="1" dirty="0">
              <a:solidFill>
                <a:srgbClr val="005EB8"/>
              </a:solidFill>
            </a:endParaRPr>
          </a:p>
        </p:txBody>
      </p:sp>
      <p:sp>
        <p:nvSpPr>
          <p:cNvPr id="3" name="Content Placeholder 2"/>
          <p:cNvSpPr>
            <a:spLocks noGrp="1"/>
          </p:cNvSpPr>
          <p:nvPr>
            <p:ph idx="1"/>
          </p:nvPr>
        </p:nvSpPr>
        <p:spPr>
          <a:xfrm>
            <a:off x="306341" y="1340768"/>
            <a:ext cx="8516245" cy="4785395"/>
          </a:xfrm>
        </p:spPr>
        <p:txBody>
          <a:bodyPr>
            <a:normAutofit/>
          </a:bodyPr>
          <a:lstStyle/>
          <a:p>
            <a:pPr marL="0" indent="0" algn="just">
              <a:buNone/>
            </a:pPr>
            <a:r>
              <a:rPr lang="en-GB" sz="1600" dirty="0" smtClean="0">
                <a:solidFill>
                  <a:srgbClr val="005EB8"/>
                </a:solidFill>
              </a:rPr>
              <a:t>To </a:t>
            </a:r>
            <a:r>
              <a:rPr lang="en-GB" sz="1600" dirty="0">
                <a:solidFill>
                  <a:srgbClr val="005EB8"/>
                </a:solidFill>
              </a:rPr>
              <a:t>assist organisations </a:t>
            </a:r>
            <a:r>
              <a:rPr lang="en-GB" sz="1600" dirty="0" smtClean="0">
                <a:solidFill>
                  <a:srgbClr val="005EB8"/>
                </a:solidFill>
              </a:rPr>
              <a:t>to identify and improve BAME staff experiences and opportunities, </a:t>
            </a:r>
            <a:r>
              <a:rPr lang="en-GB" sz="1600" dirty="0">
                <a:solidFill>
                  <a:srgbClr val="005EB8"/>
                </a:solidFill>
              </a:rPr>
              <a:t>they are required to collate and </a:t>
            </a:r>
            <a:r>
              <a:rPr lang="en-GB" sz="1600" dirty="0" smtClean="0">
                <a:solidFill>
                  <a:srgbClr val="005EB8"/>
                </a:solidFill>
              </a:rPr>
              <a:t>self-assess against nine indicators. </a:t>
            </a:r>
          </a:p>
          <a:p>
            <a:pPr marL="0" indent="0" algn="just">
              <a:buNone/>
            </a:pPr>
            <a:endParaRPr lang="en-GB" sz="1600" dirty="0" smtClean="0">
              <a:solidFill>
                <a:srgbClr val="005EB8"/>
              </a:solidFill>
            </a:endParaRPr>
          </a:p>
          <a:p>
            <a:pPr marL="0" indent="0" algn="just">
              <a:buNone/>
            </a:pPr>
            <a:r>
              <a:rPr lang="en-GB" sz="1600" dirty="0" smtClean="0">
                <a:solidFill>
                  <a:srgbClr val="005EB8"/>
                </a:solidFill>
              </a:rPr>
              <a:t>The nine indicators were developed in collaboration with the wider NHS. Four focus </a:t>
            </a:r>
            <a:r>
              <a:rPr lang="en-GB" sz="1600" dirty="0">
                <a:solidFill>
                  <a:srgbClr val="005EB8"/>
                </a:solidFill>
              </a:rPr>
              <a:t>on workforce </a:t>
            </a:r>
            <a:r>
              <a:rPr lang="en-GB" sz="1600" dirty="0" smtClean="0">
                <a:solidFill>
                  <a:srgbClr val="005EB8"/>
                </a:solidFill>
              </a:rPr>
              <a:t>data and four </a:t>
            </a:r>
            <a:r>
              <a:rPr lang="en-GB" sz="1600" dirty="0">
                <a:solidFill>
                  <a:srgbClr val="005EB8"/>
                </a:solidFill>
              </a:rPr>
              <a:t>are based on data from the national NHS Staff Survey </a:t>
            </a:r>
            <a:r>
              <a:rPr lang="en-GB" sz="1600" dirty="0" smtClean="0">
                <a:solidFill>
                  <a:srgbClr val="005EB8"/>
                </a:solidFill>
              </a:rPr>
              <a:t>questions. The last indicator </a:t>
            </a:r>
            <a:r>
              <a:rPr lang="en-GB" sz="1600" dirty="0">
                <a:solidFill>
                  <a:srgbClr val="005EB8"/>
                </a:solidFill>
              </a:rPr>
              <a:t>focuses upon </a:t>
            </a:r>
            <a:r>
              <a:rPr lang="en-GB" sz="1600" dirty="0" smtClean="0">
                <a:solidFill>
                  <a:srgbClr val="005EB8"/>
                </a:solidFill>
              </a:rPr>
              <a:t>BAME </a:t>
            </a:r>
            <a:r>
              <a:rPr lang="en-GB" sz="1600" dirty="0">
                <a:solidFill>
                  <a:srgbClr val="005EB8"/>
                </a:solidFill>
              </a:rPr>
              <a:t>representation on boards. </a:t>
            </a:r>
            <a:r>
              <a:rPr lang="en-GB" sz="1600" dirty="0" smtClean="0">
                <a:solidFill>
                  <a:srgbClr val="005EB8"/>
                </a:solidFill>
              </a:rPr>
              <a:t>These are detailed in the table below:</a:t>
            </a:r>
            <a:endParaRPr lang="en-GB" sz="1600" dirty="0">
              <a:solidFill>
                <a:srgbClr val="005EB8"/>
              </a:solidFill>
            </a:endParaRPr>
          </a:p>
          <a:p>
            <a:pPr marL="0" indent="0">
              <a:buNone/>
            </a:pPr>
            <a:endParaRPr lang="en-GB" sz="1600" dirty="0" smtClean="0"/>
          </a:p>
          <a:p>
            <a:pPr marL="0" indent="0">
              <a:buNone/>
            </a:pPr>
            <a:endParaRPr lang="en-GB" sz="1600" dirty="0"/>
          </a:p>
        </p:txBody>
      </p:sp>
      <p:graphicFrame>
        <p:nvGraphicFramePr>
          <p:cNvPr id="6" name="Table 5"/>
          <p:cNvGraphicFramePr>
            <a:graphicFrameLocks noGrp="1"/>
          </p:cNvGraphicFramePr>
          <p:nvPr>
            <p:extLst>
              <p:ext uri="{D42A27DB-BD31-4B8C-83A1-F6EECF244321}">
                <p14:modId xmlns:p14="http://schemas.microsoft.com/office/powerpoint/2010/main" val="3433230092"/>
              </p:ext>
            </p:extLst>
          </p:nvPr>
        </p:nvGraphicFramePr>
        <p:xfrm>
          <a:off x="395536" y="3394413"/>
          <a:ext cx="8280919" cy="2682240"/>
        </p:xfrm>
        <a:graphic>
          <a:graphicData uri="http://schemas.openxmlformats.org/drawingml/2006/table">
            <a:tbl>
              <a:tblPr firstRow="1" firstCol="1" bandRow="1"/>
              <a:tblGrid>
                <a:gridCol w="884111">
                  <a:extLst>
                    <a:ext uri="{9D8B030D-6E8A-4147-A177-3AD203B41FA5}">
                      <a16:colId xmlns:a16="http://schemas.microsoft.com/office/drawing/2014/main" val="324338013"/>
                    </a:ext>
                  </a:extLst>
                </a:gridCol>
                <a:gridCol w="779806">
                  <a:extLst>
                    <a:ext uri="{9D8B030D-6E8A-4147-A177-3AD203B41FA5}">
                      <a16:colId xmlns:a16="http://schemas.microsoft.com/office/drawing/2014/main" val="2075600004"/>
                    </a:ext>
                  </a:extLst>
                </a:gridCol>
                <a:gridCol w="858448">
                  <a:extLst>
                    <a:ext uri="{9D8B030D-6E8A-4147-A177-3AD203B41FA5}">
                      <a16:colId xmlns:a16="http://schemas.microsoft.com/office/drawing/2014/main" val="1307686922"/>
                    </a:ext>
                  </a:extLst>
                </a:gridCol>
                <a:gridCol w="778978">
                  <a:extLst>
                    <a:ext uri="{9D8B030D-6E8A-4147-A177-3AD203B41FA5}">
                      <a16:colId xmlns:a16="http://schemas.microsoft.com/office/drawing/2014/main" val="748522262"/>
                    </a:ext>
                  </a:extLst>
                </a:gridCol>
                <a:gridCol w="871693">
                  <a:extLst>
                    <a:ext uri="{9D8B030D-6E8A-4147-A177-3AD203B41FA5}">
                      <a16:colId xmlns:a16="http://schemas.microsoft.com/office/drawing/2014/main" val="2421042323"/>
                    </a:ext>
                  </a:extLst>
                </a:gridCol>
                <a:gridCol w="871693">
                  <a:extLst>
                    <a:ext uri="{9D8B030D-6E8A-4147-A177-3AD203B41FA5}">
                      <a16:colId xmlns:a16="http://schemas.microsoft.com/office/drawing/2014/main" val="3165732131"/>
                    </a:ext>
                  </a:extLst>
                </a:gridCol>
                <a:gridCol w="822852">
                  <a:extLst>
                    <a:ext uri="{9D8B030D-6E8A-4147-A177-3AD203B41FA5}">
                      <a16:colId xmlns:a16="http://schemas.microsoft.com/office/drawing/2014/main" val="828189592"/>
                    </a:ext>
                  </a:extLst>
                </a:gridCol>
                <a:gridCol w="1056297">
                  <a:extLst>
                    <a:ext uri="{9D8B030D-6E8A-4147-A177-3AD203B41FA5}">
                      <a16:colId xmlns:a16="http://schemas.microsoft.com/office/drawing/2014/main" val="305529420"/>
                    </a:ext>
                  </a:extLst>
                </a:gridCol>
                <a:gridCol w="1357041">
                  <a:extLst>
                    <a:ext uri="{9D8B030D-6E8A-4147-A177-3AD203B41FA5}">
                      <a16:colId xmlns:a16="http://schemas.microsoft.com/office/drawing/2014/main" val="3428122695"/>
                    </a:ext>
                  </a:extLst>
                </a:gridCol>
              </a:tblGrid>
              <a:tr h="150495">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1</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R="33655" algn="ctr"/>
                      <a:r>
                        <a:rPr lang="en-US" sz="1000" b="1" dirty="0">
                          <a:solidFill>
                            <a:schemeClr val="bg1"/>
                          </a:solidFill>
                          <a:effectLst/>
                          <a:latin typeface="Arial" panose="020B0604020202020204" pitchFamily="34" charset="0"/>
                          <a:cs typeface="Times New Roman" panose="02020603050405020304" pitchFamily="18" charset="0"/>
                        </a:rPr>
                        <a:t>2</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3</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4</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5</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6</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7</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8</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en-US" sz="1000" b="1" dirty="0">
                          <a:solidFill>
                            <a:schemeClr val="bg1"/>
                          </a:solidFill>
                          <a:effectLst/>
                          <a:latin typeface="Arial" panose="020B0604020202020204" pitchFamily="34" charset="0"/>
                          <a:cs typeface="Times New Roman" panose="02020603050405020304" pitchFamily="18" charset="0"/>
                        </a:rPr>
                        <a:t>9</a:t>
                      </a:r>
                      <a:endParaRPr lang="en-GB" sz="1000" dirty="0">
                        <a:solidFill>
                          <a:schemeClr val="bg1"/>
                        </a:solidFill>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790517243"/>
                  </a:ext>
                </a:extLst>
              </a:tr>
              <a:tr h="74295">
                <a:tc gridSpan="4">
                  <a:txBody>
                    <a:bodyPr/>
                    <a:lstStyle/>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Workforce indicators</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National NHS Staff Survey indicators (or equivalent)</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spcAft>
                          <a:spcPts val="0"/>
                        </a:spcAft>
                      </a:pPr>
                      <a:r>
                        <a:rPr lang="en-US" sz="1000" b="1" dirty="0">
                          <a:solidFill>
                            <a:srgbClr val="005EB8"/>
                          </a:solidFill>
                          <a:effectLst/>
                          <a:latin typeface="Arial" panose="020B0604020202020204" pitchFamily="34" charset="0"/>
                          <a:ea typeface="Calibri" panose="020F0502020204030204" pitchFamily="34" charset="0"/>
                          <a:cs typeface="Times New Roman" panose="02020603050405020304" pitchFamily="18" charset="0"/>
                        </a:rPr>
                        <a:t>Board representation indicator</a:t>
                      </a:r>
                      <a:endParaRPr lang="en-GB" sz="1200" dirty="0">
                        <a:solidFill>
                          <a:srgbClr val="005EB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08900904"/>
                  </a:ext>
                </a:extLst>
              </a:tr>
              <a:tr h="107950">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Percentage of staff in each of the AfC Bands 1-9 and VSM (including executive Board members) compared with the percentage of staff in the overall workforce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Relative likelihood of staff being appointed from shortlisting across all posts</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Relative likelihood of staff entering the formal disciplinary process, as measured by entry into a formal disciplinary investigation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Relative likelihood of staff accessing non-mandatory training and CPD</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Percentage of staff experiencing harassment, bullying or abuse from patients, relatives or the public in last 12 months</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Percentage of staff experiencing harassment, bullying or abuse from staff in last 12 months</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Percentage believing that trust provides equal opportunities for career progression or promotion</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5EB8"/>
                          </a:solidFill>
                          <a:effectLst/>
                          <a:latin typeface="Arial" panose="020B0604020202020204" pitchFamily="34" charset="0"/>
                          <a:ea typeface="Calibri" panose="020F0502020204030204" pitchFamily="34" charset="0"/>
                          <a:cs typeface="Arial" panose="020B0604020202020204" pitchFamily="34" charset="0"/>
                        </a:rPr>
                        <a:t>In the last Percentage of staff who have  personally experienced discrimination at work from manager/team leader or other colleagues  in the last 12 months</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900" dirty="0" smtClean="0">
                          <a:solidFill>
                            <a:srgbClr val="005EB8"/>
                          </a:solidFill>
                          <a:effectLst/>
                          <a:latin typeface="Arial" panose="020B0604020202020204" pitchFamily="34" charset="0"/>
                          <a:ea typeface="Calibri" panose="020F0502020204030204" pitchFamily="34" charset="0"/>
                          <a:cs typeface="Arial" panose="020B0604020202020204" pitchFamily="34" charset="0"/>
                        </a:rPr>
                        <a:t>This indicator presents the percentage difference between (</a:t>
                      </a:r>
                      <a:r>
                        <a:rPr lang="en-GB" sz="900" dirty="0" err="1" smtClean="0">
                          <a:solidFill>
                            <a:srgbClr val="005EB8"/>
                          </a:solidFill>
                          <a:effectLst/>
                          <a:latin typeface="Arial" panose="020B0604020202020204" pitchFamily="34" charset="0"/>
                          <a:ea typeface="Calibri" panose="020F0502020204030204" pitchFamily="34" charset="0"/>
                          <a:cs typeface="Arial" panose="020B0604020202020204" pitchFamily="34" charset="0"/>
                        </a:rPr>
                        <a:t>i</a:t>
                      </a:r>
                      <a:r>
                        <a:rPr lang="en-GB" sz="900" dirty="0" smtClean="0">
                          <a:solidFill>
                            <a:srgbClr val="005EB8"/>
                          </a:solidFill>
                          <a:effectLst/>
                          <a:latin typeface="Arial" panose="020B0604020202020204" pitchFamily="34" charset="0"/>
                          <a:ea typeface="Calibri" panose="020F0502020204030204" pitchFamily="34" charset="0"/>
                          <a:cs typeface="Arial" panose="020B0604020202020204" pitchFamily="34" charset="0"/>
                        </a:rPr>
                        <a:t>) the organisations’ Board voting membership and its overall workforce and (ii) the organisations’ Board executive membership and its overall workforce.</a:t>
                      </a:r>
                    </a:p>
                    <a:p>
                      <a:pPr>
                        <a:spcAft>
                          <a:spcPts val="0"/>
                        </a:spcAft>
                      </a:pPr>
                      <a:r>
                        <a:rPr lang="en-GB" sz="900" dirty="0" smtClean="0">
                          <a:solidFill>
                            <a:srgbClr val="005EB8"/>
                          </a:solidFill>
                          <a:effectLst/>
                          <a:latin typeface="Arial" panose="020B0604020202020204" pitchFamily="34" charset="0"/>
                          <a:ea typeface="Calibri" panose="020F0502020204030204" pitchFamily="34" charset="0"/>
                          <a:cs typeface="Arial" panose="020B0604020202020204" pitchFamily="34" charset="0"/>
                        </a:rPr>
                        <a:t> </a:t>
                      </a:r>
                    </a:p>
                    <a:p>
                      <a:pPr>
                        <a:spcAft>
                          <a:spcPts val="0"/>
                        </a:spcAft>
                      </a:pPr>
                      <a:r>
                        <a:rPr lang="en-US" sz="900" b="1" dirty="0">
                          <a:solidFill>
                            <a:srgbClr val="005EB8"/>
                          </a:solidFill>
                          <a:effectLst/>
                          <a:latin typeface="Arial" panose="020B0604020202020204" pitchFamily="34" charset="0"/>
                          <a:ea typeface="Calibri" panose="020F0502020204030204" pitchFamily="34" charset="0"/>
                          <a:cs typeface="Arial" panose="020B0604020202020204" pitchFamily="34" charset="0"/>
                        </a:rPr>
                        <a:t> </a:t>
                      </a:r>
                      <a:endParaRPr lang="en-GB" sz="1200" dirty="0">
                        <a:solidFill>
                          <a:srgbClr val="005EB8"/>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0688929"/>
                  </a:ext>
                </a:extLst>
              </a:tr>
            </a:tbl>
          </a:graphicData>
        </a:graphic>
      </p:graphicFrame>
    </p:spTree>
    <p:extLst>
      <p:ext uri="{BB962C8B-B14F-4D97-AF65-F5344CB8AC3E}">
        <p14:creationId xmlns:p14="http://schemas.microsoft.com/office/powerpoint/2010/main" val="466971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The nine WRES indicators</a:t>
            </a:r>
            <a:endParaRPr lang="en-GB" b="1" dirty="0">
              <a:solidFill>
                <a:srgbClr val="005EB8"/>
              </a:solidFill>
            </a:endParaRPr>
          </a:p>
        </p:txBody>
      </p:sp>
      <p:sp>
        <p:nvSpPr>
          <p:cNvPr id="3" name="Content Placeholder 2"/>
          <p:cNvSpPr>
            <a:spLocks noGrp="1"/>
          </p:cNvSpPr>
          <p:nvPr>
            <p:ph idx="1"/>
          </p:nvPr>
        </p:nvSpPr>
        <p:spPr>
          <a:xfrm>
            <a:off x="306341" y="1412776"/>
            <a:ext cx="8516245" cy="4968552"/>
          </a:xfrm>
        </p:spPr>
        <p:txBody>
          <a:bodyPr>
            <a:normAutofit lnSpcReduction="10000"/>
          </a:bodyPr>
          <a:lstStyle/>
          <a:p>
            <a:pPr algn="just"/>
            <a:endParaRPr lang="en-GB" sz="1600" dirty="0" smtClean="0">
              <a:solidFill>
                <a:srgbClr val="005EB8"/>
              </a:solidFill>
            </a:endParaRPr>
          </a:p>
          <a:p>
            <a:pPr marL="0" indent="0" algn="just">
              <a:buNone/>
            </a:pPr>
            <a:r>
              <a:rPr lang="en-GB" sz="1600" dirty="0" smtClean="0">
                <a:solidFill>
                  <a:srgbClr val="005EB8"/>
                </a:solidFill>
              </a:rPr>
              <a:t>Each indicator compares data for white and BAME staff. For the purpose of reporting for WRES, “White</a:t>
            </a:r>
            <a:r>
              <a:rPr lang="en-GB" sz="1600" dirty="0">
                <a:solidFill>
                  <a:srgbClr val="005EB8"/>
                </a:solidFill>
              </a:rPr>
              <a:t>” staff include </a:t>
            </a:r>
            <a:r>
              <a:rPr lang="en-GB" sz="1600" dirty="0" smtClean="0">
                <a:solidFill>
                  <a:srgbClr val="005EB8"/>
                </a:solidFill>
              </a:rPr>
              <a:t>White </a:t>
            </a:r>
            <a:r>
              <a:rPr lang="en-GB" sz="1600" dirty="0">
                <a:solidFill>
                  <a:srgbClr val="005EB8"/>
                </a:solidFill>
              </a:rPr>
              <a:t>British, Irish, Eastern European and any “other white</a:t>
            </a:r>
            <a:r>
              <a:rPr lang="en-GB" sz="1600" dirty="0" smtClean="0">
                <a:solidFill>
                  <a:srgbClr val="005EB8"/>
                </a:solidFill>
              </a:rPr>
              <a:t>”. </a:t>
            </a:r>
            <a:r>
              <a:rPr lang="en-GB" sz="1600" dirty="0">
                <a:solidFill>
                  <a:srgbClr val="005EB8"/>
                </a:solidFill>
              </a:rPr>
              <a:t>The </a:t>
            </a:r>
            <a:r>
              <a:rPr lang="en-GB" sz="1600" dirty="0" smtClean="0">
                <a:solidFill>
                  <a:srgbClr val="005EB8"/>
                </a:solidFill>
              </a:rPr>
              <a:t>“</a:t>
            </a:r>
            <a:r>
              <a:rPr lang="en-GB" sz="1600" dirty="0">
                <a:solidFill>
                  <a:srgbClr val="005EB8"/>
                </a:solidFill>
              </a:rPr>
              <a:t>B</a:t>
            </a:r>
            <a:r>
              <a:rPr lang="en-GB" sz="1600" dirty="0" smtClean="0">
                <a:solidFill>
                  <a:srgbClr val="005EB8"/>
                </a:solidFill>
              </a:rPr>
              <a:t>lack, </a:t>
            </a:r>
            <a:r>
              <a:rPr lang="en-GB" sz="1600" dirty="0">
                <a:solidFill>
                  <a:srgbClr val="005EB8"/>
                </a:solidFill>
              </a:rPr>
              <a:t>A</a:t>
            </a:r>
            <a:r>
              <a:rPr lang="en-GB" sz="1600" dirty="0" smtClean="0">
                <a:solidFill>
                  <a:srgbClr val="005EB8"/>
                </a:solidFill>
              </a:rPr>
              <a:t>sian </a:t>
            </a:r>
            <a:r>
              <a:rPr lang="en-GB" sz="1600" dirty="0">
                <a:solidFill>
                  <a:srgbClr val="005EB8"/>
                </a:solidFill>
              </a:rPr>
              <a:t>and </a:t>
            </a:r>
            <a:r>
              <a:rPr lang="en-GB" sz="1600" dirty="0" smtClean="0">
                <a:solidFill>
                  <a:srgbClr val="005EB8"/>
                </a:solidFill>
              </a:rPr>
              <a:t>Minority </a:t>
            </a:r>
            <a:r>
              <a:rPr lang="en-GB" sz="1600" dirty="0">
                <a:solidFill>
                  <a:srgbClr val="005EB8"/>
                </a:solidFill>
              </a:rPr>
              <a:t>E</a:t>
            </a:r>
            <a:r>
              <a:rPr lang="en-GB" sz="1600" dirty="0" smtClean="0">
                <a:solidFill>
                  <a:srgbClr val="005EB8"/>
                </a:solidFill>
              </a:rPr>
              <a:t>thnic</a:t>
            </a:r>
            <a:r>
              <a:rPr lang="en-GB" sz="1600" dirty="0">
                <a:solidFill>
                  <a:srgbClr val="005EB8"/>
                </a:solidFill>
              </a:rPr>
              <a:t>” staff category includes all others except “unknown” and “not stated</a:t>
            </a:r>
            <a:r>
              <a:rPr lang="en-GB" sz="1600" dirty="0" smtClean="0">
                <a:solidFill>
                  <a:srgbClr val="005EB8"/>
                </a:solidFill>
              </a:rPr>
              <a:t>.</a:t>
            </a:r>
          </a:p>
          <a:p>
            <a:pPr marL="0" indent="0" algn="just">
              <a:buNone/>
            </a:pPr>
            <a:endParaRPr lang="en-GB" sz="1600" dirty="0">
              <a:solidFill>
                <a:srgbClr val="005EB8"/>
              </a:solidFill>
            </a:endParaRPr>
          </a:p>
          <a:p>
            <a:pPr marL="0" indent="0" algn="just">
              <a:buNone/>
            </a:pPr>
            <a:r>
              <a:rPr lang="en-GB" sz="1600" dirty="0" smtClean="0">
                <a:solidFill>
                  <a:srgbClr val="005EB8"/>
                </a:solidFill>
              </a:rPr>
              <a:t>In the report, the data was analysed to show the likelihood or probability of an outcome for some indicators and this is presented in ratios. For example, for indicator 2, i.e. relative </a:t>
            </a:r>
            <a:r>
              <a:rPr lang="en-GB" sz="1600" dirty="0">
                <a:solidFill>
                  <a:srgbClr val="005EB8"/>
                </a:solidFill>
              </a:rPr>
              <a:t>likelihood of staff being appointed from shortlisting across all </a:t>
            </a:r>
            <a:r>
              <a:rPr lang="en-GB" sz="1600" dirty="0" smtClean="0">
                <a:solidFill>
                  <a:srgbClr val="005EB8"/>
                </a:solidFill>
              </a:rPr>
              <a:t>posts, a figure of 1.15 would indicate that for every 1 BAME appointment, there are 1.15 White appointments</a:t>
            </a:r>
            <a:r>
              <a:rPr lang="en-GB" sz="1600" dirty="0">
                <a:solidFill>
                  <a:srgbClr val="005EB8"/>
                </a:solidFill>
              </a:rPr>
              <a:t>. A figure below ‘1’ would indicate that BAME staff are more likely than white candidates to be appointed from shortlisting.</a:t>
            </a:r>
            <a:endParaRPr lang="en-GB" sz="1600" dirty="0" smtClean="0">
              <a:solidFill>
                <a:srgbClr val="005EB8"/>
              </a:solidFill>
            </a:endParaRPr>
          </a:p>
          <a:p>
            <a:pPr marL="0" indent="0">
              <a:buNone/>
            </a:pPr>
            <a:endParaRPr lang="en-GB" sz="1600" dirty="0" smtClean="0">
              <a:solidFill>
                <a:srgbClr val="005EB8"/>
              </a:solidFill>
            </a:endParaRPr>
          </a:p>
          <a:p>
            <a:pPr marL="0" indent="0" algn="just">
              <a:buNone/>
            </a:pPr>
            <a:r>
              <a:rPr lang="en-GB" sz="1600" dirty="0" smtClean="0">
                <a:solidFill>
                  <a:srgbClr val="005EB8"/>
                </a:solidFill>
              </a:rPr>
              <a:t>Given </a:t>
            </a:r>
            <a:r>
              <a:rPr lang="en-GB" sz="1600" dirty="0">
                <a:solidFill>
                  <a:srgbClr val="005EB8"/>
                </a:solidFill>
              </a:rPr>
              <a:t>this </a:t>
            </a:r>
            <a:r>
              <a:rPr lang="en-GB" sz="1600" dirty="0" smtClean="0">
                <a:solidFill>
                  <a:srgbClr val="005EB8"/>
                </a:solidFill>
              </a:rPr>
              <a:t>was our </a:t>
            </a:r>
            <a:r>
              <a:rPr lang="en-GB" sz="1600" dirty="0">
                <a:solidFill>
                  <a:srgbClr val="005EB8"/>
                </a:solidFill>
              </a:rPr>
              <a:t>first year of reporting, we </a:t>
            </a:r>
            <a:r>
              <a:rPr lang="en-GB" sz="1600" dirty="0" smtClean="0">
                <a:solidFill>
                  <a:srgbClr val="005EB8"/>
                </a:solidFill>
              </a:rPr>
              <a:t>were </a:t>
            </a:r>
            <a:r>
              <a:rPr lang="en-GB" sz="1600" dirty="0">
                <a:solidFill>
                  <a:srgbClr val="005EB8"/>
                </a:solidFill>
              </a:rPr>
              <a:t>unable to make any comparative analysis. However, </a:t>
            </a:r>
            <a:r>
              <a:rPr lang="en-GB" sz="1600" dirty="0" smtClean="0">
                <a:solidFill>
                  <a:srgbClr val="005EB8"/>
                </a:solidFill>
              </a:rPr>
              <a:t>we are now in the process of submitting the </a:t>
            </a:r>
            <a:r>
              <a:rPr lang="en-GB" sz="1600" dirty="0">
                <a:solidFill>
                  <a:srgbClr val="005EB8"/>
                </a:solidFill>
              </a:rPr>
              <a:t>WRES data for </a:t>
            </a:r>
            <a:r>
              <a:rPr lang="en-GB" sz="1600" dirty="0" smtClean="0">
                <a:solidFill>
                  <a:srgbClr val="005EB8"/>
                </a:solidFill>
              </a:rPr>
              <a:t>2019/2020 and in the next report we will identify </a:t>
            </a:r>
            <a:r>
              <a:rPr lang="en-GB" sz="1600" dirty="0">
                <a:solidFill>
                  <a:srgbClr val="005EB8"/>
                </a:solidFill>
              </a:rPr>
              <a:t>any year-on-year improvements or gaps and adjust our EDI action </a:t>
            </a:r>
            <a:r>
              <a:rPr lang="en-GB" sz="1600" dirty="0" smtClean="0">
                <a:solidFill>
                  <a:srgbClr val="005EB8"/>
                </a:solidFill>
              </a:rPr>
              <a:t>plan </a:t>
            </a:r>
            <a:r>
              <a:rPr lang="en-GB" sz="1600" dirty="0">
                <a:solidFill>
                  <a:srgbClr val="005EB8"/>
                </a:solidFill>
              </a:rPr>
              <a:t>accordingly. </a:t>
            </a:r>
            <a:endParaRPr lang="en-GB" sz="1600" dirty="0" smtClean="0">
              <a:solidFill>
                <a:srgbClr val="005EB8"/>
              </a:solidFill>
            </a:endParaRPr>
          </a:p>
          <a:p>
            <a:pPr marL="0" indent="0" algn="just">
              <a:buNone/>
            </a:pPr>
            <a:endParaRPr lang="en-GB" sz="1600" dirty="0">
              <a:solidFill>
                <a:srgbClr val="005EB8"/>
              </a:solidFill>
            </a:endParaRPr>
          </a:p>
          <a:p>
            <a:pPr marL="0" indent="0">
              <a:buNone/>
            </a:pPr>
            <a:r>
              <a:rPr lang="en-GB" sz="1600" dirty="0">
                <a:solidFill>
                  <a:srgbClr val="005EB8"/>
                </a:solidFill>
              </a:rPr>
              <a:t>The next set of slides presents </a:t>
            </a:r>
            <a:r>
              <a:rPr lang="en-GB" sz="1600" dirty="0" smtClean="0">
                <a:solidFill>
                  <a:srgbClr val="005EB8"/>
                </a:solidFill>
              </a:rPr>
              <a:t>the full breakdown of the </a:t>
            </a:r>
            <a:r>
              <a:rPr lang="en-GB" sz="1600" dirty="0">
                <a:solidFill>
                  <a:srgbClr val="005EB8"/>
                </a:solidFill>
              </a:rPr>
              <a:t>NHS Resolution WRES </a:t>
            </a:r>
            <a:r>
              <a:rPr lang="en-GB" sz="1600" dirty="0" smtClean="0">
                <a:solidFill>
                  <a:srgbClr val="005EB8"/>
                </a:solidFill>
              </a:rPr>
              <a:t>results by indicator for 2018/2019. </a:t>
            </a:r>
            <a:endParaRPr lang="en-GB" sz="1600" dirty="0">
              <a:solidFill>
                <a:srgbClr val="005EB8"/>
              </a:solidFill>
            </a:endParaRPr>
          </a:p>
        </p:txBody>
      </p:sp>
    </p:spTree>
    <p:extLst>
      <p:ext uri="{BB962C8B-B14F-4D97-AF65-F5344CB8AC3E}">
        <p14:creationId xmlns:p14="http://schemas.microsoft.com/office/powerpoint/2010/main" val="4275855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1 </a:t>
            </a:r>
            <a:endParaRPr lang="en-GB" b="1" dirty="0">
              <a:solidFill>
                <a:srgbClr val="005EB8"/>
              </a:solidFill>
            </a:endParaRPr>
          </a:p>
        </p:txBody>
      </p:sp>
      <p:sp>
        <p:nvSpPr>
          <p:cNvPr id="3" name="Content Placeholder 2"/>
          <p:cNvSpPr>
            <a:spLocks noGrp="1"/>
          </p:cNvSpPr>
          <p:nvPr>
            <p:ph idx="1"/>
          </p:nvPr>
        </p:nvSpPr>
        <p:spPr>
          <a:xfrm>
            <a:off x="306341" y="1196752"/>
            <a:ext cx="8516245" cy="5184576"/>
          </a:xfrm>
        </p:spPr>
        <p:txBody>
          <a:bodyPr>
            <a:normAutofit fontScale="92500" lnSpcReduction="20000"/>
          </a:bodyPr>
          <a:lstStyle/>
          <a:p>
            <a:pPr marL="0" indent="0" algn="just">
              <a:buNone/>
            </a:pPr>
            <a:endParaRPr lang="en-GB" sz="1900" dirty="0" smtClean="0">
              <a:solidFill>
                <a:srgbClr val="425563"/>
              </a:solidFill>
            </a:endParaRPr>
          </a:p>
          <a:p>
            <a:pPr marL="0" indent="0" algn="just">
              <a:buNone/>
            </a:pPr>
            <a:r>
              <a:rPr lang="en-GB" sz="1700" b="1" dirty="0" smtClean="0">
                <a:solidFill>
                  <a:srgbClr val="005EB8"/>
                </a:solidFill>
              </a:rPr>
              <a:t>This indicator presents the percentage </a:t>
            </a:r>
            <a:r>
              <a:rPr lang="en-GB" sz="1700" b="1" dirty="0">
                <a:solidFill>
                  <a:srgbClr val="005EB8"/>
                </a:solidFill>
              </a:rPr>
              <a:t>of staff in each of the </a:t>
            </a:r>
            <a:r>
              <a:rPr lang="en-GB" sz="1700" b="1" dirty="0" smtClean="0">
                <a:solidFill>
                  <a:srgbClr val="005EB8"/>
                </a:solidFill>
              </a:rPr>
              <a:t>Agenda for Change (AfC) </a:t>
            </a:r>
            <a:r>
              <a:rPr lang="en-GB" sz="1700" b="1" dirty="0">
                <a:solidFill>
                  <a:srgbClr val="005EB8"/>
                </a:solidFill>
              </a:rPr>
              <a:t>Bands 1-9 or Medical and Dental subgroups and </a:t>
            </a:r>
            <a:r>
              <a:rPr lang="en-GB" sz="1700" b="1" dirty="0" smtClean="0">
                <a:solidFill>
                  <a:srgbClr val="005EB8"/>
                </a:solidFill>
              </a:rPr>
              <a:t>Very Senior Manager (VSM) </a:t>
            </a:r>
            <a:r>
              <a:rPr lang="en-GB" sz="1700" b="1" dirty="0">
                <a:solidFill>
                  <a:srgbClr val="005EB8"/>
                </a:solidFill>
              </a:rPr>
              <a:t>(including executive Board members) compared with the percentage of staff in the overall </a:t>
            </a:r>
            <a:r>
              <a:rPr lang="en-GB" sz="1700" b="1" dirty="0" smtClean="0">
                <a:solidFill>
                  <a:srgbClr val="005EB8"/>
                </a:solidFill>
              </a:rPr>
              <a:t>workforce. The figures below represents permanent and Fixed term contract staff and does not include agency staff. </a:t>
            </a:r>
          </a:p>
          <a:p>
            <a:pPr marL="0" indent="0" algn="just">
              <a:buNone/>
            </a:pPr>
            <a:endParaRPr lang="en-GB" sz="1600" dirty="0" smtClean="0"/>
          </a:p>
          <a:p>
            <a:endParaRPr lang="en-GB" sz="1600" dirty="0"/>
          </a:p>
          <a:p>
            <a:endParaRPr lang="en-GB" sz="1600" dirty="0" smtClean="0"/>
          </a:p>
          <a:p>
            <a:pPr marL="0" indent="0">
              <a:buNone/>
            </a:pPr>
            <a:endParaRPr lang="en-GB" sz="1600" dirty="0"/>
          </a:p>
          <a:p>
            <a:endParaRPr lang="en-GB" sz="1600" dirty="0" smtClean="0"/>
          </a:p>
          <a:p>
            <a:endParaRPr lang="en-GB" sz="1600" dirty="0"/>
          </a:p>
          <a:p>
            <a:endParaRPr lang="en-GB" sz="1600" dirty="0" smtClean="0"/>
          </a:p>
          <a:p>
            <a:endParaRPr lang="en-GB" sz="1600" dirty="0" smtClean="0"/>
          </a:p>
          <a:p>
            <a:pPr marL="0" indent="0">
              <a:buNone/>
            </a:pPr>
            <a:endParaRPr lang="en-GB" sz="1600" dirty="0" smtClean="0"/>
          </a:p>
          <a:p>
            <a:pPr algn="just"/>
            <a:endParaRPr lang="en-GB" sz="2200" dirty="0" smtClean="0">
              <a:solidFill>
                <a:srgbClr val="425563"/>
              </a:solidFill>
            </a:endParaRPr>
          </a:p>
          <a:p>
            <a:pPr marL="0" indent="0" algn="just">
              <a:buNone/>
            </a:pPr>
            <a:r>
              <a:rPr lang="en-GB" sz="1700" dirty="0" smtClean="0">
                <a:solidFill>
                  <a:srgbClr val="005EB8"/>
                </a:solidFill>
              </a:rPr>
              <a:t>The tables on the next page shows BAME and White representation in non-clinical roles by the total number of staff in each Agenda for Change (AfC) pay banding, VSM pay (employees who are paid above Band 9). In this reporting period, NHS Resolution did not employ staff in clinical roles (those who provide direct care to patients) or on medical and dental pay terms. </a:t>
            </a:r>
            <a:endParaRPr lang="en-GB" sz="1700" dirty="0">
              <a:solidFill>
                <a:srgbClr val="005EB8"/>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265229362"/>
              </p:ext>
            </p:extLst>
          </p:nvPr>
        </p:nvGraphicFramePr>
        <p:xfrm>
          <a:off x="395536" y="2732931"/>
          <a:ext cx="8352927" cy="1854200"/>
        </p:xfrm>
        <a:graphic>
          <a:graphicData uri="http://schemas.openxmlformats.org/drawingml/2006/table">
            <a:tbl>
              <a:tblPr firstRow="1" bandRow="1">
                <a:tableStyleId>{5C22544A-7EE6-4342-B048-85BDC9FD1C3A}</a:tableStyleId>
              </a:tblPr>
              <a:tblGrid>
                <a:gridCol w="2784309">
                  <a:extLst>
                    <a:ext uri="{9D8B030D-6E8A-4147-A177-3AD203B41FA5}">
                      <a16:colId xmlns:a16="http://schemas.microsoft.com/office/drawing/2014/main" val="2929581278"/>
                    </a:ext>
                  </a:extLst>
                </a:gridCol>
                <a:gridCol w="2784309">
                  <a:extLst>
                    <a:ext uri="{9D8B030D-6E8A-4147-A177-3AD203B41FA5}">
                      <a16:colId xmlns:a16="http://schemas.microsoft.com/office/drawing/2014/main" val="3512444796"/>
                    </a:ext>
                  </a:extLst>
                </a:gridCol>
                <a:gridCol w="2784309">
                  <a:extLst>
                    <a:ext uri="{9D8B030D-6E8A-4147-A177-3AD203B41FA5}">
                      <a16:colId xmlns:a16="http://schemas.microsoft.com/office/drawing/2014/main" val="4165095357"/>
                    </a:ext>
                  </a:extLst>
                </a:gridCol>
              </a:tblGrid>
              <a:tr h="370840">
                <a:tc>
                  <a:txBody>
                    <a:bodyPr/>
                    <a:lstStyle/>
                    <a:p>
                      <a:pPr algn="ctr"/>
                      <a:r>
                        <a:rPr lang="en-GB" sz="1600" dirty="0" smtClean="0">
                          <a:latin typeface="Arial" panose="020B0604020202020204" pitchFamily="34" charset="0"/>
                          <a:cs typeface="Arial" panose="020B0604020202020204" pitchFamily="34" charset="0"/>
                        </a:rPr>
                        <a:t>BAME/White/Not Declared</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Number</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 of Workforce</a:t>
                      </a:r>
                      <a:endParaRPr lang="en-GB" sz="1600" dirty="0">
                        <a:latin typeface="Arial" panose="020B0604020202020204" pitchFamily="34" charset="0"/>
                        <a:cs typeface="Arial" panose="020B0604020202020204" pitchFamily="34" charset="0"/>
                      </a:endParaRPr>
                    </a:p>
                  </a:txBody>
                  <a:tcPr>
                    <a:solidFill>
                      <a:srgbClr val="005EB8"/>
                    </a:solidFill>
                  </a:tcPr>
                </a:tc>
                <a:extLst>
                  <a:ext uri="{0D108BD9-81ED-4DB2-BD59-A6C34878D82A}">
                    <a16:rowId xmlns:a16="http://schemas.microsoft.com/office/drawing/2014/main" val="2655223617"/>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White</a:t>
                      </a:r>
                      <a:endParaRPr lang="en-GB" sz="16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192</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64.6%</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75686073"/>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BAME</a:t>
                      </a:r>
                      <a:endParaRPr lang="en-GB" sz="16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103</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34.7%</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67295440"/>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Not Declared</a:t>
                      </a:r>
                      <a:endParaRPr lang="en-GB" sz="1600"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2</a:t>
                      </a:r>
                      <a:endParaRPr lang="en-GB" sz="1600" dirty="0">
                        <a:latin typeface="Arial" panose="020B0604020202020204" pitchFamily="34" charset="0"/>
                        <a:cs typeface="Arial" panose="020B0604020202020204" pitchFamily="34" charset="0"/>
                      </a:endParaRPr>
                    </a:p>
                  </a:txBody>
                  <a:tcPr/>
                </a:tc>
                <a:tc>
                  <a:txBody>
                    <a:bodyPr/>
                    <a:lstStyle/>
                    <a:p>
                      <a:pPr algn="ctr"/>
                      <a:r>
                        <a:rPr lang="en-GB" sz="1600" dirty="0" smtClean="0">
                          <a:latin typeface="Arial" panose="020B0604020202020204" pitchFamily="34" charset="0"/>
                          <a:cs typeface="Arial" panose="020B0604020202020204" pitchFamily="34" charset="0"/>
                        </a:rPr>
                        <a:t>0.7%</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0152063"/>
                  </a:ext>
                </a:extLst>
              </a:tr>
              <a:tr h="370840">
                <a:tc>
                  <a:txBody>
                    <a:bodyPr/>
                    <a:lstStyle/>
                    <a:p>
                      <a:pPr algn="ctr"/>
                      <a:r>
                        <a:rPr lang="en-GB" sz="1600" b="1" dirty="0" smtClean="0">
                          <a:solidFill>
                            <a:srgbClr val="425563"/>
                          </a:solidFill>
                          <a:latin typeface="Arial" panose="020B0604020202020204" pitchFamily="34" charset="0"/>
                          <a:cs typeface="Arial" panose="020B0604020202020204" pitchFamily="34" charset="0"/>
                        </a:rPr>
                        <a:t>Total</a:t>
                      </a:r>
                      <a:endParaRPr lang="en-GB" sz="1600" b="1"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297</a:t>
                      </a:r>
                      <a:endParaRPr lang="en-GB" sz="1600" b="1" dirty="0">
                        <a:solidFill>
                          <a:srgbClr val="425563"/>
                        </a:solidFill>
                        <a:latin typeface="Arial" panose="020B0604020202020204" pitchFamily="34" charset="0"/>
                        <a:cs typeface="Arial" panose="020B0604020202020204" pitchFamily="34" charset="0"/>
                      </a:endParaRPr>
                    </a:p>
                  </a:txBody>
                  <a:tcP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100%</a:t>
                      </a:r>
                      <a:endParaRPr lang="en-GB" sz="1600" b="1" dirty="0">
                        <a:solidFill>
                          <a:srgbClr val="42556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48781851"/>
                  </a:ext>
                </a:extLst>
              </a:tr>
            </a:tbl>
          </a:graphicData>
        </a:graphic>
      </p:graphicFrame>
      <p:sp>
        <p:nvSpPr>
          <p:cNvPr id="4" name="Rounded Rectangle 3"/>
          <p:cNvSpPr/>
          <p:nvPr/>
        </p:nvSpPr>
        <p:spPr>
          <a:xfrm>
            <a:off x="306341" y="1340768"/>
            <a:ext cx="8516245" cy="1275938"/>
          </a:xfrm>
          <a:prstGeom prst="roundRect">
            <a:avLst/>
          </a:prstGeom>
          <a:noFill/>
          <a:ln w="19050">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332345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1</a:t>
            </a:r>
            <a:endParaRPr lang="en-GB" b="1" dirty="0">
              <a:solidFill>
                <a:srgbClr val="005EB8"/>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5162973"/>
              </p:ext>
            </p:extLst>
          </p:nvPr>
        </p:nvGraphicFramePr>
        <p:xfrm>
          <a:off x="306341" y="1268760"/>
          <a:ext cx="8516935" cy="4993640"/>
        </p:xfrm>
        <a:graphic>
          <a:graphicData uri="http://schemas.openxmlformats.org/drawingml/2006/table">
            <a:tbl>
              <a:tblPr firstRow="1" bandRow="1">
                <a:tableStyleId>{5C22544A-7EE6-4342-B048-85BDC9FD1C3A}</a:tableStyleId>
              </a:tblPr>
              <a:tblGrid>
                <a:gridCol w="1216705">
                  <a:extLst>
                    <a:ext uri="{9D8B030D-6E8A-4147-A177-3AD203B41FA5}">
                      <a16:colId xmlns:a16="http://schemas.microsoft.com/office/drawing/2014/main" val="1893363474"/>
                    </a:ext>
                  </a:extLst>
                </a:gridCol>
                <a:gridCol w="1216705">
                  <a:extLst>
                    <a:ext uri="{9D8B030D-6E8A-4147-A177-3AD203B41FA5}">
                      <a16:colId xmlns:a16="http://schemas.microsoft.com/office/drawing/2014/main" val="1965914221"/>
                    </a:ext>
                  </a:extLst>
                </a:gridCol>
                <a:gridCol w="1216705">
                  <a:extLst>
                    <a:ext uri="{9D8B030D-6E8A-4147-A177-3AD203B41FA5}">
                      <a16:colId xmlns:a16="http://schemas.microsoft.com/office/drawing/2014/main" val="3369767137"/>
                    </a:ext>
                  </a:extLst>
                </a:gridCol>
                <a:gridCol w="1216705">
                  <a:extLst>
                    <a:ext uri="{9D8B030D-6E8A-4147-A177-3AD203B41FA5}">
                      <a16:colId xmlns:a16="http://schemas.microsoft.com/office/drawing/2014/main" val="3442634673"/>
                    </a:ext>
                  </a:extLst>
                </a:gridCol>
                <a:gridCol w="1216705">
                  <a:extLst>
                    <a:ext uri="{9D8B030D-6E8A-4147-A177-3AD203B41FA5}">
                      <a16:colId xmlns:a16="http://schemas.microsoft.com/office/drawing/2014/main" val="2508359761"/>
                    </a:ext>
                  </a:extLst>
                </a:gridCol>
                <a:gridCol w="1216705">
                  <a:extLst>
                    <a:ext uri="{9D8B030D-6E8A-4147-A177-3AD203B41FA5}">
                      <a16:colId xmlns:a16="http://schemas.microsoft.com/office/drawing/2014/main" val="1476067797"/>
                    </a:ext>
                  </a:extLst>
                </a:gridCol>
                <a:gridCol w="1216705">
                  <a:extLst>
                    <a:ext uri="{9D8B030D-6E8A-4147-A177-3AD203B41FA5}">
                      <a16:colId xmlns:a16="http://schemas.microsoft.com/office/drawing/2014/main" val="3797740899"/>
                    </a:ext>
                  </a:extLst>
                </a:gridCol>
              </a:tblGrid>
              <a:tr h="370840">
                <a:tc>
                  <a:txBody>
                    <a:bodyPr/>
                    <a:lstStyle/>
                    <a:p>
                      <a:pPr algn="ctr"/>
                      <a:r>
                        <a:rPr lang="en-GB" sz="1600" dirty="0" smtClean="0">
                          <a:latin typeface="Arial" panose="020B0604020202020204" pitchFamily="34" charset="0"/>
                          <a:cs typeface="Arial" panose="020B0604020202020204" pitchFamily="34" charset="0"/>
                        </a:rPr>
                        <a:t>Band</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550" dirty="0" smtClean="0">
                          <a:latin typeface="Arial" panose="020B0604020202020204" pitchFamily="34" charset="0"/>
                          <a:cs typeface="Arial" panose="020B0604020202020204" pitchFamily="34" charset="0"/>
                        </a:rPr>
                        <a:t>Total</a:t>
                      </a:r>
                      <a:r>
                        <a:rPr lang="en-GB" sz="1550" baseline="0" dirty="0" smtClean="0">
                          <a:latin typeface="Arial" panose="020B0604020202020204" pitchFamily="34" charset="0"/>
                          <a:cs typeface="Arial" panose="020B0604020202020204" pitchFamily="34" charset="0"/>
                        </a:rPr>
                        <a:t> Headcount</a:t>
                      </a:r>
                      <a:endParaRPr lang="en-GB" sz="155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White</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%White</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BAME</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%BAME</a:t>
                      </a:r>
                      <a:endParaRPr lang="en-GB" sz="1600" dirty="0">
                        <a:latin typeface="Arial" panose="020B0604020202020204" pitchFamily="34" charset="0"/>
                        <a:cs typeface="Arial" panose="020B0604020202020204" pitchFamily="34" charset="0"/>
                      </a:endParaRPr>
                    </a:p>
                  </a:txBody>
                  <a:tcP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a:t>
                      </a:r>
                      <a:r>
                        <a:rPr lang="en-GB" sz="1600" baseline="0" dirty="0" smtClean="0">
                          <a:latin typeface="Arial" panose="020B0604020202020204" pitchFamily="34" charset="0"/>
                          <a:cs typeface="Arial" panose="020B0604020202020204" pitchFamily="34" charset="0"/>
                        </a:rPr>
                        <a:t> Difference</a:t>
                      </a:r>
                      <a:endParaRPr lang="en-GB" sz="1600" dirty="0">
                        <a:latin typeface="Arial" panose="020B0604020202020204" pitchFamily="34" charset="0"/>
                        <a:cs typeface="Arial" panose="020B0604020202020204" pitchFamily="34" charset="0"/>
                      </a:endParaRPr>
                    </a:p>
                  </a:txBody>
                  <a:tcPr>
                    <a:solidFill>
                      <a:srgbClr val="005EB8"/>
                    </a:solidFill>
                  </a:tcPr>
                </a:tc>
                <a:extLst>
                  <a:ext uri="{0D108BD9-81ED-4DB2-BD59-A6C34878D82A}">
                    <a16:rowId xmlns:a16="http://schemas.microsoft.com/office/drawing/2014/main" val="1129922035"/>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 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6</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33.3%</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4</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66.7%</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a:solidFill>
                            <a:srgbClr val="425563"/>
                          </a:solidFill>
                          <a:effectLst/>
                          <a:latin typeface="Arial" panose="020B0604020202020204" pitchFamily="34" charset="0"/>
                        </a:rPr>
                        <a:t>-</a:t>
                      </a:r>
                      <a:r>
                        <a:rPr lang="en-GB" sz="1600" b="0" i="0" u="none" strike="noStrike" dirty="0" smtClean="0">
                          <a:solidFill>
                            <a:srgbClr val="425563"/>
                          </a:solidFill>
                          <a:effectLst/>
                          <a:latin typeface="Arial" panose="020B0604020202020204" pitchFamily="34" charset="0"/>
                        </a:rPr>
                        <a:t>33.3%</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669859936"/>
                  </a:ext>
                </a:extLst>
              </a:tr>
              <a:tr h="285224">
                <a:tc>
                  <a:txBody>
                    <a:bodyPr/>
                    <a:lstStyle/>
                    <a:p>
                      <a:pPr algn="ctr"/>
                      <a:r>
                        <a:rPr lang="en-GB" sz="1600" dirty="0" smtClean="0">
                          <a:solidFill>
                            <a:srgbClr val="425563"/>
                          </a:solidFill>
                          <a:latin typeface="Arial" panose="020B0604020202020204" pitchFamily="34" charset="0"/>
                          <a:cs typeface="Arial" panose="020B0604020202020204" pitchFamily="34" charset="0"/>
                        </a:rPr>
                        <a:t>Band</a:t>
                      </a:r>
                      <a:r>
                        <a:rPr lang="en-GB" sz="1600" baseline="0" dirty="0" smtClean="0">
                          <a:solidFill>
                            <a:srgbClr val="425563"/>
                          </a:solidFill>
                          <a:latin typeface="Arial" panose="020B0604020202020204" pitchFamily="34" charset="0"/>
                          <a:cs typeface="Arial" panose="020B0604020202020204" pitchFamily="34" charset="0"/>
                        </a:rPr>
                        <a:t> 3</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a:solidFill>
                            <a:srgbClr val="425563"/>
                          </a:solidFill>
                          <a:effectLst/>
                          <a:latin typeface="Arial" panose="020B0604020202020204" pitchFamily="34" charset="0"/>
                          <a:cs typeface="Arial" panose="020B0604020202020204" pitchFamily="34" charset="0"/>
                        </a:rPr>
                        <a:t>5</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20%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4</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80%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a:solidFill>
                            <a:srgbClr val="425563"/>
                          </a:solidFill>
                          <a:effectLst/>
                          <a:latin typeface="Arial" panose="020B0604020202020204" pitchFamily="34" charset="0"/>
                        </a:rPr>
                        <a:t>-</a:t>
                      </a:r>
                      <a:r>
                        <a:rPr lang="en-GB" sz="1600" b="0" i="0" u="none" strike="noStrike" dirty="0" smtClean="0">
                          <a:solidFill>
                            <a:srgbClr val="425563"/>
                          </a:solidFill>
                          <a:effectLst/>
                          <a:latin typeface="Arial" panose="020B0604020202020204" pitchFamily="34" charset="0"/>
                        </a:rPr>
                        <a:t>60%</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358295650"/>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 4</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24</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50%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50%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smtClean="0">
                          <a:solidFill>
                            <a:srgbClr val="425563"/>
                          </a:solidFill>
                          <a:effectLst/>
                          <a:latin typeface="Arial" panose="020B0604020202020204" pitchFamily="34" charset="0"/>
                        </a:rPr>
                        <a:t>0%</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4179607193"/>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 5</a:t>
                      </a: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19</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63.2%</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7</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36.8%</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smtClean="0">
                          <a:solidFill>
                            <a:srgbClr val="425563"/>
                          </a:solidFill>
                          <a:effectLst/>
                          <a:latin typeface="Arial" panose="020B0604020202020204" pitchFamily="34" charset="0"/>
                        </a:rPr>
                        <a:t>26.3%</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4245789654"/>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 6</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42</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26</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61.9%</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16</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38.1%</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smtClean="0">
                          <a:solidFill>
                            <a:srgbClr val="425563"/>
                          </a:solidFill>
                          <a:effectLst/>
                          <a:latin typeface="Arial" panose="020B0604020202020204" pitchFamily="34" charset="0"/>
                        </a:rPr>
                        <a:t>23.8%</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330689031"/>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a:t>
                      </a:r>
                      <a:r>
                        <a:rPr lang="en-GB" sz="1600" baseline="0" dirty="0" smtClean="0">
                          <a:solidFill>
                            <a:srgbClr val="425563"/>
                          </a:solidFill>
                          <a:latin typeface="Arial" panose="020B0604020202020204" pitchFamily="34" charset="0"/>
                          <a:cs typeface="Arial" panose="020B0604020202020204" pitchFamily="34" charset="0"/>
                        </a:rPr>
                        <a:t> 7</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78</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48</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61.5%</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30</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38.5%</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smtClean="0">
                          <a:solidFill>
                            <a:srgbClr val="425563"/>
                          </a:solidFill>
                          <a:effectLst/>
                          <a:latin typeface="Arial" panose="020B0604020202020204" pitchFamily="34" charset="0"/>
                        </a:rPr>
                        <a:t>23.1%</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991343159"/>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 8a</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36</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26</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72.2%</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10</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27.8%</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smtClean="0">
                          <a:solidFill>
                            <a:srgbClr val="425563"/>
                          </a:solidFill>
                          <a:effectLst/>
                          <a:latin typeface="Arial" panose="020B0604020202020204" pitchFamily="34" charset="0"/>
                        </a:rPr>
                        <a:t>44.4%</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885247637"/>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 8b</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40</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28</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70%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30%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smtClean="0">
                          <a:solidFill>
                            <a:srgbClr val="425563"/>
                          </a:solidFill>
                          <a:effectLst/>
                          <a:latin typeface="Arial" panose="020B0604020202020204" pitchFamily="34" charset="0"/>
                        </a:rPr>
                        <a:t>40%</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1860551912"/>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 8c</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20</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18</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90%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10%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smtClean="0">
                          <a:solidFill>
                            <a:srgbClr val="425563"/>
                          </a:solidFill>
                          <a:effectLst/>
                          <a:latin typeface="Arial" panose="020B0604020202020204" pitchFamily="34" charset="0"/>
                        </a:rPr>
                        <a:t>80%</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3893741966"/>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 8d</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15</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11</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73.3%</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4</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26.7%</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smtClean="0">
                          <a:solidFill>
                            <a:srgbClr val="425563"/>
                          </a:solidFill>
                          <a:effectLst/>
                          <a:latin typeface="Arial" panose="020B0604020202020204" pitchFamily="34" charset="0"/>
                        </a:rPr>
                        <a:t>46.7%</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2471188013"/>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Band</a:t>
                      </a:r>
                      <a:r>
                        <a:rPr lang="en-GB" sz="1600" baseline="0" dirty="0" smtClean="0">
                          <a:solidFill>
                            <a:srgbClr val="425563"/>
                          </a:solidFill>
                          <a:latin typeface="Arial" panose="020B0604020202020204" pitchFamily="34" charset="0"/>
                          <a:cs typeface="Arial" panose="020B0604020202020204" pitchFamily="34" charset="0"/>
                        </a:rPr>
                        <a:t> 9</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a:solidFill>
                            <a:srgbClr val="425563"/>
                          </a:solidFill>
                          <a:effectLst/>
                          <a:latin typeface="Arial" panose="020B0604020202020204" pitchFamily="34" charset="0"/>
                          <a:cs typeface="Arial" panose="020B0604020202020204" pitchFamily="34" charset="0"/>
                        </a:rPr>
                        <a:t>2</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0</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100%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a:solidFill>
                            <a:srgbClr val="425563"/>
                          </a:solidFill>
                          <a:effectLst/>
                          <a:latin typeface="Arial" panose="020B0604020202020204" pitchFamily="34" charset="0"/>
                        </a:rPr>
                        <a:t>-</a:t>
                      </a:r>
                      <a:r>
                        <a:rPr lang="en-GB" sz="1600" b="0" i="0" u="none" strike="noStrike" dirty="0" smtClean="0">
                          <a:solidFill>
                            <a:srgbClr val="425563"/>
                          </a:solidFill>
                          <a:effectLst/>
                          <a:latin typeface="Arial" panose="020B0604020202020204" pitchFamily="34" charset="0"/>
                        </a:rPr>
                        <a:t>100%</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1400395266"/>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ESM/VSM</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a:solidFill>
                            <a:srgbClr val="425563"/>
                          </a:solidFill>
                          <a:effectLst/>
                          <a:latin typeface="Arial" panose="020B0604020202020204" pitchFamily="34" charset="0"/>
                          <a:cs typeface="Arial" panose="020B0604020202020204" pitchFamily="34" charset="0"/>
                        </a:rPr>
                        <a:t>8</a:t>
                      </a: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8</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100%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0</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fontAlgn="b"/>
                      <a:r>
                        <a:rPr lang="en-GB" sz="1600" b="0" i="0" u="none" strike="noStrike" dirty="0" smtClean="0">
                          <a:solidFill>
                            <a:srgbClr val="425563"/>
                          </a:solidFill>
                          <a:effectLst/>
                          <a:latin typeface="Arial" panose="020B0604020202020204" pitchFamily="34" charset="0"/>
                        </a:rPr>
                        <a:t>0%</a:t>
                      </a:r>
                      <a:endParaRPr lang="en-GB" sz="1600" b="0" i="0" u="none" strike="noStrike" dirty="0">
                        <a:solidFill>
                          <a:srgbClr val="425563"/>
                        </a:solidFill>
                        <a:effectLst/>
                        <a:latin typeface="Arial" panose="020B0604020202020204" pitchFamily="34" charset="0"/>
                      </a:endParaRPr>
                    </a:p>
                  </a:txBody>
                  <a:tcPr marL="6350" marR="6350" marT="6350" marB="0" anchor="ctr"/>
                </a:tc>
                <a:tc>
                  <a:txBody>
                    <a:bodyPr/>
                    <a:lstStyle/>
                    <a:p>
                      <a:pPr algn="ctr" fontAlgn="b"/>
                      <a:r>
                        <a:rPr lang="en-GB" sz="1600" b="0" i="0" u="none" strike="noStrike" dirty="0" smtClean="0">
                          <a:solidFill>
                            <a:srgbClr val="425563"/>
                          </a:solidFill>
                          <a:effectLst/>
                          <a:latin typeface="Arial" panose="020B0604020202020204" pitchFamily="34" charset="0"/>
                        </a:rPr>
                        <a:t>100%</a:t>
                      </a:r>
                      <a:endParaRPr lang="en-GB" sz="1600" b="0" i="0" u="none" strike="noStrike" dirty="0">
                        <a:solidFill>
                          <a:srgbClr val="425563"/>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549987438"/>
                  </a:ext>
                </a:extLst>
              </a:tr>
            </a:tbl>
          </a:graphicData>
        </a:graphic>
      </p:graphicFrame>
    </p:spTree>
    <p:extLst>
      <p:ext uri="{BB962C8B-B14F-4D97-AF65-F5344CB8AC3E}">
        <p14:creationId xmlns:p14="http://schemas.microsoft.com/office/powerpoint/2010/main" val="226277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2</a:t>
            </a:r>
            <a:endParaRPr lang="en-GB" b="1" dirty="0">
              <a:solidFill>
                <a:srgbClr val="005EB8"/>
              </a:solidFill>
            </a:endParaRPr>
          </a:p>
        </p:txBody>
      </p:sp>
      <p:sp>
        <p:nvSpPr>
          <p:cNvPr id="3" name="Content Placeholder 2"/>
          <p:cNvSpPr>
            <a:spLocks noGrp="1"/>
          </p:cNvSpPr>
          <p:nvPr>
            <p:ph idx="1"/>
          </p:nvPr>
        </p:nvSpPr>
        <p:spPr>
          <a:xfrm>
            <a:off x="306341" y="1412776"/>
            <a:ext cx="8516245" cy="4713387"/>
          </a:xfrm>
        </p:spPr>
        <p:txBody>
          <a:bodyPr>
            <a:normAutofit lnSpcReduction="10000"/>
          </a:bodyPr>
          <a:lstStyle/>
          <a:p>
            <a:pPr marL="0" indent="0" algn="just">
              <a:buNone/>
            </a:pPr>
            <a:endParaRPr lang="en-GB" sz="1600" b="1" dirty="0" smtClean="0">
              <a:solidFill>
                <a:srgbClr val="005EB8"/>
              </a:solidFill>
            </a:endParaRPr>
          </a:p>
          <a:p>
            <a:pPr marL="0" indent="0" algn="just">
              <a:buNone/>
            </a:pPr>
            <a:r>
              <a:rPr lang="en-GB" sz="1600" b="1" dirty="0" smtClean="0">
                <a:solidFill>
                  <a:srgbClr val="005EB8"/>
                </a:solidFill>
              </a:rPr>
              <a:t>This indicator measures the relative </a:t>
            </a:r>
            <a:r>
              <a:rPr lang="en-GB" sz="1600" b="1" dirty="0">
                <a:solidFill>
                  <a:srgbClr val="005EB8"/>
                </a:solidFill>
              </a:rPr>
              <a:t>likelihood of staff being appointed from shortlisted across all </a:t>
            </a:r>
            <a:r>
              <a:rPr lang="en-GB" sz="1600" b="1" dirty="0" smtClean="0">
                <a:solidFill>
                  <a:srgbClr val="005EB8"/>
                </a:solidFill>
              </a:rPr>
              <a:t>posts.</a:t>
            </a:r>
          </a:p>
          <a:p>
            <a:endParaRPr lang="en-GB" sz="1600" dirty="0" smtClean="0">
              <a:solidFill>
                <a:srgbClr val="005EB8"/>
              </a:solidFill>
            </a:endParaRPr>
          </a:p>
          <a:p>
            <a:pPr marL="0" indent="0">
              <a:buNone/>
            </a:pPr>
            <a:r>
              <a:rPr lang="en-GB" sz="1600" dirty="0" smtClean="0">
                <a:solidFill>
                  <a:srgbClr val="005EB8"/>
                </a:solidFill>
              </a:rPr>
              <a:t>Using </a:t>
            </a:r>
            <a:r>
              <a:rPr lang="en-GB" sz="1600" dirty="0">
                <a:solidFill>
                  <a:srgbClr val="005EB8"/>
                </a:solidFill>
              </a:rPr>
              <a:t>the WRES Technical Guidance to calculate this indicator, the </a:t>
            </a:r>
            <a:r>
              <a:rPr lang="en-GB" sz="1600" dirty="0" smtClean="0">
                <a:solidFill>
                  <a:srgbClr val="005EB8"/>
                </a:solidFill>
              </a:rPr>
              <a:t>relative likelihood </a:t>
            </a:r>
            <a:r>
              <a:rPr lang="en-GB" sz="1600" dirty="0">
                <a:solidFill>
                  <a:srgbClr val="005EB8"/>
                </a:solidFill>
              </a:rPr>
              <a:t>of White staff being appointed from shortlisting compared to BAME is </a:t>
            </a:r>
            <a:r>
              <a:rPr lang="en-GB" sz="1600" b="1" dirty="0">
                <a:solidFill>
                  <a:srgbClr val="005EB8"/>
                </a:solidFill>
              </a:rPr>
              <a:t>1.15 </a:t>
            </a:r>
            <a:r>
              <a:rPr lang="en-GB" sz="1600" b="1" dirty="0" smtClean="0">
                <a:solidFill>
                  <a:srgbClr val="005EB8"/>
                </a:solidFill>
              </a:rPr>
              <a:t>times</a:t>
            </a:r>
            <a:r>
              <a:rPr lang="en-GB" sz="1600" dirty="0">
                <a:solidFill>
                  <a:srgbClr val="005EB8"/>
                </a:solidFill>
              </a:rPr>
              <a:t>. </a:t>
            </a:r>
            <a:r>
              <a:rPr lang="en-GB" sz="1600" dirty="0" smtClean="0">
                <a:solidFill>
                  <a:srgbClr val="005EB8"/>
                </a:solidFill>
              </a:rPr>
              <a:t>So, for </a:t>
            </a:r>
            <a:r>
              <a:rPr lang="en-GB" sz="1600" dirty="0">
                <a:solidFill>
                  <a:srgbClr val="005EB8"/>
                </a:solidFill>
              </a:rPr>
              <a:t>every 1 BAME appointment, there </a:t>
            </a:r>
            <a:r>
              <a:rPr lang="en-GB" sz="1600" dirty="0" smtClean="0">
                <a:solidFill>
                  <a:srgbClr val="005EB8"/>
                </a:solidFill>
              </a:rPr>
              <a:t>are </a:t>
            </a:r>
            <a:r>
              <a:rPr lang="en-GB" sz="1600" dirty="0">
                <a:solidFill>
                  <a:srgbClr val="005EB8"/>
                </a:solidFill>
              </a:rPr>
              <a:t>1.15 White </a:t>
            </a:r>
            <a:r>
              <a:rPr lang="en-GB" sz="1600" dirty="0" smtClean="0">
                <a:solidFill>
                  <a:srgbClr val="005EB8"/>
                </a:solidFill>
              </a:rPr>
              <a:t>appointments.</a:t>
            </a:r>
            <a:endParaRPr lang="en-GB" sz="1600" dirty="0">
              <a:solidFill>
                <a:srgbClr val="005EB8"/>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pPr marL="542925" indent="0">
              <a:buNone/>
            </a:pPr>
            <a:endParaRPr lang="en-GB" sz="800" dirty="0" smtClean="0">
              <a:solidFill>
                <a:srgbClr val="FF0000"/>
              </a:solidFill>
            </a:endParaRPr>
          </a:p>
          <a:p>
            <a:pPr marL="542925" indent="0">
              <a:buNone/>
            </a:pPr>
            <a:endParaRPr lang="en-GB" sz="800" dirty="0">
              <a:solidFill>
                <a:srgbClr val="FF0000"/>
              </a:solidFill>
            </a:endParaRPr>
          </a:p>
          <a:p>
            <a:pPr marL="542925" indent="0">
              <a:buNone/>
            </a:pPr>
            <a:r>
              <a:rPr lang="en-GB" sz="800" dirty="0">
                <a:solidFill>
                  <a:srgbClr val="FF0000"/>
                </a:solidFill>
              </a:rPr>
              <a:t>*The figures include individuals shortlisted and appointed through roles advertised via NHS Jobs and through Expressions of Interests</a:t>
            </a:r>
          </a:p>
          <a:p>
            <a:pPr marL="542925" indent="0">
              <a:buNone/>
            </a:pPr>
            <a:endParaRPr lang="en-GB" sz="800" dirty="0" smtClean="0">
              <a:solidFill>
                <a:srgbClr val="FF0000"/>
              </a:solidFill>
            </a:endParaRPr>
          </a:p>
          <a:p>
            <a:pPr algn="just"/>
            <a:endParaRPr lang="en-GB" sz="1600" dirty="0" smtClean="0">
              <a:solidFill>
                <a:srgbClr val="425563"/>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579981276"/>
              </p:ext>
            </p:extLst>
          </p:nvPr>
        </p:nvGraphicFramePr>
        <p:xfrm>
          <a:off x="306341" y="3212976"/>
          <a:ext cx="8516964" cy="2123440"/>
        </p:xfrm>
        <a:graphic>
          <a:graphicData uri="http://schemas.openxmlformats.org/drawingml/2006/table">
            <a:tbl>
              <a:tblPr firstRow="1" bandRow="1">
                <a:tableStyleId>{5C22544A-7EE6-4342-B048-85BDC9FD1C3A}</a:tableStyleId>
              </a:tblPr>
              <a:tblGrid>
                <a:gridCol w="2838988">
                  <a:extLst>
                    <a:ext uri="{9D8B030D-6E8A-4147-A177-3AD203B41FA5}">
                      <a16:colId xmlns:a16="http://schemas.microsoft.com/office/drawing/2014/main" val="3046666689"/>
                    </a:ext>
                  </a:extLst>
                </a:gridCol>
                <a:gridCol w="2838988">
                  <a:extLst>
                    <a:ext uri="{9D8B030D-6E8A-4147-A177-3AD203B41FA5}">
                      <a16:colId xmlns:a16="http://schemas.microsoft.com/office/drawing/2014/main" val="2574198163"/>
                    </a:ext>
                  </a:extLst>
                </a:gridCol>
                <a:gridCol w="2838988">
                  <a:extLst>
                    <a:ext uri="{9D8B030D-6E8A-4147-A177-3AD203B41FA5}">
                      <a16:colId xmlns:a16="http://schemas.microsoft.com/office/drawing/2014/main" val="3191873006"/>
                    </a:ext>
                  </a:extLst>
                </a:gridCol>
              </a:tblGrid>
              <a:tr h="370840">
                <a:tc>
                  <a:txBody>
                    <a:bodyPr/>
                    <a:lstStyle/>
                    <a:p>
                      <a:pPr algn="ctr"/>
                      <a:r>
                        <a:rPr lang="en-GB" dirty="0" smtClean="0"/>
                        <a:t>Timescale </a:t>
                      </a:r>
                    </a:p>
                    <a:p>
                      <a:pPr algn="ctr"/>
                      <a:r>
                        <a:rPr lang="en-GB" dirty="0" smtClean="0"/>
                        <a:t>(April 2018-March 2019)</a:t>
                      </a:r>
                      <a:endParaRPr lang="en-GB" dirty="0"/>
                    </a:p>
                  </a:txBody>
                  <a:tcPr anchor="ctr">
                    <a:solidFill>
                      <a:srgbClr val="005EB8"/>
                    </a:solidFill>
                  </a:tcPr>
                </a:tc>
                <a:tc>
                  <a:txBody>
                    <a:bodyPr/>
                    <a:lstStyle/>
                    <a:p>
                      <a:pPr algn="ctr"/>
                      <a:r>
                        <a:rPr lang="en-GB" dirty="0" smtClean="0"/>
                        <a:t>Number shortlisted</a:t>
                      </a:r>
                      <a:r>
                        <a:rPr lang="en-GB" sz="1400" dirty="0" smtClean="0">
                          <a:solidFill>
                            <a:srgbClr val="FF0000"/>
                          </a:solidFill>
                          <a:latin typeface="Arial" panose="020B0604020202020204" pitchFamily="34" charset="0"/>
                          <a:cs typeface="Arial" panose="020B0604020202020204" pitchFamily="34" charset="0"/>
                        </a:rPr>
                        <a:t>*</a:t>
                      </a:r>
                      <a:endParaRPr lang="en-GB" sz="1400" dirty="0">
                        <a:solidFill>
                          <a:srgbClr val="FF0000"/>
                        </a:solidFill>
                        <a:latin typeface="Arial" panose="020B0604020202020204" pitchFamily="34" charset="0"/>
                        <a:cs typeface="Arial" panose="020B0604020202020204" pitchFamily="34" charset="0"/>
                      </a:endParaRPr>
                    </a:p>
                  </a:txBody>
                  <a:tcPr anchor="ctr">
                    <a:solidFill>
                      <a:srgbClr val="005EB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smtClean="0"/>
                        <a:t>Number appointed</a:t>
                      </a:r>
                      <a:r>
                        <a:rPr lang="en-GB" baseline="0" dirty="0" smtClean="0"/>
                        <a:t> from shortlist</a:t>
                      </a:r>
                      <a:r>
                        <a:rPr lang="en-GB" sz="1400" dirty="0" smtClean="0">
                          <a:solidFill>
                            <a:srgbClr val="FF0000"/>
                          </a:solidFill>
                          <a:latin typeface="Arial" panose="020B0604020202020204" pitchFamily="34" charset="0"/>
                          <a:cs typeface="Arial" panose="020B0604020202020204" pitchFamily="34" charset="0"/>
                        </a:rPr>
                        <a:t>*</a:t>
                      </a:r>
                    </a:p>
                  </a:txBody>
                  <a:tcPr anchor="ctr">
                    <a:solidFill>
                      <a:srgbClr val="005EB8"/>
                    </a:solidFill>
                  </a:tcPr>
                </a:tc>
                <a:extLst>
                  <a:ext uri="{0D108BD9-81ED-4DB2-BD59-A6C34878D82A}">
                    <a16:rowId xmlns:a16="http://schemas.microsoft.com/office/drawing/2014/main" val="3160558397"/>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White</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292</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53</a:t>
                      </a:r>
                      <a:endParaRPr lang="en-GB" sz="160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653371552"/>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BAME</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240</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38</a:t>
                      </a:r>
                      <a:endParaRPr lang="en-GB" sz="160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770759902"/>
                  </a:ext>
                </a:extLst>
              </a:tr>
              <a:tr h="370840">
                <a:tc>
                  <a:txBody>
                    <a:bodyPr/>
                    <a:lstStyle/>
                    <a:p>
                      <a:pPr algn="ctr"/>
                      <a:r>
                        <a:rPr lang="en-GB" sz="1600" dirty="0" smtClean="0">
                          <a:solidFill>
                            <a:srgbClr val="425563"/>
                          </a:solidFill>
                          <a:latin typeface="Arial" panose="020B0604020202020204" pitchFamily="34" charset="0"/>
                          <a:cs typeface="Arial" panose="020B0604020202020204" pitchFamily="34" charset="0"/>
                        </a:rPr>
                        <a:t>Not</a:t>
                      </a:r>
                      <a:r>
                        <a:rPr lang="en-GB" sz="1600" baseline="0" dirty="0" smtClean="0">
                          <a:solidFill>
                            <a:srgbClr val="425563"/>
                          </a:solidFill>
                          <a:latin typeface="Arial" panose="020B0604020202020204" pitchFamily="34" charset="0"/>
                          <a:cs typeface="Arial" panose="020B0604020202020204" pitchFamily="34" charset="0"/>
                        </a:rPr>
                        <a:t> Stated</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24</a:t>
                      </a:r>
                      <a:endParaRPr lang="en-GB" sz="160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dirty="0" smtClean="0">
                          <a:solidFill>
                            <a:srgbClr val="425563"/>
                          </a:solidFill>
                          <a:latin typeface="Arial" panose="020B0604020202020204" pitchFamily="34" charset="0"/>
                          <a:cs typeface="Arial" panose="020B0604020202020204" pitchFamily="34" charset="0"/>
                        </a:rPr>
                        <a:t>2</a:t>
                      </a:r>
                      <a:endParaRPr lang="en-GB" sz="160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948361637"/>
                  </a:ext>
                </a:extLst>
              </a:tr>
              <a:tr h="370840">
                <a:tc>
                  <a:txBody>
                    <a:bodyPr/>
                    <a:lstStyle/>
                    <a:p>
                      <a:pPr algn="ctr"/>
                      <a:r>
                        <a:rPr lang="en-GB" sz="1600" b="1" dirty="0" smtClean="0">
                          <a:solidFill>
                            <a:srgbClr val="425563"/>
                          </a:solidFill>
                          <a:latin typeface="Arial" panose="020B0604020202020204" pitchFamily="34" charset="0"/>
                          <a:cs typeface="Arial" panose="020B0604020202020204" pitchFamily="34" charset="0"/>
                        </a:rPr>
                        <a:t>Total</a:t>
                      </a:r>
                      <a:endParaRPr lang="en-GB" sz="1600" b="1"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556</a:t>
                      </a:r>
                      <a:endParaRPr lang="en-GB" sz="1600" b="1"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93</a:t>
                      </a:r>
                      <a:endParaRPr lang="en-GB" sz="1600" b="1"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765887096"/>
                  </a:ext>
                </a:extLst>
              </a:tr>
            </a:tbl>
          </a:graphicData>
        </a:graphic>
      </p:graphicFrame>
      <p:sp>
        <p:nvSpPr>
          <p:cNvPr id="5" name="Rounded Rectangle 4"/>
          <p:cNvSpPr/>
          <p:nvPr/>
        </p:nvSpPr>
        <p:spPr>
          <a:xfrm>
            <a:off x="306341" y="1628800"/>
            <a:ext cx="8516245" cy="648072"/>
          </a:xfrm>
          <a:prstGeom prst="roundRect">
            <a:avLst/>
          </a:prstGeom>
          <a:noFill/>
          <a:ln w="19050">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49988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5EB8"/>
                </a:solidFill>
              </a:rPr>
              <a:t>WRES Indicator 3</a:t>
            </a:r>
            <a:endParaRPr lang="en-GB" b="1" dirty="0">
              <a:solidFill>
                <a:srgbClr val="005EB8"/>
              </a:solidFill>
            </a:endParaRPr>
          </a:p>
        </p:txBody>
      </p:sp>
      <p:sp>
        <p:nvSpPr>
          <p:cNvPr id="3" name="Content Placeholder 2"/>
          <p:cNvSpPr>
            <a:spLocks noGrp="1"/>
          </p:cNvSpPr>
          <p:nvPr>
            <p:ph idx="1"/>
          </p:nvPr>
        </p:nvSpPr>
        <p:spPr>
          <a:xfrm>
            <a:off x="306341" y="1700808"/>
            <a:ext cx="8516245" cy="4525963"/>
          </a:xfrm>
        </p:spPr>
        <p:txBody>
          <a:bodyPr>
            <a:normAutofit/>
          </a:bodyPr>
          <a:lstStyle/>
          <a:p>
            <a:pPr marL="0" indent="0" algn="just">
              <a:buNone/>
            </a:pPr>
            <a:r>
              <a:rPr lang="en-GB" sz="1600" b="1" dirty="0" smtClean="0">
                <a:solidFill>
                  <a:srgbClr val="005EB8"/>
                </a:solidFill>
              </a:rPr>
              <a:t>This indicator measures the relative </a:t>
            </a:r>
            <a:r>
              <a:rPr lang="en-GB" sz="1600" b="1" dirty="0">
                <a:solidFill>
                  <a:srgbClr val="005EB8"/>
                </a:solidFill>
              </a:rPr>
              <a:t>likelihood of staff entering the formal disciplinary process, compared to that of White staff entering the formal disciplinary process, as measured by entry into a formal disciplinary </a:t>
            </a:r>
            <a:r>
              <a:rPr lang="en-GB" sz="1600" b="1" dirty="0" smtClean="0">
                <a:solidFill>
                  <a:srgbClr val="005EB8"/>
                </a:solidFill>
              </a:rPr>
              <a:t>investigation.</a:t>
            </a:r>
          </a:p>
          <a:p>
            <a:pPr marL="0" indent="0" algn="just">
              <a:buNone/>
            </a:pPr>
            <a:endParaRPr lang="en-GB" sz="1600" dirty="0" smtClean="0">
              <a:solidFill>
                <a:srgbClr val="425563"/>
              </a:solidFill>
            </a:endParaRPr>
          </a:p>
          <a:p>
            <a:pPr marL="0" indent="0" algn="just">
              <a:buNone/>
            </a:pPr>
            <a:r>
              <a:rPr lang="en-GB" sz="1600" dirty="0" smtClean="0">
                <a:solidFill>
                  <a:srgbClr val="005EB8"/>
                </a:solidFill>
              </a:rPr>
              <a:t>NHS Resolution had no staff entering a formal disciplinary process within the reporting period.</a:t>
            </a:r>
          </a:p>
          <a:p>
            <a:endParaRPr lang="en-GB" sz="2000" dirty="0">
              <a:solidFill>
                <a:srgbClr val="425563"/>
              </a:solidFill>
            </a:endParaRPr>
          </a:p>
        </p:txBody>
      </p:sp>
      <p:sp>
        <p:nvSpPr>
          <p:cNvPr id="4" name="Rounded Rectangle 3"/>
          <p:cNvSpPr/>
          <p:nvPr/>
        </p:nvSpPr>
        <p:spPr>
          <a:xfrm>
            <a:off x="306341" y="1700808"/>
            <a:ext cx="8516245" cy="864096"/>
          </a:xfrm>
          <a:prstGeom prst="roundRect">
            <a:avLst/>
          </a:prstGeom>
          <a:noFill/>
          <a:ln w="19050">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22660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WRES Indicator 4</a:t>
            </a:r>
            <a:endParaRPr lang="en-GB" b="1" dirty="0"/>
          </a:p>
        </p:txBody>
      </p:sp>
      <p:sp>
        <p:nvSpPr>
          <p:cNvPr id="3" name="Content Placeholder 2"/>
          <p:cNvSpPr>
            <a:spLocks noGrp="1"/>
          </p:cNvSpPr>
          <p:nvPr>
            <p:ph idx="1"/>
          </p:nvPr>
        </p:nvSpPr>
        <p:spPr>
          <a:xfrm>
            <a:off x="306340" y="1412776"/>
            <a:ext cx="8516245" cy="4896544"/>
          </a:xfrm>
        </p:spPr>
        <p:txBody>
          <a:bodyPr>
            <a:normAutofit fontScale="92500" lnSpcReduction="20000"/>
          </a:bodyPr>
          <a:lstStyle/>
          <a:p>
            <a:pPr marL="0" indent="0" algn="just">
              <a:buNone/>
            </a:pPr>
            <a:r>
              <a:rPr lang="en-GB" sz="1600" b="1" dirty="0" smtClean="0">
                <a:solidFill>
                  <a:srgbClr val="005EB8"/>
                </a:solidFill>
              </a:rPr>
              <a:t>This indicator measures the relative likelihood of </a:t>
            </a:r>
            <a:r>
              <a:rPr lang="en-GB" sz="1600" b="1" dirty="0">
                <a:solidFill>
                  <a:srgbClr val="005EB8"/>
                </a:solidFill>
              </a:rPr>
              <a:t>staff accessing non-mandatory training and CPD </a:t>
            </a:r>
            <a:r>
              <a:rPr lang="en-GB" sz="1600" b="1" dirty="0" smtClean="0">
                <a:solidFill>
                  <a:srgbClr val="005EB8"/>
                </a:solidFill>
              </a:rPr>
              <a:t>training.</a:t>
            </a:r>
          </a:p>
          <a:p>
            <a:endParaRPr lang="en-GB" sz="1600" dirty="0" smtClean="0">
              <a:solidFill>
                <a:srgbClr val="425563"/>
              </a:solidFill>
            </a:endParaRPr>
          </a:p>
          <a:p>
            <a:pPr marL="0" indent="0" algn="just">
              <a:buNone/>
            </a:pPr>
            <a:r>
              <a:rPr lang="en-GB" sz="1700" dirty="0" smtClean="0">
                <a:solidFill>
                  <a:srgbClr val="005EB8"/>
                </a:solidFill>
              </a:rPr>
              <a:t>The </a:t>
            </a:r>
            <a:r>
              <a:rPr lang="en-GB" sz="1700" dirty="0">
                <a:solidFill>
                  <a:srgbClr val="005EB8"/>
                </a:solidFill>
              </a:rPr>
              <a:t>relative likelihood of White staff accessing non-mandatory training and CPD as compared to </a:t>
            </a:r>
            <a:r>
              <a:rPr lang="en-GB" sz="1700" dirty="0" smtClean="0">
                <a:solidFill>
                  <a:srgbClr val="005EB8"/>
                </a:solidFill>
              </a:rPr>
              <a:t>BAME </a:t>
            </a:r>
            <a:r>
              <a:rPr lang="en-GB" sz="1700" dirty="0">
                <a:solidFill>
                  <a:srgbClr val="005EB8"/>
                </a:solidFill>
              </a:rPr>
              <a:t>staff </a:t>
            </a:r>
            <a:r>
              <a:rPr lang="en-GB" sz="1700" b="1" dirty="0">
                <a:solidFill>
                  <a:srgbClr val="005EB8"/>
                </a:solidFill>
              </a:rPr>
              <a:t>is </a:t>
            </a:r>
            <a:r>
              <a:rPr lang="en-GB" sz="1700" b="1" dirty="0" smtClean="0">
                <a:solidFill>
                  <a:srgbClr val="005EB8"/>
                </a:solidFill>
              </a:rPr>
              <a:t>0.68</a:t>
            </a:r>
            <a:r>
              <a:rPr lang="en-GB" sz="1700" dirty="0" smtClean="0">
                <a:solidFill>
                  <a:srgbClr val="005EB8"/>
                </a:solidFill>
              </a:rPr>
              <a:t>. So BAME staff are more likely to access non-mandatory training and CPD than white staff. </a:t>
            </a:r>
            <a:endParaRPr lang="en-GB" sz="1700" dirty="0">
              <a:solidFill>
                <a:srgbClr val="005EB8"/>
              </a:solidFill>
            </a:endParaRPr>
          </a:p>
          <a:p>
            <a:pPr marL="0" indent="0" algn="just">
              <a:buNone/>
            </a:pPr>
            <a:endParaRPr lang="en-GB" sz="1700" dirty="0" smtClean="0">
              <a:solidFill>
                <a:srgbClr val="005EB8"/>
              </a:solidFill>
            </a:endParaRPr>
          </a:p>
          <a:p>
            <a:pPr marL="0" indent="0" algn="just">
              <a:buNone/>
            </a:pPr>
            <a:r>
              <a:rPr lang="en-GB" sz="1700" dirty="0" smtClean="0">
                <a:solidFill>
                  <a:srgbClr val="005EB8"/>
                </a:solidFill>
              </a:rPr>
              <a:t>The </a:t>
            </a:r>
            <a:r>
              <a:rPr lang="en-GB" sz="1700" dirty="0">
                <a:solidFill>
                  <a:srgbClr val="005EB8"/>
                </a:solidFill>
              </a:rPr>
              <a:t>d</a:t>
            </a:r>
            <a:r>
              <a:rPr lang="en-GB" sz="1700" dirty="0" smtClean="0">
                <a:solidFill>
                  <a:srgbClr val="005EB8"/>
                </a:solidFill>
              </a:rPr>
              <a:t>ata </a:t>
            </a:r>
            <a:r>
              <a:rPr lang="en-GB" sz="1700" dirty="0">
                <a:solidFill>
                  <a:srgbClr val="005EB8"/>
                </a:solidFill>
              </a:rPr>
              <a:t>below shows number of non-mandatory CPD courses taken by </a:t>
            </a:r>
            <a:r>
              <a:rPr lang="en-GB" sz="1700" dirty="0" smtClean="0">
                <a:solidFill>
                  <a:srgbClr val="005EB8"/>
                </a:solidFill>
              </a:rPr>
              <a:t>White and BAME staff as well as staff who have opted not to state their ethnicity </a:t>
            </a:r>
            <a:r>
              <a:rPr lang="en-GB" sz="1700" dirty="0">
                <a:solidFill>
                  <a:srgbClr val="005EB8"/>
                </a:solidFill>
              </a:rPr>
              <a:t>within the </a:t>
            </a:r>
            <a:r>
              <a:rPr lang="en-GB" sz="1700" dirty="0" smtClean="0">
                <a:solidFill>
                  <a:srgbClr val="005EB8"/>
                </a:solidFill>
              </a:rPr>
              <a:t>2018/2019 reporting </a:t>
            </a:r>
            <a:r>
              <a:rPr lang="en-GB" sz="1700" dirty="0">
                <a:solidFill>
                  <a:srgbClr val="005EB8"/>
                </a:solidFill>
              </a:rPr>
              <a:t>period. </a:t>
            </a:r>
          </a:p>
          <a:p>
            <a:pPr marL="0" indent="0">
              <a:buNone/>
            </a:pPr>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endParaRPr lang="en-GB" sz="1600" dirty="0">
              <a:solidFill>
                <a:srgbClr val="425563"/>
              </a:solidFill>
            </a:endParaRPr>
          </a:p>
          <a:p>
            <a:endParaRPr lang="en-GB" sz="1600" dirty="0" smtClean="0">
              <a:solidFill>
                <a:srgbClr val="425563"/>
              </a:solidFill>
            </a:endParaRPr>
          </a:p>
          <a:p>
            <a:pPr marL="542925" lvl="0" indent="0">
              <a:buNone/>
            </a:pPr>
            <a:endParaRPr lang="en-GB" sz="800" dirty="0" smtClean="0">
              <a:solidFill>
                <a:srgbClr val="FF0000"/>
              </a:solidFill>
            </a:endParaRPr>
          </a:p>
          <a:p>
            <a:pPr marL="542925" lvl="0" indent="0">
              <a:buNone/>
            </a:pPr>
            <a:endParaRPr lang="en-GB" sz="800" dirty="0">
              <a:solidFill>
                <a:srgbClr val="FF0000"/>
              </a:solidFill>
            </a:endParaRPr>
          </a:p>
          <a:p>
            <a:pPr marL="542925" lvl="0" indent="0">
              <a:buNone/>
            </a:pPr>
            <a:endParaRPr lang="en-GB" sz="800" dirty="0" smtClean="0">
              <a:solidFill>
                <a:srgbClr val="FF0000"/>
              </a:solidFill>
            </a:endParaRPr>
          </a:p>
          <a:p>
            <a:pPr marL="542925" lvl="0" indent="-542925">
              <a:buNone/>
            </a:pPr>
            <a:r>
              <a:rPr lang="en-GB" sz="1000" dirty="0" smtClean="0">
                <a:solidFill>
                  <a:srgbClr val="FF0000"/>
                </a:solidFill>
              </a:rPr>
              <a:t>*The number of non-mandatory CPD courses taken by staff includes where multiple opportunities have been accessed by a single employee.</a:t>
            </a:r>
          </a:p>
          <a:p>
            <a:pPr marL="542925" lvl="0" indent="-542925">
              <a:buNone/>
            </a:pPr>
            <a:r>
              <a:rPr lang="en-GB" sz="1000" dirty="0" smtClean="0">
                <a:solidFill>
                  <a:srgbClr val="FF0000"/>
                </a:solidFill>
              </a:rPr>
              <a:t> The figures only include the number of non-mandatory CPD courses accessed by individuals that were centrally recorded by the HR&amp;OD Team.</a:t>
            </a:r>
            <a:endParaRPr lang="en-GB" sz="1900" dirty="0" smtClean="0">
              <a:solidFill>
                <a:srgbClr val="425563"/>
              </a:solidFill>
            </a:endParaRPr>
          </a:p>
          <a:p>
            <a:pPr algn="just"/>
            <a:endParaRPr lang="en-GB" sz="1600" dirty="0" smtClean="0">
              <a:solidFill>
                <a:srgbClr val="425563"/>
              </a:solidFill>
            </a:endParaRPr>
          </a:p>
          <a:p>
            <a:pPr marL="0" indent="0">
              <a:buNone/>
            </a:pPr>
            <a:endParaRPr lang="en-GB" sz="1600" dirty="0">
              <a:solidFill>
                <a:srgbClr val="425563"/>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358132747"/>
              </p:ext>
            </p:extLst>
          </p:nvPr>
        </p:nvGraphicFramePr>
        <p:xfrm>
          <a:off x="316685" y="3573016"/>
          <a:ext cx="8516244" cy="2062480"/>
        </p:xfrm>
        <a:graphic>
          <a:graphicData uri="http://schemas.openxmlformats.org/drawingml/2006/table">
            <a:tbl>
              <a:tblPr firstRow="1" bandRow="1">
                <a:tableStyleId>{5C22544A-7EE6-4342-B048-85BDC9FD1C3A}</a:tableStyleId>
              </a:tblPr>
              <a:tblGrid>
                <a:gridCol w="2838748">
                  <a:extLst>
                    <a:ext uri="{9D8B030D-6E8A-4147-A177-3AD203B41FA5}">
                      <a16:colId xmlns:a16="http://schemas.microsoft.com/office/drawing/2014/main" val="4253021210"/>
                    </a:ext>
                  </a:extLst>
                </a:gridCol>
                <a:gridCol w="2838748">
                  <a:extLst>
                    <a:ext uri="{9D8B030D-6E8A-4147-A177-3AD203B41FA5}">
                      <a16:colId xmlns:a16="http://schemas.microsoft.com/office/drawing/2014/main" val="2327984931"/>
                    </a:ext>
                  </a:extLst>
                </a:gridCol>
                <a:gridCol w="2838748">
                  <a:extLst>
                    <a:ext uri="{9D8B030D-6E8A-4147-A177-3AD203B41FA5}">
                      <a16:colId xmlns:a16="http://schemas.microsoft.com/office/drawing/2014/main" val="316973155"/>
                    </a:ext>
                  </a:extLst>
                </a:gridCol>
              </a:tblGrid>
              <a:tr h="370840">
                <a:tc>
                  <a:txBody>
                    <a:bodyPr/>
                    <a:lstStyle/>
                    <a:p>
                      <a:pPr algn="ctr"/>
                      <a:r>
                        <a:rPr lang="en-GB" sz="1600" dirty="0" smtClean="0">
                          <a:latin typeface="Arial" panose="020B0604020202020204" pitchFamily="34" charset="0"/>
                          <a:cs typeface="Arial" panose="020B0604020202020204" pitchFamily="34" charset="0"/>
                        </a:rPr>
                        <a:t>Timescale </a:t>
                      </a:r>
                    </a:p>
                    <a:p>
                      <a:pPr algn="ctr"/>
                      <a:r>
                        <a:rPr lang="en-GB" sz="1600" dirty="0" smtClean="0">
                          <a:latin typeface="Arial" panose="020B0604020202020204" pitchFamily="34" charset="0"/>
                          <a:cs typeface="Arial" panose="020B0604020202020204" pitchFamily="34" charset="0"/>
                        </a:rPr>
                        <a:t>(April 2018-March 2019)</a:t>
                      </a:r>
                      <a:endParaRPr lang="en-GB" sz="1600" dirty="0">
                        <a:latin typeface="Arial" panose="020B0604020202020204" pitchFamily="34" charset="0"/>
                        <a:cs typeface="Arial" panose="020B0604020202020204" pitchFamily="34" charset="0"/>
                      </a:endParaRPr>
                    </a:p>
                  </a:txBody>
                  <a:tcPr anchor="ctr">
                    <a:solidFill>
                      <a:srgbClr val="005EB8"/>
                    </a:solidFill>
                  </a:tcPr>
                </a:tc>
                <a:tc>
                  <a:txBody>
                    <a:bodyPr/>
                    <a:lstStyle/>
                    <a:p>
                      <a:pPr algn="ctr"/>
                      <a:r>
                        <a:rPr lang="en-GB" sz="1600" dirty="0" smtClean="0">
                          <a:latin typeface="Arial" panose="020B0604020202020204" pitchFamily="34" charset="0"/>
                          <a:cs typeface="Arial" panose="020B0604020202020204" pitchFamily="34" charset="0"/>
                        </a:rPr>
                        <a:t>Headcount</a:t>
                      </a:r>
                      <a:endParaRPr lang="en-GB" sz="1600" dirty="0">
                        <a:latin typeface="Arial" panose="020B0604020202020204" pitchFamily="34" charset="0"/>
                        <a:cs typeface="Arial" panose="020B0604020202020204" pitchFamily="34" charset="0"/>
                      </a:endParaRPr>
                    </a:p>
                  </a:txBody>
                  <a:tcPr anchor="ctr">
                    <a:solidFill>
                      <a:srgbClr val="005EB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smtClean="0">
                          <a:latin typeface="Arial" panose="020B0604020202020204" pitchFamily="34" charset="0"/>
                          <a:cs typeface="Arial" panose="020B0604020202020204" pitchFamily="34" charset="0"/>
                        </a:rPr>
                        <a:t>No.</a:t>
                      </a:r>
                      <a:r>
                        <a:rPr lang="en-GB" sz="1600" baseline="0" dirty="0" smtClean="0">
                          <a:latin typeface="Arial" panose="020B0604020202020204" pitchFamily="34" charset="0"/>
                          <a:cs typeface="Arial" panose="020B0604020202020204" pitchFamily="34" charset="0"/>
                        </a:rPr>
                        <a:t> of non-mandatory CPD courses taken</a:t>
                      </a:r>
                      <a:r>
                        <a:rPr lang="en-GB" sz="1400" dirty="0" smtClean="0">
                          <a:solidFill>
                            <a:srgbClr val="FF0000"/>
                          </a:solidFill>
                          <a:latin typeface="Arial" panose="020B0604020202020204" pitchFamily="34" charset="0"/>
                          <a:cs typeface="Arial" panose="020B0604020202020204" pitchFamily="34" charset="0"/>
                        </a:rPr>
                        <a:t>*</a:t>
                      </a:r>
                    </a:p>
                  </a:txBody>
                  <a:tcPr anchor="ctr">
                    <a:solidFill>
                      <a:srgbClr val="005EB8"/>
                    </a:solidFill>
                  </a:tcPr>
                </a:tc>
                <a:extLst>
                  <a:ext uri="{0D108BD9-81ED-4DB2-BD59-A6C34878D82A}">
                    <a16:rowId xmlns:a16="http://schemas.microsoft.com/office/drawing/2014/main" val="31811265"/>
                  </a:ext>
                </a:extLst>
              </a:tr>
              <a:tr h="370840">
                <a:tc>
                  <a:txBody>
                    <a:bodyPr/>
                    <a:lstStyle/>
                    <a:p>
                      <a:pPr algn="ctr"/>
                      <a:r>
                        <a:rPr lang="en-GB" sz="1600" b="0" dirty="0" smtClean="0">
                          <a:solidFill>
                            <a:srgbClr val="425563"/>
                          </a:solidFill>
                          <a:latin typeface="Arial" panose="020B0604020202020204" pitchFamily="34" charset="0"/>
                          <a:cs typeface="Arial" panose="020B0604020202020204" pitchFamily="34" charset="0"/>
                        </a:rPr>
                        <a:t>White</a:t>
                      </a:r>
                      <a:endParaRPr lang="en-GB" sz="1600" b="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0" dirty="0" smtClean="0">
                          <a:solidFill>
                            <a:srgbClr val="425563"/>
                          </a:solidFill>
                          <a:latin typeface="Arial" panose="020B0604020202020204" pitchFamily="34" charset="0"/>
                          <a:cs typeface="Arial" panose="020B0604020202020204" pitchFamily="34" charset="0"/>
                        </a:rPr>
                        <a:t>192</a:t>
                      </a:r>
                      <a:endParaRPr lang="en-GB" sz="1600" b="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0" dirty="0" smtClean="0">
                          <a:solidFill>
                            <a:srgbClr val="425563"/>
                          </a:solidFill>
                          <a:latin typeface="Arial" panose="020B0604020202020204" pitchFamily="34" charset="0"/>
                          <a:cs typeface="Arial" panose="020B0604020202020204" pitchFamily="34" charset="0"/>
                        </a:rPr>
                        <a:t>150</a:t>
                      </a:r>
                      <a:endParaRPr lang="en-GB" sz="1600" b="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138904419"/>
                  </a:ext>
                </a:extLst>
              </a:tr>
              <a:tr h="370840">
                <a:tc>
                  <a:txBody>
                    <a:bodyPr/>
                    <a:lstStyle/>
                    <a:p>
                      <a:pPr algn="ctr"/>
                      <a:r>
                        <a:rPr lang="en-GB" sz="1600" b="0" dirty="0" smtClean="0">
                          <a:solidFill>
                            <a:srgbClr val="425563"/>
                          </a:solidFill>
                          <a:latin typeface="Arial" panose="020B0604020202020204" pitchFamily="34" charset="0"/>
                          <a:cs typeface="Arial" panose="020B0604020202020204" pitchFamily="34" charset="0"/>
                        </a:rPr>
                        <a:t>BAME</a:t>
                      </a:r>
                      <a:endParaRPr lang="en-GB" sz="1600" b="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0" dirty="0" smtClean="0">
                          <a:solidFill>
                            <a:srgbClr val="425563"/>
                          </a:solidFill>
                          <a:latin typeface="Arial" panose="020B0604020202020204" pitchFamily="34" charset="0"/>
                          <a:cs typeface="Arial" panose="020B0604020202020204" pitchFamily="34" charset="0"/>
                        </a:rPr>
                        <a:t>103</a:t>
                      </a:r>
                      <a:endParaRPr lang="en-GB" sz="1600" b="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0" dirty="0" smtClean="0">
                          <a:solidFill>
                            <a:srgbClr val="425563"/>
                          </a:solidFill>
                          <a:latin typeface="Arial" panose="020B0604020202020204" pitchFamily="34" charset="0"/>
                          <a:cs typeface="Arial" panose="020B0604020202020204" pitchFamily="34" charset="0"/>
                        </a:rPr>
                        <a:t>119</a:t>
                      </a:r>
                      <a:endParaRPr lang="en-GB" sz="1600" b="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467275810"/>
                  </a:ext>
                </a:extLst>
              </a:tr>
              <a:tr h="370840">
                <a:tc>
                  <a:txBody>
                    <a:bodyPr/>
                    <a:lstStyle/>
                    <a:p>
                      <a:pPr algn="ctr"/>
                      <a:r>
                        <a:rPr lang="en-GB" sz="1600" b="0" dirty="0" smtClean="0">
                          <a:solidFill>
                            <a:srgbClr val="425563"/>
                          </a:solidFill>
                          <a:latin typeface="Arial" panose="020B0604020202020204" pitchFamily="34" charset="0"/>
                          <a:cs typeface="Arial" panose="020B0604020202020204" pitchFamily="34" charset="0"/>
                        </a:rPr>
                        <a:t>Not Stated</a:t>
                      </a:r>
                      <a:endParaRPr lang="en-GB" sz="1600" b="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0" dirty="0" smtClean="0">
                          <a:solidFill>
                            <a:srgbClr val="425563"/>
                          </a:solidFill>
                          <a:latin typeface="Arial" panose="020B0604020202020204" pitchFamily="34" charset="0"/>
                          <a:cs typeface="Arial" panose="020B0604020202020204" pitchFamily="34" charset="0"/>
                        </a:rPr>
                        <a:t>2</a:t>
                      </a:r>
                      <a:endParaRPr lang="en-GB" sz="1600" b="0"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0" dirty="0" smtClean="0">
                          <a:solidFill>
                            <a:srgbClr val="425563"/>
                          </a:solidFill>
                          <a:latin typeface="Arial" panose="020B0604020202020204" pitchFamily="34" charset="0"/>
                          <a:cs typeface="Arial" panose="020B0604020202020204" pitchFamily="34" charset="0"/>
                        </a:rPr>
                        <a:t>4</a:t>
                      </a:r>
                      <a:endParaRPr lang="en-GB" sz="1600" b="0"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963560219"/>
                  </a:ext>
                </a:extLst>
              </a:tr>
              <a:tr h="370840">
                <a:tc>
                  <a:txBody>
                    <a:bodyPr/>
                    <a:lstStyle/>
                    <a:p>
                      <a:pPr algn="ctr"/>
                      <a:r>
                        <a:rPr lang="en-GB" sz="1600" b="1" dirty="0" smtClean="0">
                          <a:solidFill>
                            <a:srgbClr val="425563"/>
                          </a:solidFill>
                          <a:latin typeface="Arial" panose="020B0604020202020204" pitchFamily="34" charset="0"/>
                          <a:cs typeface="Arial" panose="020B0604020202020204" pitchFamily="34" charset="0"/>
                        </a:rPr>
                        <a:t>Total</a:t>
                      </a:r>
                      <a:endParaRPr lang="en-GB" sz="1600" b="1"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297</a:t>
                      </a:r>
                      <a:endParaRPr lang="en-GB" sz="1600" b="1" dirty="0">
                        <a:solidFill>
                          <a:srgbClr val="425563"/>
                        </a:solidFill>
                        <a:latin typeface="Arial" panose="020B0604020202020204" pitchFamily="34" charset="0"/>
                        <a:cs typeface="Arial" panose="020B0604020202020204" pitchFamily="34" charset="0"/>
                      </a:endParaRPr>
                    </a:p>
                  </a:txBody>
                  <a:tcPr anchor="ctr"/>
                </a:tc>
                <a:tc>
                  <a:txBody>
                    <a:bodyPr/>
                    <a:lstStyle/>
                    <a:p>
                      <a:pPr algn="ctr"/>
                      <a:r>
                        <a:rPr lang="en-GB" sz="1600" b="1" dirty="0" smtClean="0">
                          <a:solidFill>
                            <a:srgbClr val="425563"/>
                          </a:solidFill>
                          <a:latin typeface="Arial" panose="020B0604020202020204" pitchFamily="34" charset="0"/>
                          <a:cs typeface="Arial" panose="020B0604020202020204" pitchFamily="34" charset="0"/>
                        </a:rPr>
                        <a:t>273</a:t>
                      </a:r>
                      <a:endParaRPr lang="en-GB" sz="1600" b="1" dirty="0">
                        <a:solidFill>
                          <a:srgbClr val="425563"/>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389405855"/>
                  </a:ext>
                </a:extLst>
              </a:tr>
            </a:tbl>
          </a:graphicData>
        </a:graphic>
      </p:graphicFrame>
      <p:sp>
        <p:nvSpPr>
          <p:cNvPr id="5" name="Rounded Rectangle 4"/>
          <p:cNvSpPr/>
          <p:nvPr/>
        </p:nvSpPr>
        <p:spPr>
          <a:xfrm>
            <a:off x="306340" y="1412776"/>
            <a:ext cx="8516245" cy="625980"/>
          </a:xfrm>
          <a:prstGeom prst="roundRect">
            <a:avLst/>
          </a:prstGeom>
          <a:noFill/>
          <a:ln w="19050">
            <a:solidFill>
              <a:srgbClr val="00A49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9664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 (size 4-3)-square</Template>
  <TotalTime>1465</TotalTime>
  <Words>2154</Words>
  <Application>Microsoft Office PowerPoint</Application>
  <PresentationFormat>On-screen Show (4:3)</PresentationFormat>
  <Paragraphs>345</Paragraphs>
  <Slides>14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Times New Roman</vt:lpstr>
      <vt:lpstr>Office Theme</vt:lpstr>
      <vt:lpstr>1_Office Theme</vt:lpstr>
      <vt:lpstr>Workforce Race Equality Standard Report (WRES) April 2018 – March 2019</vt:lpstr>
      <vt:lpstr>Introduction</vt:lpstr>
      <vt:lpstr>The nine WRES Indicators </vt:lpstr>
      <vt:lpstr>The nine WRES indicators</vt:lpstr>
      <vt:lpstr>WRES Indicator 1 </vt:lpstr>
      <vt:lpstr>WRES Indicator 1</vt:lpstr>
      <vt:lpstr>WRES Indicator 2</vt:lpstr>
      <vt:lpstr>WRES Indicator 3</vt:lpstr>
      <vt:lpstr>WRES Indicator 4</vt:lpstr>
      <vt:lpstr>WRES Indicators 5 - 8</vt:lpstr>
      <vt:lpstr>WRES Indicators 5 - 8</vt:lpstr>
      <vt:lpstr>WRES Indicators 5 - 8</vt:lpstr>
      <vt:lpstr>WRES Indicator 9</vt:lpstr>
      <vt:lpstr>Action Plan</vt:lpstr>
    </vt:vector>
  </TitlesOfParts>
  <Company>NHS Resolution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Race Equality Standard Report (WRES)</dc:title>
  <dc:creator>Nana Baffour-Awuah</dc:creator>
  <cp:lastModifiedBy>Emma Corbett</cp:lastModifiedBy>
  <cp:revision>81</cp:revision>
  <dcterms:created xsi:type="dcterms:W3CDTF">2020-06-01T15:53:05Z</dcterms:created>
  <dcterms:modified xsi:type="dcterms:W3CDTF">2020-07-22T14:12:20Z</dcterms:modified>
</cp:coreProperties>
</file>