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16"/>
  </p:notesMasterIdLst>
  <p:sldIdLst>
    <p:sldId id="260" r:id="rId4"/>
    <p:sldId id="274" r:id="rId5"/>
    <p:sldId id="343" r:id="rId6"/>
    <p:sldId id="273" r:id="rId7"/>
    <p:sldId id="266" r:id="rId8"/>
    <p:sldId id="267" r:id="rId9"/>
    <p:sldId id="269" r:id="rId10"/>
    <p:sldId id="268" r:id="rId11"/>
    <p:sldId id="270" r:id="rId12"/>
    <p:sldId id="271" r:id="rId13"/>
    <p:sldId id="272" r:id="rId14"/>
    <p:sldId id="34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A4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6851" autoAdjust="0"/>
  </p:normalViewPr>
  <p:slideViewPr>
    <p:cSldViewPr snapToGrid="0">
      <p:cViewPr varScale="1">
        <p:scale>
          <a:sx n="84" d="100"/>
          <a:sy n="84" d="100"/>
        </p:scale>
        <p:origin x="163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B633852-3A8D-4CA0-9A2A-63ADA62E09F6}" type="datetimeFigureOut">
              <a:rPr lang="en-GB" smtClean="0"/>
              <a:t>10/04/2024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4F6B6FD-64F8-4EF6-AF0C-8A26E703A099}" type="slidenum">
              <a:rPr lang="en-GB" smtClean="0"/>
              <a:t>‹#›</a:t>
            </a:fld>
            <a:endParaRPr lang="en-GB"/>
          </a:p>
        </p:txBody>
      </p:sp>
    </p:spTree>
    <p:extLst>
      <p:ext uri="{BB962C8B-B14F-4D97-AF65-F5344CB8AC3E}">
        <p14:creationId xmlns:p14="http://schemas.microsoft.com/office/powerpoint/2010/main" val="40226611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gov.uk/government/publications/safer-maternity-care"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Good afternoon everyone</a:t>
            </a:r>
            <a:endParaRPr lang="en-GB"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My name is Andrea Leng and I am an Operational Team Leader at NHSR </a:t>
            </a:r>
            <a:endParaRPr lang="en-GB"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in the North West Region and have been at NHSR for over 2 years having previously worked in</a:t>
            </a:r>
            <a:r>
              <a:rPr lang="en-US" sz="1200" b="1" kern="1200" baseline="0" dirty="0">
                <a:solidFill>
                  <a:schemeClr val="tx1"/>
                </a:solidFill>
                <a:effectLst/>
                <a:latin typeface="+mn-lt"/>
                <a:ea typeface="+mn-ea"/>
                <a:cs typeface="+mn-cs"/>
              </a:rPr>
              <a:t> an acute Trust for over two decades in patient safety</a:t>
            </a:r>
            <a:r>
              <a:rPr lang="en-US" sz="1200" b="1" kern="1200" dirty="0">
                <a:solidFill>
                  <a:schemeClr val="tx1"/>
                </a:solidFill>
                <a:effectLst/>
                <a:latin typeface="+mn-lt"/>
                <a:ea typeface="+mn-ea"/>
                <a:cs typeface="+mn-cs"/>
              </a:rPr>
              <a:t>.</a:t>
            </a:r>
            <a:endParaRPr lang="en-GB"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Introduction slide by NHS Resolution – </a:t>
            </a:r>
            <a:r>
              <a:rPr lang="en-GB" b="1" i="0" dirty="0">
                <a:solidFill>
                  <a:srgbClr val="39364F"/>
                </a:solidFill>
                <a:effectLst/>
                <a:latin typeface="-apple-system"/>
              </a:rPr>
              <a:t>This is the first in a series of four events to support primary care practitioners with safe practice &amp; knowledge of the GP indemnity scheme</a:t>
            </a:r>
            <a:endParaRPr lang="en-GB" dirty="0"/>
          </a:p>
          <a:p>
            <a:endParaRPr lang="en-GB" dirty="0"/>
          </a:p>
        </p:txBody>
      </p:sp>
      <p:sp>
        <p:nvSpPr>
          <p:cNvPr id="4" name="Slide Number Placeholder 3"/>
          <p:cNvSpPr>
            <a:spLocks noGrp="1"/>
          </p:cNvSpPr>
          <p:nvPr>
            <p:ph type="sldNum" sz="quarter" idx="5"/>
          </p:nvPr>
        </p:nvSpPr>
        <p:spPr/>
        <p:txBody>
          <a:bodyPr/>
          <a:lstStyle/>
          <a:p>
            <a:fld id="{C4F6B6FD-64F8-4EF6-AF0C-8A26E703A099}" type="slidenum">
              <a:rPr lang="en-GB" smtClean="0"/>
              <a:t>2</a:t>
            </a:fld>
            <a:endParaRPr lang="en-GB"/>
          </a:p>
        </p:txBody>
      </p:sp>
    </p:spTree>
    <p:extLst>
      <p:ext uri="{BB962C8B-B14F-4D97-AF65-F5344CB8AC3E}">
        <p14:creationId xmlns:p14="http://schemas.microsoft.com/office/powerpoint/2010/main" val="9421453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Dr Anwar to provide comments </a:t>
            </a:r>
          </a:p>
          <a:p>
            <a:r>
              <a:rPr lang="en-GB" dirty="0"/>
              <a:t>Questions </a:t>
            </a:r>
          </a:p>
        </p:txBody>
      </p:sp>
      <p:sp>
        <p:nvSpPr>
          <p:cNvPr id="4" name="Slide Number Placeholder 3"/>
          <p:cNvSpPr>
            <a:spLocks noGrp="1"/>
          </p:cNvSpPr>
          <p:nvPr>
            <p:ph type="sldNum" sz="quarter" idx="5"/>
          </p:nvPr>
        </p:nvSpPr>
        <p:spPr/>
        <p:txBody>
          <a:bodyPr/>
          <a:lstStyle/>
          <a:p>
            <a:fld id="{C4F6B6FD-64F8-4EF6-AF0C-8A26E703A099}" type="slidenum">
              <a:rPr lang="en-GB" smtClean="0"/>
              <a:t>12</a:t>
            </a:fld>
            <a:endParaRPr lang="en-GB"/>
          </a:p>
        </p:txBody>
      </p:sp>
    </p:spTree>
    <p:extLst>
      <p:ext uri="{BB962C8B-B14F-4D97-AF65-F5344CB8AC3E}">
        <p14:creationId xmlns:p14="http://schemas.microsoft.com/office/powerpoint/2010/main" val="24278015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mj-lt"/>
              <a:buNone/>
              <a:tabLst/>
              <a:defRPr/>
            </a:pPr>
            <a:r>
              <a:rPr lang="en-GB" b="1" i="0" dirty="0">
                <a:solidFill>
                  <a:srgbClr val="333333"/>
                </a:solidFill>
                <a:effectLst/>
                <a:latin typeface="FrutigerLTStd-Light"/>
              </a:rPr>
              <a:t>Deliver fair resolution: </a:t>
            </a:r>
            <a:r>
              <a:rPr lang="en-GB" b="0" i="0" dirty="0">
                <a:solidFill>
                  <a:srgbClr val="333333"/>
                </a:solidFill>
                <a:effectLst/>
                <a:latin typeface="FrutigerLTStd-Light"/>
              </a:rPr>
              <a:t>All of our services will focus on achieving fair and timely resolution, wherever possible keeping patients and healthcare staff out of formal processes to minimise distress and cost.</a:t>
            </a:r>
            <a:endParaRPr lang="en-GB" b="1" i="0" dirty="0">
              <a:solidFill>
                <a:srgbClr val="333333"/>
              </a:solidFill>
              <a:effectLst/>
              <a:latin typeface="FrutigerLTStd-Light"/>
            </a:endParaRPr>
          </a:p>
          <a:p>
            <a:pPr algn="l">
              <a:buFont typeface="+mj-lt"/>
              <a:buNone/>
            </a:pPr>
            <a:endParaRPr lang="en-GB" b="1" i="0" dirty="0">
              <a:solidFill>
                <a:srgbClr val="333333"/>
              </a:solidFill>
              <a:effectLst/>
              <a:latin typeface="FrutigerLTStd-Light"/>
            </a:endParaRP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GB" b="1" i="0" dirty="0">
                <a:solidFill>
                  <a:srgbClr val="333333"/>
                </a:solidFill>
                <a:effectLst/>
                <a:latin typeface="FrutigerLTStd-Light"/>
              </a:rPr>
              <a:t>Data and insights: </a:t>
            </a:r>
            <a:r>
              <a:rPr lang="en-GB" b="0" i="0" dirty="0">
                <a:solidFill>
                  <a:srgbClr val="333333"/>
                </a:solidFill>
                <a:effectLst/>
                <a:latin typeface="FrutigerLTStd-Light"/>
              </a:rPr>
              <a:t>Ensuring that our unique datasets help derive usable insights that benefit patients and the healthcare and justice systems.</a:t>
            </a:r>
          </a:p>
          <a:p>
            <a:pPr algn="l">
              <a:buFont typeface="+mj-lt"/>
              <a:buNone/>
            </a:pPr>
            <a:endParaRPr lang="en-GB" b="1" i="0" dirty="0">
              <a:solidFill>
                <a:srgbClr val="333333"/>
              </a:solidFill>
              <a:effectLst/>
              <a:latin typeface="FrutigerLTStd-Light"/>
            </a:endParaRPr>
          </a:p>
          <a:p>
            <a:pPr algn="l">
              <a:buFont typeface="+mj-lt"/>
              <a:buNone/>
            </a:pPr>
            <a:r>
              <a:rPr lang="en-GB" b="1" i="0" dirty="0">
                <a:solidFill>
                  <a:srgbClr val="333333"/>
                </a:solidFill>
                <a:effectLst/>
                <a:latin typeface="FrutigerLTStd-Light"/>
              </a:rPr>
              <a:t>Maternity: </a:t>
            </a:r>
            <a:r>
              <a:rPr lang="en-GB" b="0" i="0" dirty="0">
                <a:solidFill>
                  <a:srgbClr val="333333"/>
                </a:solidFill>
                <a:effectLst/>
                <a:latin typeface="FrutigerLTStd-Light"/>
              </a:rPr>
              <a:t>We will build on our reputation as a trusted partner in the maternity healthcare system, bringing together key parties to see what more can be done to support the government’s </a:t>
            </a:r>
            <a:r>
              <a:rPr lang="en-GB" b="0" i="0" u="sng" dirty="0">
                <a:solidFill>
                  <a:srgbClr val="005EB8"/>
                </a:solidFill>
                <a:effectLst/>
                <a:latin typeface="FrutigerLTStd-Light"/>
                <a:hlinkClick r:id="rId3"/>
              </a:rPr>
              <a:t>maternity safety ambition</a:t>
            </a:r>
            <a:r>
              <a:rPr lang="en-GB" b="0" i="0" dirty="0">
                <a:solidFill>
                  <a:srgbClr val="333333"/>
                </a:solidFill>
                <a:effectLst/>
                <a:latin typeface="FrutigerLTStd-Light"/>
              </a:rPr>
              <a:t> to halve rates of stillbirth, neonatal and maternal death and brain injuries that occur during or shortly after birth by 2025.</a:t>
            </a:r>
            <a:endParaRPr lang="en-GB" b="1" i="0" dirty="0">
              <a:solidFill>
                <a:srgbClr val="333333"/>
              </a:solidFill>
              <a:effectLst/>
              <a:latin typeface="FrutigerLTStd-Light"/>
            </a:endParaRPr>
          </a:p>
          <a:p>
            <a:pPr algn="l">
              <a:buFont typeface="+mj-lt"/>
              <a:buNone/>
            </a:pPr>
            <a:endParaRPr lang="en-GB" b="1" i="0" dirty="0">
              <a:solidFill>
                <a:srgbClr val="333333"/>
              </a:solidFill>
              <a:effectLst/>
              <a:latin typeface="FrutigerLTStd-Light"/>
            </a:endParaRPr>
          </a:p>
          <a:p>
            <a:pPr marL="0" marR="0" lvl="0" indent="0" algn="l" defTabSz="914400" rtl="0" eaLnBrk="1" fontAlgn="auto" latinLnBrk="0" hangingPunct="1">
              <a:lnSpc>
                <a:spcPct val="100000"/>
              </a:lnSpc>
              <a:spcBef>
                <a:spcPts val="0"/>
              </a:spcBef>
              <a:spcAft>
                <a:spcPts val="0"/>
              </a:spcAft>
              <a:buClrTx/>
              <a:buSzTx/>
              <a:buFont typeface="+mj-lt"/>
              <a:buNone/>
              <a:tabLst/>
              <a:defRPr/>
            </a:pPr>
            <a:r>
              <a:rPr lang="en-GB" b="1" i="0" dirty="0">
                <a:solidFill>
                  <a:srgbClr val="333333"/>
                </a:solidFill>
                <a:effectLst/>
                <a:latin typeface="FrutigerLTStd-Light"/>
              </a:rPr>
              <a:t>People: </a:t>
            </a:r>
            <a:r>
              <a:rPr lang="en-GB" b="0" i="0" dirty="0">
                <a:solidFill>
                  <a:srgbClr val="333333"/>
                </a:solidFill>
                <a:effectLst/>
                <a:latin typeface="FrutigerLTStd-Light"/>
              </a:rPr>
              <a:t>The NHS is undergoing major restructuring while continuing to respond to and recover from the pandemic. We will develop our services to support this and have initiated two major change programmes to invest in our people, systems and services to continue delivering best value for public funds.</a:t>
            </a: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071DB1-51C5-4B51-A10D-D5116D5BA7B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574257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Introduction slide by NHS Resolution – </a:t>
            </a:r>
            <a:r>
              <a:rPr lang="en-GB" b="1" i="0" dirty="0">
                <a:solidFill>
                  <a:srgbClr val="39364F"/>
                </a:solidFill>
                <a:effectLst/>
                <a:latin typeface="-apple-system"/>
              </a:rPr>
              <a:t>The first in a series of four events to support primary care practitioners with safe practice &amp; knowledge of the GP indemnity scheme</a:t>
            </a:r>
            <a:endParaRPr lang="en-GB" dirty="0"/>
          </a:p>
          <a:p>
            <a:r>
              <a:rPr lang="en-GB" dirty="0"/>
              <a:t>There are three teams of claims handlers at NHS Resolution covering the North West region with Team 1 and 2 covering member Trusts clinical and non clinical claims.  NHS Resolution will be the first port of call when a claim is notified or received</a:t>
            </a:r>
          </a:p>
          <a:p>
            <a:endParaRPr lang="en-GB" dirty="0"/>
          </a:p>
          <a:p>
            <a:r>
              <a:rPr lang="en-GB" dirty="0"/>
              <a:t>North West 3 provide support for General Practice Indemnity claims liaising with primary care practitioners, Practice Managers and associated staff to manage the investigation and resolution of clinical claims reported to us.</a:t>
            </a:r>
          </a:p>
          <a:p>
            <a:endParaRPr lang="en-GB" dirty="0"/>
          </a:p>
          <a:p>
            <a:r>
              <a:rPr lang="en-GB" dirty="0"/>
              <a:t>The team consists of an Operational Team Leader, Technical Leader, Senior Case Managers and Case Managers who are assigned cases for the North West area.</a:t>
            </a:r>
          </a:p>
          <a:p>
            <a:endParaRPr lang="en-GB" dirty="0"/>
          </a:p>
          <a:p>
            <a:r>
              <a:rPr lang="en-GB" dirty="0"/>
              <a:t>They may instruct a panel firm to assist – for claims in the North West that will usually be Hempsons, Hill Dickinson or Weightmans.  </a:t>
            </a:r>
          </a:p>
          <a:p>
            <a:r>
              <a:rPr lang="en-GB" dirty="0"/>
              <a:t>Hand over to Patricia Roe at Hempsons who is going to give overview of claims and how to seek support for them from NHS Resolution</a:t>
            </a: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F6B6FD-64F8-4EF6-AF0C-8A26E703A099}" type="slidenum">
              <a:rPr kumimoji="0" lang="en-GB"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7666247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Two schemes</a:t>
            </a:r>
          </a:p>
          <a:p>
            <a:pPr marL="0" indent="0">
              <a:buFont typeface="+mj-lt"/>
              <a:buNone/>
            </a:pPr>
            <a:r>
              <a:rPr lang="en-GB" sz="2933" b="1" dirty="0"/>
              <a:t>The Clinical Negligence Scheme for General Practice (CNSGP) - </a:t>
            </a:r>
            <a:r>
              <a:rPr lang="en-GB" dirty="0"/>
              <a:t>For certain primary care incidents that occurred on, or after, 1 April 2019.</a:t>
            </a:r>
          </a:p>
          <a:p>
            <a:pPr marL="533372" lvl="1" indent="0">
              <a:buNone/>
            </a:pPr>
            <a:endParaRPr lang="en-GB" dirty="0"/>
          </a:p>
          <a:p>
            <a:pPr marL="0" indent="0">
              <a:buFont typeface="+mj-lt"/>
              <a:buNone/>
            </a:pPr>
            <a:r>
              <a:rPr lang="en-GB" sz="2933" b="1" dirty="0"/>
              <a:t>The Existing Liabilities Scheme for General Practice (ELSGP) - </a:t>
            </a:r>
            <a:r>
              <a:rPr lang="en-GB" dirty="0"/>
              <a:t>For certain primary care incidents that occurred prior to 1 April 2019.</a:t>
            </a:r>
          </a:p>
          <a:p>
            <a:pPr marL="0" indent="0">
              <a:buFont typeface="+mj-lt"/>
              <a:buNone/>
            </a:pPr>
            <a:endParaRPr lang="en-GB" dirty="0"/>
          </a:p>
          <a:p>
            <a:pPr marL="0" indent="0">
              <a:buFont typeface="+mj-lt"/>
              <a:buNone/>
            </a:pPr>
            <a:r>
              <a:rPr lang="en-GB" dirty="0"/>
              <a:t>CNS GP – incident on / after 1.4.2019 / primary medical services and ancillary health services</a:t>
            </a:r>
          </a:p>
          <a:p>
            <a:r>
              <a:rPr lang="en-GB" b="0" baseline="0" dirty="0"/>
              <a:t>Primary Medical Services are defined as NHS primary care delivered under Primary Care Contracts i.e. GMS, PMS or APMS contracts or where Schedule 2L of the NHS Standard Contract has been utilised. </a:t>
            </a:r>
          </a:p>
          <a:p>
            <a:r>
              <a:rPr lang="en-GB" b="0" baseline="0" dirty="0"/>
              <a:t>Ancillary health services are defined as activities carried out in connection with the provision of other NHS services where the provider’s principal activity is to provide NHS primary medical services. </a:t>
            </a:r>
          </a:p>
          <a:p>
            <a:r>
              <a:rPr lang="en-GB" b="0" baseline="0" dirty="0"/>
              <a:t>When creating the scheme, DHSC wanted it to cover all NHS Primary Care. This is why indemnity cover is not associated with individuals or roles, but with activities provided under </a:t>
            </a:r>
            <a:r>
              <a:rPr lang="en-GB" b="1" baseline="0" dirty="0"/>
              <a:t>appropriate contracting arrangements</a:t>
            </a:r>
            <a:r>
              <a:rPr lang="en-GB" b="0" baseline="0" dirty="0"/>
              <a:t>. This means that any new activities or roles which are created in NHS Primary Care, will still fall within the scope of CNSGP as long as they have been contracted in the right way</a:t>
            </a:r>
          </a:p>
          <a:p>
            <a:r>
              <a:rPr lang="en-GB" b="0" baseline="0" dirty="0"/>
              <a:t>Coverage is automatic – no need to register – relates to the work not the individual.</a:t>
            </a:r>
          </a:p>
          <a:p>
            <a:r>
              <a:rPr lang="en-GB" b="0" baseline="0" dirty="0"/>
              <a:t>Covers all those carrying out primary medical services </a:t>
            </a:r>
          </a:p>
          <a:p>
            <a:endParaRPr lang="en-GB" b="0" baseline="0" dirty="0"/>
          </a:p>
          <a:p>
            <a:r>
              <a:rPr lang="en-GB" b="0" baseline="0" dirty="0"/>
              <a:t>Some matters are not covered by CNSGP – complaints / GMC or other inquiries and investigations / inquests / disciplinary proceedings / awards made by the parliamentary health service ombudsman / private work</a:t>
            </a:r>
          </a:p>
          <a:p>
            <a:r>
              <a:rPr lang="en-GB" b="0" baseline="0" dirty="0"/>
              <a:t>As a result, it is important to maintain medical defence organisation cover for those matters</a:t>
            </a:r>
          </a:p>
          <a:p>
            <a:endParaRPr lang="en-GB" b="0" baseline="0" dirty="0"/>
          </a:p>
          <a:p>
            <a:r>
              <a:rPr lang="en-GB" b="0" baseline="0" dirty="0"/>
              <a:t>ELSGP - </a:t>
            </a:r>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The eligible person was providing a service under a </a:t>
            </a:r>
            <a:r>
              <a:rPr kumimoji="0" lang="en-GB" sz="1200" b="1" i="0" u="none" strike="noStrike" kern="1200" cap="none" spc="0" normalizeH="0" baseline="0" noProof="0" dirty="0">
                <a:ln>
                  <a:noFill/>
                </a:ln>
                <a:solidFill>
                  <a:prstClr val="black"/>
                </a:solidFill>
                <a:effectLst/>
                <a:uLnTx/>
                <a:uFillTx/>
                <a:latin typeface="Calibri" panose="020F0502020204030204"/>
                <a:ea typeface="+mn-ea"/>
                <a:cs typeface="+mn-cs"/>
              </a:rPr>
              <a:t>primary care contract </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(GMS, PMS or APMS (schedule 2 L)) or was providing an ancillary health service prior to 1 April 2019 </a:t>
            </a:r>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The service was in connection with the </a:t>
            </a:r>
            <a:r>
              <a:rPr kumimoji="0" lang="en-GB" sz="1200" b="1" i="0" u="none" strike="noStrike" kern="1200" cap="none" spc="0" normalizeH="0" baseline="0" noProof="0" dirty="0">
                <a:ln>
                  <a:noFill/>
                </a:ln>
                <a:solidFill>
                  <a:prstClr val="black"/>
                </a:solidFill>
                <a:effectLst/>
                <a:uLnTx/>
                <a:uFillTx/>
                <a:latin typeface="Calibri" panose="020F0502020204030204"/>
                <a:ea typeface="+mn-ea"/>
                <a:cs typeface="+mn-cs"/>
              </a:rPr>
              <a:t>care, diagnosis or treatment</a:t>
            </a: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 of the patient </a:t>
            </a:r>
          </a:p>
          <a:p>
            <a:pPr marL="457200" marR="0" lvl="0" indent="-457200" algn="l" defTabSz="914400" rtl="0" eaLnBrk="1" fontAlgn="auto" latinLnBrk="0" hangingPunct="1">
              <a:lnSpc>
                <a:spcPct val="100000"/>
              </a:lnSpc>
              <a:spcBef>
                <a:spcPts val="0"/>
              </a:spcBef>
              <a:spcAft>
                <a:spcPts val="0"/>
              </a:spcAft>
              <a:buClrTx/>
              <a:buSzTx/>
              <a:buFont typeface="+mj-lt"/>
              <a:buAutoNum type="arabicPeriod"/>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The secretary of state for health has entered into a contractual arrangement with the medical defence organisation to provide indemnity for historical liabilities and legal ownership has been transferred – that means the person concerned must have been a member of MDDUS or MPS at the time of the incident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To determine whether NHSR can provide indemnity, a copy of the primary care contract in place at the time of the incident is required and details of MDDUS or MPS membership which our case managers will then utilise to verify there was membership at the time of the alleged incident.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Range of documentation available on the NHS Resolution website to assist including reminder of matters in scope</a:t>
            </a:r>
          </a:p>
          <a:p>
            <a:pPr marL="0" indent="0">
              <a:buFont typeface="+mj-lt"/>
              <a:buNone/>
            </a:pPr>
            <a:endParaRPr lang="en-GB" dirty="0"/>
          </a:p>
          <a:p>
            <a:pPr marL="914362" lvl="1" indent="-380990"/>
            <a:endParaRPr lang="en-GB" dirty="0"/>
          </a:p>
          <a:p>
            <a:pPr marL="914362" lvl="1" indent="-380990"/>
            <a:endParaRPr lang="en-GB" dirty="0"/>
          </a:p>
        </p:txBody>
      </p:sp>
      <p:sp>
        <p:nvSpPr>
          <p:cNvPr id="4" name="Slide Number Placeholder 3"/>
          <p:cNvSpPr>
            <a:spLocks noGrp="1"/>
          </p:cNvSpPr>
          <p:nvPr>
            <p:ph type="sldNum" sz="quarter" idx="5"/>
          </p:nvPr>
        </p:nvSpPr>
        <p:spPr/>
        <p:txBody>
          <a:bodyPr/>
          <a:lstStyle/>
          <a:p>
            <a:fld id="{C4F6B6FD-64F8-4EF6-AF0C-8A26E703A099}" type="slidenum">
              <a:rPr lang="en-GB" smtClean="0"/>
              <a:t>6</a:t>
            </a:fld>
            <a:endParaRPr lang="en-GB"/>
          </a:p>
        </p:txBody>
      </p:sp>
    </p:spTree>
    <p:extLst>
      <p:ext uri="{BB962C8B-B14F-4D97-AF65-F5344CB8AC3E}">
        <p14:creationId xmlns:p14="http://schemas.microsoft.com/office/powerpoint/2010/main" val="32915792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Incident before AND after 1 April 2019 – report to MDO AND to NHS Resolution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Calibri" panose="020F0502020204030204"/>
                <a:ea typeface="+mn-ea"/>
                <a:cs typeface="+mn-cs"/>
              </a:rPr>
              <a:t>Timescales in the guidance but ideally you should report as soon as possible and that is particularly the case with formal Court documents or a letter of claim as there are timescales involved </a:t>
            </a:r>
          </a:p>
          <a:p>
            <a:endParaRPr lang="en-GB" dirty="0"/>
          </a:p>
        </p:txBody>
      </p:sp>
      <p:sp>
        <p:nvSpPr>
          <p:cNvPr id="4" name="Slide Number Placeholder 3"/>
          <p:cNvSpPr>
            <a:spLocks noGrp="1"/>
          </p:cNvSpPr>
          <p:nvPr>
            <p:ph type="sldNum" sz="quarter" idx="5"/>
          </p:nvPr>
        </p:nvSpPr>
        <p:spPr/>
        <p:txBody>
          <a:bodyPr/>
          <a:lstStyle/>
          <a:p>
            <a:fld id="{C4F6B6FD-64F8-4EF6-AF0C-8A26E703A099}" type="slidenum">
              <a:rPr lang="en-GB" smtClean="0"/>
              <a:t>7</a:t>
            </a:fld>
            <a:endParaRPr lang="en-GB"/>
          </a:p>
        </p:txBody>
      </p:sp>
    </p:spTree>
    <p:extLst>
      <p:ext uri="{BB962C8B-B14F-4D97-AF65-F5344CB8AC3E}">
        <p14:creationId xmlns:p14="http://schemas.microsoft.com/office/powerpoint/2010/main" val="30126411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By email </a:t>
            </a:r>
          </a:p>
          <a:p>
            <a:r>
              <a:rPr lang="en-GB" dirty="0"/>
              <a:t>- send the details of the enquiry without patient sensitive data – no documents should be sent in the first instance</a:t>
            </a:r>
          </a:p>
          <a:p>
            <a:r>
              <a:rPr lang="en-GB" dirty="0"/>
              <a:t>By telephone</a:t>
            </a:r>
          </a:p>
          <a:p>
            <a:r>
              <a:rPr lang="en-GB" dirty="0"/>
              <a:t>- this is a 24/7 helpline for CNSGP and ELSGP enquiries.  It is supported by the panel firms so you will receive a callback – the panel firm will log the enquiry with NHS Resolution who will then be in touch </a:t>
            </a:r>
          </a:p>
          <a:p>
            <a:endParaRPr lang="en-GB" dirty="0"/>
          </a:p>
          <a:p>
            <a:r>
              <a:rPr lang="en-GB" dirty="0"/>
              <a:t>Sent a notification form which needs to be completed with as much detail as possible – that should be returned as soon as possible</a:t>
            </a:r>
          </a:p>
          <a:p>
            <a:r>
              <a:rPr lang="en-GB" dirty="0"/>
              <a:t>Relevant documents – correspondence received, records, comments from the staff involved, any other relevant documents for example complaint</a:t>
            </a:r>
          </a:p>
          <a:p>
            <a:r>
              <a:rPr lang="en-GB" dirty="0"/>
              <a:t>Contact details for a lead point of contact at the practice </a:t>
            </a:r>
          </a:p>
          <a:p>
            <a:endParaRPr lang="en-GB" dirty="0"/>
          </a:p>
          <a:p>
            <a:r>
              <a:rPr lang="en-GB" dirty="0"/>
              <a:t>You will need to have some input in the investigation – timely responses are welcomed – acknowledged these can be stressful situations but there are timescales which should be complied with.  Those investigating potential claims and claims that become formal court processes need your assistance to provide the best possible support for you.  </a:t>
            </a:r>
          </a:p>
          <a:p>
            <a:endParaRPr lang="en-GB" dirty="0"/>
          </a:p>
          <a:p>
            <a:r>
              <a:rPr lang="en-GB" dirty="0"/>
              <a:t>NHS Resolution and the panel firms are there to support you and others involved in claims.  The day to day management of claims is dealt with by them – to allow you to focus on your clinical roles – but in order to provide the best possible support, timely responses are needed</a:t>
            </a:r>
          </a:p>
          <a:p>
            <a:endParaRPr lang="en-GB" dirty="0"/>
          </a:p>
          <a:p>
            <a:r>
              <a:rPr lang="en-GB" dirty="0"/>
              <a:t>GP indemnity </a:t>
            </a:r>
            <a:r>
              <a:rPr lang="en-GB" dirty="0" err="1"/>
              <a:t>beenficiary</a:t>
            </a:r>
            <a:r>
              <a:rPr lang="en-GB" dirty="0"/>
              <a:t> </a:t>
            </a:r>
            <a:r>
              <a:rPr lang="en-GB" dirty="0" err="1"/>
              <a:t>Cahrter</a:t>
            </a:r>
            <a:r>
              <a:rPr lang="en-GB" dirty="0"/>
              <a:t> – explains </a:t>
            </a:r>
            <a:r>
              <a:rPr lang="en-GB" dirty="0" err="1"/>
              <a:t>hwo</a:t>
            </a:r>
            <a:r>
              <a:rPr lang="en-GB" dirty="0"/>
              <a:t> NHS Resolution and the beneficiaries to the GP indemnity schemes will work together – help to clarify uncertainties caused during the life of a claim.  Worth a read – available on the website</a:t>
            </a:r>
          </a:p>
        </p:txBody>
      </p:sp>
      <p:sp>
        <p:nvSpPr>
          <p:cNvPr id="4" name="Slide Number Placeholder 3"/>
          <p:cNvSpPr>
            <a:spLocks noGrp="1"/>
          </p:cNvSpPr>
          <p:nvPr>
            <p:ph type="sldNum" sz="quarter" idx="5"/>
          </p:nvPr>
        </p:nvSpPr>
        <p:spPr/>
        <p:txBody>
          <a:bodyPr/>
          <a:lstStyle/>
          <a:p>
            <a:fld id="{C4F6B6FD-64F8-4EF6-AF0C-8A26E703A099}" type="slidenum">
              <a:rPr lang="en-GB" smtClean="0"/>
              <a:t>8</a:t>
            </a:fld>
            <a:endParaRPr lang="en-GB"/>
          </a:p>
        </p:txBody>
      </p:sp>
    </p:spTree>
    <p:extLst>
      <p:ext uri="{BB962C8B-B14F-4D97-AF65-F5344CB8AC3E}">
        <p14:creationId xmlns:p14="http://schemas.microsoft.com/office/powerpoint/2010/main" val="174065424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Unfortunately claims can take a long time </a:t>
            </a:r>
          </a:p>
          <a:p>
            <a:endParaRPr lang="en-GB" dirty="0"/>
          </a:p>
          <a:p>
            <a:r>
              <a:rPr lang="en-GB" dirty="0"/>
              <a:t>Incident investigations can happen after a complaint – neither the patient nor the clinical staff involved may know that anything has gone wrong or that an injury has occurred until later.  For that reason can be years (the average indicated here is three) before there is even notification</a:t>
            </a:r>
          </a:p>
          <a:p>
            <a:endParaRPr lang="en-GB" dirty="0"/>
          </a:p>
          <a:p>
            <a:r>
              <a:rPr lang="en-GB" dirty="0"/>
              <a:t>LoC and LOR – time frame is 4 months whilst that can be extended – ideal to respond within the timeframes</a:t>
            </a:r>
          </a:p>
          <a:p>
            <a:endParaRPr lang="en-GB" dirty="0"/>
          </a:p>
          <a:p>
            <a:r>
              <a:rPr lang="en-GB" dirty="0"/>
              <a:t>If Court proceedings are issued, time scales will be different for each case – a timetable will be set down by the Court - but from the receipt of formal proceedings can be 18 months to 2 years before a trial date is fixed</a:t>
            </a:r>
          </a:p>
          <a:p>
            <a:endParaRPr lang="en-GB" dirty="0"/>
          </a:p>
          <a:p>
            <a:r>
              <a:rPr lang="en-GB" dirty="0"/>
              <a:t>Those involved in the claim will likely have points during this life cycle when more involved – such as letter of response, defence, witness statement and trial if that is needed.  Very few cases proceed to a trial – around 2% - claims are often resolved well before trial either by the Claimant not proceeding or the decision being made to resolve the claim.  Your input would be needed for a decision to resolve a claim. </a:t>
            </a:r>
          </a:p>
        </p:txBody>
      </p:sp>
      <p:sp>
        <p:nvSpPr>
          <p:cNvPr id="4" name="Slide Number Placeholder 3"/>
          <p:cNvSpPr>
            <a:spLocks noGrp="1"/>
          </p:cNvSpPr>
          <p:nvPr>
            <p:ph type="sldNum" sz="quarter" idx="5"/>
          </p:nvPr>
        </p:nvSpPr>
        <p:spPr/>
        <p:txBody>
          <a:bodyPr/>
          <a:lstStyle/>
          <a:p>
            <a:fld id="{C4F6B6FD-64F8-4EF6-AF0C-8A26E703A099}" type="slidenum">
              <a:rPr lang="en-GB" smtClean="0"/>
              <a:t>9</a:t>
            </a:fld>
            <a:endParaRPr lang="en-GB"/>
          </a:p>
        </p:txBody>
      </p:sp>
    </p:spTree>
    <p:extLst>
      <p:ext uri="{BB962C8B-B14F-4D97-AF65-F5344CB8AC3E}">
        <p14:creationId xmlns:p14="http://schemas.microsoft.com/office/powerpoint/2010/main" val="34536229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Life cycle on the previous slide what is expected</a:t>
            </a:r>
          </a:p>
          <a:p>
            <a:endParaRPr lang="en-GB" dirty="0"/>
          </a:p>
          <a:p>
            <a:r>
              <a:rPr lang="en-GB" dirty="0"/>
              <a:t>Are external factors that can impact time scales and the management of claims</a:t>
            </a:r>
          </a:p>
          <a:p>
            <a:endParaRPr lang="en-GB" dirty="0"/>
          </a:p>
          <a:p>
            <a:r>
              <a:rPr lang="en-GB" dirty="0"/>
              <a:t>- Covid still impacting claims – are Covid claims coming through – direct / indirect </a:t>
            </a:r>
          </a:p>
          <a:p>
            <a:r>
              <a:rPr lang="en-GB" dirty="0"/>
              <a:t>- Courts adversely impacted and some are still managing backlogs</a:t>
            </a:r>
          </a:p>
          <a:p>
            <a:endParaRPr lang="en-GB" dirty="0"/>
          </a:p>
          <a:p>
            <a:r>
              <a:rPr lang="en-GB" dirty="0"/>
              <a:t>FRC</a:t>
            </a:r>
          </a:p>
          <a:p>
            <a:r>
              <a:rPr lang="en-GB" dirty="0"/>
              <a:t>- idea is to provide faster resolution in some cases and to keep costs proportionate</a:t>
            </a:r>
          </a:p>
          <a:p>
            <a:r>
              <a:rPr lang="en-GB" dirty="0"/>
              <a:t>- may mean even tighter timescales for return of information </a:t>
            </a:r>
          </a:p>
          <a:p>
            <a:endParaRPr lang="en-GB" dirty="0"/>
          </a:p>
          <a:p>
            <a:r>
              <a:rPr lang="en-GB" dirty="0"/>
              <a:t>Other legislation – not aware of anything currently in the pipeline but Health Select Committee have in the past considered NHS Litigation reform and could be considered again in the future</a:t>
            </a:r>
          </a:p>
        </p:txBody>
      </p:sp>
      <p:sp>
        <p:nvSpPr>
          <p:cNvPr id="4" name="Slide Number Placeholder 3"/>
          <p:cNvSpPr>
            <a:spLocks noGrp="1"/>
          </p:cNvSpPr>
          <p:nvPr>
            <p:ph type="sldNum" sz="quarter" idx="5"/>
          </p:nvPr>
        </p:nvSpPr>
        <p:spPr/>
        <p:txBody>
          <a:bodyPr/>
          <a:lstStyle/>
          <a:p>
            <a:fld id="{C4F6B6FD-64F8-4EF6-AF0C-8A26E703A099}" type="slidenum">
              <a:rPr lang="en-GB" smtClean="0"/>
              <a:t>10</a:t>
            </a:fld>
            <a:endParaRPr lang="en-GB"/>
          </a:p>
        </p:txBody>
      </p:sp>
    </p:spTree>
    <p:extLst>
      <p:ext uri="{BB962C8B-B14F-4D97-AF65-F5344CB8AC3E}">
        <p14:creationId xmlns:p14="http://schemas.microsoft.com/office/powerpoint/2010/main" val="40906341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Dr Anwar to provide comments </a:t>
            </a:r>
          </a:p>
          <a:p>
            <a:r>
              <a:rPr lang="en-GB" dirty="0"/>
              <a:t>Questions </a:t>
            </a:r>
          </a:p>
        </p:txBody>
      </p:sp>
      <p:sp>
        <p:nvSpPr>
          <p:cNvPr id="4" name="Slide Number Placeholder 3"/>
          <p:cNvSpPr>
            <a:spLocks noGrp="1"/>
          </p:cNvSpPr>
          <p:nvPr>
            <p:ph type="sldNum" sz="quarter" idx="5"/>
          </p:nvPr>
        </p:nvSpPr>
        <p:spPr/>
        <p:txBody>
          <a:bodyPr/>
          <a:lstStyle/>
          <a:p>
            <a:fld id="{C4F6B6FD-64F8-4EF6-AF0C-8A26E703A099}" type="slidenum">
              <a:rPr lang="en-GB" smtClean="0"/>
              <a:t>11</a:t>
            </a:fld>
            <a:endParaRPr lang="en-GB"/>
          </a:p>
        </p:txBody>
      </p:sp>
    </p:spTree>
    <p:extLst>
      <p:ext uri="{BB962C8B-B14F-4D97-AF65-F5344CB8AC3E}">
        <p14:creationId xmlns:p14="http://schemas.microsoft.com/office/powerpoint/2010/main" val="24584579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4E3B9AE-30A8-4321-AB3B-ACFF046B486A}" type="datetimeFigureOut">
              <a:rPr lang="en-GB" smtClean="0"/>
              <a:t>10/04/2024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75FFF5-1C81-4145-A5C6-142476C8F155}" type="slidenum">
              <a:rPr lang="en-GB" smtClean="0"/>
              <a:t>‹#›</a:t>
            </a:fld>
            <a:endParaRPr lang="en-GB"/>
          </a:p>
        </p:txBody>
      </p:sp>
    </p:spTree>
    <p:extLst>
      <p:ext uri="{BB962C8B-B14F-4D97-AF65-F5344CB8AC3E}">
        <p14:creationId xmlns:p14="http://schemas.microsoft.com/office/powerpoint/2010/main" val="32768221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4E3B9AE-30A8-4321-AB3B-ACFF046B486A}" type="datetimeFigureOut">
              <a:rPr lang="en-GB" smtClean="0"/>
              <a:t>10/04/2024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75FFF5-1C81-4145-A5C6-142476C8F155}" type="slidenum">
              <a:rPr lang="en-GB" smtClean="0"/>
              <a:t>‹#›</a:t>
            </a:fld>
            <a:endParaRPr lang="en-GB"/>
          </a:p>
        </p:txBody>
      </p:sp>
    </p:spTree>
    <p:extLst>
      <p:ext uri="{BB962C8B-B14F-4D97-AF65-F5344CB8AC3E}">
        <p14:creationId xmlns:p14="http://schemas.microsoft.com/office/powerpoint/2010/main" val="1886824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4E3B9AE-30A8-4321-AB3B-ACFF046B486A}" type="datetimeFigureOut">
              <a:rPr lang="en-GB" smtClean="0"/>
              <a:t>10/04/2024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75FFF5-1C81-4145-A5C6-142476C8F155}" type="slidenum">
              <a:rPr lang="en-GB" smtClean="0"/>
              <a:t>‹#›</a:t>
            </a:fld>
            <a:endParaRPr lang="en-GB"/>
          </a:p>
        </p:txBody>
      </p:sp>
    </p:spTree>
    <p:extLst>
      <p:ext uri="{BB962C8B-B14F-4D97-AF65-F5344CB8AC3E}">
        <p14:creationId xmlns:p14="http://schemas.microsoft.com/office/powerpoint/2010/main" val="2372723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3DE32-51CE-4B80-687E-02AD8BE642C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8FA25074-8029-4446-D709-2B21C010F2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EC9482E5-8C76-AF28-9DB6-460F483A63B3}"/>
              </a:ext>
            </a:extLst>
          </p:cNvPr>
          <p:cNvSpPr>
            <a:spLocks noGrp="1"/>
          </p:cNvSpPr>
          <p:nvPr>
            <p:ph type="dt" sz="half" idx="10"/>
          </p:nvPr>
        </p:nvSpPr>
        <p:spPr/>
        <p:txBody>
          <a:bodyPr/>
          <a:lstStyle/>
          <a:p>
            <a:fld id="{BAE1A685-CFE2-43D5-98FD-B408EE1619CF}" type="datetimeFigureOut">
              <a:rPr lang="en-GB" smtClean="0"/>
              <a:t>10/04/2024</a:t>
            </a:fld>
            <a:endParaRPr lang="en-GB"/>
          </a:p>
        </p:txBody>
      </p:sp>
      <p:sp>
        <p:nvSpPr>
          <p:cNvPr id="5" name="Footer Placeholder 4">
            <a:extLst>
              <a:ext uri="{FF2B5EF4-FFF2-40B4-BE49-F238E27FC236}">
                <a16:creationId xmlns:a16="http://schemas.microsoft.com/office/drawing/2014/main" id="{5D44B8D6-A50C-9654-BEA5-CEF950F68C3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054B17E-40CD-8739-18CF-F16C68A1235D}"/>
              </a:ext>
            </a:extLst>
          </p:cNvPr>
          <p:cNvSpPr>
            <a:spLocks noGrp="1"/>
          </p:cNvSpPr>
          <p:nvPr>
            <p:ph type="sldNum" sz="quarter" idx="12"/>
          </p:nvPr>
        </p:nvSpPr>
        <p:spPr/>
        <p:txBody>
          <a:bodyPr/>
          <a:lstStyle/>
          <a:p>
            <a:fld id="{39E029CE-C78F-4889-9166-4C7C0FDC79B2}" type="slidenum">
              <a:rPr lang="en-GB" smtClean="0"/>
              <a:t>‹#›</a:t>
            </a:fld>
            <a:endParaRPr lang="en-GB"/>
          </a:p>
        </p:txBody>
      </p:sp>
    </p:spTree>
    <p:extLst>
      <p:ext uri="{BB962C8B-B14F-4D97-AF65-F5344CB8AC3E}">
        <p14:creationId xmlns:p14="http://schemas.microsoft.com/office/powerpoint/2010/main" val="5017479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D17F6F-EBE5-4D92-2C27-F8F2A30AEAD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5E31730-AB5B-62EF-5D75-0BDC727473B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086892C-06E6-7C5B-F6A8-45FA62E7CAD0}"/>
              </a:ext>
            </a:extLst>
          </p:cNvPr>
          <p:cNvSpPr>
            <a:spLocks noGrp="1"/>
          </p:cNvSpPr>
          <p:nvPr>
            <p:ph type="dt" sz="half" idx="10"/>
          </p:nvPr>
        </p:nvSpPr>
        <p:spPr/>
        <p:txBody>
          <a:bodyPr/>
          <a:lstStyle/>
          <a:p>
            <a:fld id="{BAE1A685-CFE2-43D5-98FD-B408EE1619CF}" type="datetimeFigureOut">
              <a:rPr lang="en-GB" smtClean="0"/>
              <a:t>10/04/2024</a:t>
            </a:fld>
            <a:endParaRPr lang="en-GB"/>
          </a:p>
        </p:txBody>
      </p:sp>
      <p:sp>
        <p:nvSpPr>
          <p:cNvPr id="5" name="Footer Placeholder 4">
            <a:extLst>
              <a:ext uri="{FF2B5EF4-FFF2-40B4-BE49-F238E27FC236}">
                <a16:creationId xmlns:a16="http://schemas.microsoft.com/office/drawing/2014/main" id="{B653EE12-4577-5861-49C5-08C66541E3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CA6C4D6-49DD-D97B-2EDF-70910F2ABB49}"/>
              </a:ext>
            </a:extLst>
          </p:cNvPr>
          <p:cNvSpPr>
            <a:spLocks noGrp="1"/>
          </p:cNvSpPr>
          <p:nvPr>
            <p:ph type="sldNum" sz="quarter" idx="12"/>
          </p:nvPr>
        </p:nvSpPr>
        <p:spPr/>
        <p:txBody>
          <a:bodyPr/>
          <a:lstStyle/>
          <a:p>
            <a:fld id="{39E029CE-C78F-4889-9166-4C7C0FDC79B2}" type="slidenum">
              <a:rPr lang="en-GB" smtClean="0"/>
              <a:t>‹#›</a:t>
            </a:fld>
            <a:endParaRPr lang="en-GB"/>
          </a:p>
        </p:txBody>
      </p:sp>
    </p:spTree>
    <p:extLst>
      <p:ext uri="{BB962C8B-B14F-4D97-AF65-F5344CB8AC3E}">
        <p14:creationId xmlns:p14="http://schemas.microsoft.com/office/powerpoint/2010/main" val="29323306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DFD70-9431-C60D-142A-BE4E7744891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330C6600-4B2D-7D70-40DB-A12F4FA438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CCDFA6-8C21-5065-1A20-E10FDCAF31BB}"/>
              </a:ext>
            </a:extLst>
          </p:cNvPr>
          <p:cNvSpPr>
            <a:spLocks noGrp="1"/>
          </p:cNvSpPr>
          <p:nvPr>
            <p:ph type="dt" sz="half" idx="10"/>
          </p:nvPr>
        </p:nvSpPr>
        <p:spPr/>
        <p:txBody>
          <a:bodyPr/>
          <a:lstStyle/>
          <a:p>
            <a:fld id="{BAE1A685-CFE2-43D5-98FD-B408EE1619CF}" type="datetimeFigureOut">
              <a:rPr lang="en-GB" smtClean="0"/>
              <a:t>10/04/2024</a:t>
            </a:fld>
            <a:endParaRPr lang="en-GB"/>
          </a:p>
        </p:txBody>
      </p:sp>
      <p:sp>
        <p:nvSpPr>
          <p:cNvPr id="5" name="Footer Placeholder 4">
            <a:extLst>
              <a:ext uri="{FF2B5EF4-FFF2-40B4-BE49-F238E27FC236}">
                <a16:creationId xmlns:a16="http://schemas.microsoft.com/office/drawing/2014/main" id="{BDB5F82D-6AFF-2284-8739-D3B45110724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C26CDC0-5623-9143-7DCF-AE0406E3E740}"/>
              </a:ext>
            </a:extLst>
          </p:cNvPr>
          <p:cNvSpPr>
            <a:spLocks noGrp="1"/>
          </p:cNvSpPr>
          <p:nvPr>
            <p:ph type="sldNum" sz="quarter" idx="12"/>
          </p:nvPr>
        </p:nvSpPr>
        <p:spPr/>
        <p:txBody>
          <a:bodyPr/>
          <a:lstStyle/>
          <a:p>
            <a:fld id="{39E029CE-C78F-4889-9166-4C7C0FDC79B2}" type="slidenum">
              <a:rPr lang="en-GB" smtClean="0"/>
              <a:t>‹#›</a:t>
            </a:fld>
            <a:endParaRPr lang="en-GB"/>
          </a:p>
        </p:txBody>
      </p:sp>
    </p:spTree>
    <p:extLst>
      <p:ext uri="{BB962C8B-B14F-4D97-AF65-F5344CB8AC3E}">
        <p14:creationId xmlns:p14="http://schemas.microsoft.com/office/powerpoint/2010/main" val="32789027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48C3E2-3355-F311-BCEA-BF5C6D38DF7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0198DDB-2D91-BBD3-002D-75E8C72E7C0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00E1CA2-DB60-DE57-6776-19E43E41DCC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F5DAF15D-C25D-65F4-0466-96C7B7B86B68}"/>
              </a:ext>
            </a:extLst>
          </p:cNvPr>
          <p:cNvSpPr>
            <a:spLocks noGrp="1"/>
          </p:cNvSpPr>
          <p:nvPr>
            <p:ph type="dt" sz="half" idx="10"/>
          </p:nvPr>
        </p:nvSpPr>
        <p:spPr/>
        <p:txBody>
          <a:bodyPr/>
          <a:lstStyle/>
          <a:p>
            <a:fld id="{BAE1A685-CFE2-43D5-98FD-B408EE1619CF}" type="datetimeFigureOut">
              <a:rPr lang="en-GB" smtClean="0"/>
              <a:t>10/04/2024</a:t>
            </a:fld>
            <a:endParaRPr lang="en-GB"/>
          </a:p>
        </p:txBody>
      </p:sp>
      <p:sp>
        <p:nvSpPr>
          <p:cNvPr id="6" name="Footer Placeholder 5">
            <a:extLst>
              <a:ext uri="{FF2B5EF4-FFF2-40B4-BE49-F238E27FC236}">
                <a16:creationId xmlns:a16="http://schemas.microsoft.com/office/drawing/2014/main" id="{F056E9CB-114A-AE2B-668F-6D688000DF1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62113C3-CC0C-40E5-BEC0-C489249E008B}"/>
              </a:ext>
            </a:extLst>
          </p:cNvPr>
          <p:cNvSpPr>
            <a:spLocks noGrp="1"/>
          </p:cNvSpPr>
          <p:nvPr>
            <p:ph type="sldNum" sz="quarter" idx="12"/>
          </p:nvPr>
        </p:nvSpPr>
        <p:spPr/>
        <p:txBody>
          <a:bodyPr/>
          <a:lstStyle/>
          <a:p>
            <a:fld id="{39E029CE-C78F-4889-9166-4C7C0FDC79B2}" type="slidenum">
              <a:rPr lang="en-GB" smtClean="0"/>
              <a:t>‹#›</a:t>
            </a:fld>
            <a:endParaRPr lang="en-GB"/>
          </a:p>
        </p:txBody>
      </p:sp>
    </p:spTree>
    <p:extLst>
      <p:ext uri="{BB962C8B-B14F-4D97-AF65-F5344CB8AC3E}">
        <p14:creationId xmlns:p14="http://schemas.microsoft.com/office/powerpoint/2010/main" val="33457631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DB12FC-0F55-F5CA-5802-0E3CE180D74A}"/>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21D2DBA-EFDB-7923-4EBB-11C11BE7CC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BBB08C-848B-D440-C1DB-A88D33F5AE1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E104131C-C2D6-56E3-4AB6-911BF59BB1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58C3AB-3220-7701-E883-F00E253DFF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0C7517D-302E-E2E9-4DBE-61AEB73146E7}"/>
              </a:ext>
            </a:extLst>
          </p:cNvPr>
          <p:cNvSpPr>
            <a:spLocks noGrp="1"/>
          </p:cNvSpPr>
          <p:nvPr>
            <p:ph type="dt" sz="half" idx="10"/>
          </p:nvPr>
        </p:nvSpPr>
        <p:spPr/>
        <p:txBody>
          <a:bodyPr/>
          <a:lstStyle/>
          <a:p>
            <a:fld id="{BAE1A685-CFE2-43D5-98FD-B408EE1619CF}" type="datetimeFigureOut">
              <a:rPr lang="en-GB" smtClean="0"/>
              <a:t>10/04/2024</a:t>
            </a:fld>
            <a:endParaRPr lang="en-GB"/>
          </a:p>
        </p:txBody>
      </p:sp>
      <p:sp>
        <p:nvSpPr>
          <p:cNvPr id="8" name="Footer Placeholder 7">
            <a:extLst>
              <a:ext uri="{FF2B5EF4-FFF2-40B4-BE49-F238E27FC236}">
                <a16:creationId xmlns:a16="http://schemas.microsoft.com/office/drawing/2014/main" id="{D04DEC73-89C8-5BFC-6B6B-1145D7609AB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340C1DA-DC9A-BA07-FF99-CA12C71EDBB0}"/>
              </a:ext>
            </a:extLst>
          </p:cNvPr>
          <p:cNvSpPr>
            <a:spLocks noGrp="1"/>
          </p:cNvSpPr>
          <p:nvPr>
            <p:ph type="sldNum" sz="quarter" idx="12"/>
          </p:nvPr>
        </p:nvSpPr>
        <p:spPr/>
        <p:txBody>
          <a:bodyPr/>
          <a:lstStyle/>
          <a:p>
            <a:fld id="{39E029CE-C78F-4889-9166-4C7C0FDC79B2}" type="slidenum">
              <a:rPr lang="en-GB" smtClean="0"/>
              <a:t>‹#›</a:t>
            </a:fld>
            <a:endParaRPr lang="en-GB"/>
          </a:p>
        </p:txBody>
      </p:sp>
    </p:spTree>
    <p:extLst>
      <p:ext uri="{BB962C8B-B14F-4D97-AF65-F5344CB8AC3E}">
        <p14:creationId xmlns:p14="http://schemas.microsoft.com/office/powerpoint/2010/main" val="37605228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89619-CDC4-33E9-5D88-7E42025714E5}"/>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8013620-822A-ED6F-14A8-4DE34F2BA870}"/>
              </a:ext>
            </a:extLst>
          </p:cNvPr>
          <p:cNvSpPr>
            <a:spLocks noGrp="1"/>
          </p:cNvSpPr>
          <p:nvPr>
            <p:ph type="dt" sz="half" idx="10"/>
          </p:nvPr>
        </p:nvSpPr>
        <p:spPr/>
        <p:txBody>
          <a:bodyPr/>
          <a:lstStyle/>
          <a:p>
            <a:fld id="{BAE1A685-CFE2-43D5-98FD-B408EE1619CF}" type="datetimeFigureOut">
              <a:rPr lang="en-GB" smtClean="0"/>
              <a:t>10/04/2024</a:t>
            </a:fld>
            <a:endParaRPr lang="en-GB"/>
          </a:p>
        </p:txBody>
      </p:sp>
      <p:sp>
        <p:nvSpPr>
          <p:cNvPr id="4" name="Footer Placeholder 3">
            <a:extLst>
              <a:ext uri="{FF2B5EF4-FFF2-40B4-BE49-F238E27FC236}">
                <a16:creationId xmlns:a16="http://schemas.microsoft.com/office/drawing/2014/main" id="{584E079F-EE5F-2D4F-8BE2-C7BFD1E890A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44003DE-7A1B-E7DC-43C8-711C7FAAE1FB}"/>
              </a:ext>
            </a:extLst>
          </p:cNvPr>
          <p:cNvSpPr>
            <a:spLocks noGrp="1"/>
          </p:cNvSpPr>
          <p:nvPr>
            <p:ph type="sldNum" sz="quarter" idx="12"/>
          </p:nvPr>
        </p:nvSpPr>
        <p:spPr/>
        <p:txBody>
          <a:bodyPr/>
          <a:lstStyle/>
          <a:p>
            <a:fld id="{39E029CE-C78F-4889-9166-4C7C0FDC79B2}" type="slidenum">
              <a:rPr lang="en-GB" smtClean="0"/>
              <a:t>‹#›</a:t>
            </a:fld>
            <a:endParaRPr lang="en-GB"/>
          </a:p>
        </p:txBody>
      </p:sp>
    </p:spTree>
    <p:extLst>
      <p:ext uri="{BB962C8B-B14F-4D97-AF65-F5344CB8AC3E}">
        <p14:creationId xmlns:p14="http://schemas.microsoft.com/office/powerpoint/2010/main" val="21320158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C5ED74-D3D8-4C5E-A5E7-7C3524292E6D}"/>
              </a:ext>
            </a:extLst>
          </p:cNvPr>
          <p:cNvSpPr>
            <a:spLocks noGrp="1"/>
          </p:cNvSpPr>
          <p:nvPr>
            <p:ph type="dt" sz="half" idx="10"/>
          </p:nvPr>
        </p:nvSpPr>
        <p:spPr/>
        <p:txBody>
          <a:bodyPr/>
          <a:lstStyle/>
          <a:p>
            <a:fld id="{BAE1A685-CFE2-43D5-98FD-B408EE1619CF}" type="datetimeFigureOut">
              <a:rPr lang="en-GB" smtClean="0"/>
              <a:t>10/04/2024</a:t>
            </a:fld>
            <a:endParaRPr lang="en-GB"/>
          </a:p>
        </p:txBody>
      </p:sp>
      <p:sp>
        <p:nvSpPr>
          <p:cNvPr id="3" name="Footer Placeholder 2">
            <a:extLst>
              <a:ext uri="{FF2B5EF4-FFF2-40B4-BE49-F238E27FC236}">
                <a16:creationId xmlns:a16="http://schemas.microsoft.com/office/drawing/2014/main" id="{E7E60B4B-EF8D-08D1-C4C8-462008160B4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0A5BBE6-0451-0F0E-1AB0-B2854793B3F3}"/>
              </a:ext>
            </a:extLst>
          </p:cNvPr>
          <p:cNvSpPr>
            <a:spLocks noGrp="1"/>
          </p:cNvSpPr>
          <p:nvPr>
            <p:ph type="sldNum" sz="quarter" idx="12"/>
          </p:nvPr>
        </p:nvSpPr>
        <p:spPr/>
        <p:txBody>
          <a:bodyPr/>
          <a:lstStyle/>
          <a:p>
            <a:fld id="{39E029CE-C78F-4889-9166-4C7C0FDC79B2}" type="slidenum">
              <a:rPr lang="en-GB" smtClean="0"/>
              <a:t>‹#›</a:t>
            </a:fld>
            <a:endParaRPr lang="en-GB"/>
          </a:p>
        </p:txBody>
      </p:sp>
    </p:spTree>
    <p:extLst>
      <p:ext uri="{BB962C8B-B14F-4D97-AF65-F5344CB8AC3E}">
        <p14:creationId xmlns:p14="http://schemas.microsoft.com/office/powerpoint/2010/main" val="27173459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2AB46E-7199-EC65-C0AA-8D576A3930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1841429-4EB8-0B9F-691C-659CA8E8E73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5DA4FFB3-968B-0DA2-357C-13F6A0B37F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561F73-EA03-7E4A-03CD-2AD372B0306D}"/>
              </a:ext>
            </a:extLst>
          </p:cNvPr>
          <p:cNvSpPr>
            <a:spLocks noGrp="1"/>
          </p:cNvSpPr>
          <p:nvPr>
            <p:ph type="dt" sz="half" idx="10"/>
          </p:nvPr>
        </p:nvSpPr>
        <p:spPr/>
        <p:txBody>
          <a:bodyPr/>
          <a:lstStyle/>
          <a:p>
            <a:fld id="{BAE1A685-CFE2-43D5-98FD-B408EE1619CF}" type="datetimeFigureOut">
              <a:rPr lang="en-GB" smtClean="0"/>
              <a:t>10/04/2024</a:t>
            </a:fld>
            <a:endParaRPr lang="en-GB"/>
          </a:p>
        </p:txBody>
      </p:sp>
      <p:sp>
        <p:nvSpPr>
          <p:cNvPr id="6" name="Footer Placeholder 5">
            <a:extLst>
              <a:ext uri="{FF2B5EF4-FFF2-40B4-BE49-F238E27FC236}">
                <a16:creationId xmlns:a16="http://schemas.microsoft.com/office/drawing/2014/main" id="{D6D12E14-81A2-2780-C8A5-8179C21AC6C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49EE30E-CE49-D62F-7205-F89429AC059A}"/>
              </a:ext>
            </a:extLst>
          </p:cNvPr>
          <p:cNvSpPr>
            <a:spLocks noGrp="1"/>
          </p:cNvSpPr>
          <p:nvPr>
            <p:ph type="sldNum" sz="quarter" idx="12"/>
          </p:nvPr>
        </p:nvSpPr>
        <p:spPr/>
        <p:txBody>
          <a:bodyPr/>
          <a:lstStyle/>
          <a:p>
            <a:fld id="{39E029CE-C78F-4889-9166-4C7C0FDC79B2}" type="slidenum">
              <a:rPr lang="en-GB" smtClean="0"/>
              <a:t>‹#›</a:t>
            </a:fld>
            <a:endParaRPr lang="en-GB"/>
          </a:p>
        </p:txBody>
      </p:sp>
    </p:spTree>
    <p:extLst>
      <p:ext uri="{BB962C8B-B14F-4D97-AF65-F5344CB8AC3E}">
        <p14:creationId xmlns:p14="http://schemas.microsoft.com/office/powerpoint/2010/main" val="3924145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4E3B9AE-30A8-4321-AB3B-ACFF046B486A}" type="datetimeFigureOut">
              <a:rPr lang="en-GB" smtClean="0"/>
              <a:t>10/04/2024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75FFF5-1C81-4145-A5C6-142476C8F155}" type="slidenum">
              <a:rPr lang="en-GB" smtClean="0"/>
              <a:t>‹#›</a:t>
            </a:fld>
            <a:endParaRPr lang="en-GB"/>
          </a:p>
        </p:txBody>
      </p:sp>
    </p:spTree>
    <p:extLst>
      <p:ext uri="{BB962C8B-B14F-4D97-AF65-F5344CB8AC3E}">
        <p14:creationId xmlns:p14="http://schemas.microsoft.com/office/powerpoint/2010/main" val="320872713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F24CA-78B5-9559-1F61-AC229DA73F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559E4D6-91D4-C3FE-F1AD-8527FF0D0D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A01FA82-747B-2B80-437B-0AC7FEE712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6443FA-5C53-C22B-4262-4667913300A6}"/>
              </a:ext>
            </a:extLst>
          </p:cNvPr>
          <p:cNvSpPr>
            <a:spLocks noGrp="1"/>
          </p:cNvSpPr>
          <p:nvPr>
            <p:ph type="dt" sz="half" idx="10"/>
          </p:nvPr>
        </p:nvSpPr>
        <p:spPr/>
        <p:txBody>
          <a:bodyPr/>
          <a:lstStyle/>
          <a:p>
            <a:fld id="{BAE1A685-CFE2-43D5-98FD-B408EE1619CF}" type="datetimeFigureOut">
              <a:rPr lang="en-GB" smtClean="0"/>
              <a:t>10/04/2024</a:t>
            </a:fld>
            <a:endParaRPr lang="en-GB"/>
          </a:p>
        </p:txBody>
      </p:sp>
      <p:sp>
        <p:nvSpPr>
          <p:cNvPr id="6" name="Footer Placeholder 5">
            <a:extLst>
              <a:ext uri="{FF2B5EF4-FFF2-40B4-BE49-F238E27FC236}">
                <a16:creationId xmlns:a16="http://schemas.microsoft.com/office/drawing/2014/main" id="{A8742D8A-D960-5CD7-AA5E-40C903671FA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16C7AD6-83A7-4633-9389-DC0A6525FDDE}"/>
              </a:ext>
            </a:extLst>
          </p:cNvPr>
          <p:cNvSpPr>
            <a:spLocks noGrp="1"/>
          </p:cNvSpPr>
          <p:nvPr>
            <p:ph type="sldNum" sz="quarter" idx="12"/>
          </p:nvPr>
        </p:nvSpPr>
        <p:spPr/>
        <p:txBody>
          <a:bodyPr/>
          <a:lstStyle/>
          <a:p>
            <a:fld id="{39E029CE-C78F-4889-9166-4C7C0FDC79B2}" type="slidenum">
              <a:rPr lang="en-GB" smtClean="0"/>
              <a:t>‹#›</a:t>
            </a:fld>
            <a:endParaRPr lang="en-GB"/>
          </a:p>
        </p:txBody>
      </p:sp>
    </p:spTree>
    <p:extLst>
      <p:ext uri="{BB962C8B-B14F-4D97-AF65-F5344CB8AC3E}">
        <p14:creationId xmlns:p14="http://schemas.microsoft.com/office/powerpoint/2010/main" val="279758858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A3093F-E4F5-2C2C-D839-C4DB0EFF6D7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D7BC55E-2066-E62B-1A09-CC819C100B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DBDA62E-CEEB-07B9-6334-295ED33E63DC}"/>
              </a:ext>
            </a:extLst>
          </p:cNvPr>
          <p:cNvSpPr>
            <a:spLocks noGrp="1"/>
          </p:cNvSpPr>
          <p:nvPr>
            <p:ph type="dt" sz="half" idx="10"/>
          </p:nvPr>
        </p:nvSpPr>
        <p:spPr/>
        <p:txBody>
          <a:bodyPr/>
          <a:lstStyle/>
          <a:p>
            <a:fld id="{BAE1A685-CFE2-43D5-98FD-B408EE1619CF}" type="datetimeFigureOut">
              <a:rPr lang="en-GB" smtClean="0"/>
              <a:t>10/04/2024</a:t>
            </a:fld>
            <a:endParaRPr lang="en-GB"/>
          </a:p>
        </p:txBody>
      </p:sp>
      <p:sp>
        <p:nvSpPr>
          <p:cNvPr id="5" name="Footer Placeholder 4">
            <a:extLst>
              <a:ext uri="{FF2B5EF4-FFF2-40B4-BE49-F238E27FC236}">
                <a16:creationId xmlns:a16="http://schemas.microsoft.com/office/drawing/2014/main" id="{2C7D7284-E7EF-1E67-82CB-842A43E5DF5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E54CDD1-255D-66A2-CBB2-69B20DFBB180}"/>
              </a:ext>
            </a:extLst>
          </p:cNvPr>
          <p:cNvSpPr>
            <a:spLocks noGrp="1"/>
          </p:cNvSpPr>
          <p:nvPr>
            <p:ph type="sldNum" sz="quarter" idx="12"/>
          </p:nvPr>
        </p:nvSpPr>
        <p:spPr/>
        <p:txBody>
          <a:bodyPr/>
          <a:lstStyle/>
          <a:p>
            <a:fld id="{39E029CE-C78F-4889-9166-4C7C0FDC79B2}" type="slidenum">
              <a:rPr lang="en-GB" smtClean="0"/>
              <a:t>‹#›</a:t>
            </a:fld>
            <a:endParaRPr lang="en-GB"/>
          </a:p>
        </p:txBody>
      </p:sp>
    </p:spTree>
    <p:extLst>
      <p:ext uri="{BB962C8B-B14F-4D97-AF65-F5344CB8AC3E}">
        <p14:creationId xmlns:p14="http://schemas.microsoft.com/office/powerpoint/2010/main" val="33016677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AF9B023-2DF0-B9B9-91B0-CE76809C5EA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436F799-5D6E-2D7C-221A-A5396992FC6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C17AC64-633F-C8D8-7DCA-D3A68302E054}"/>
              </a:ext>
            </a:extLst>
          </p:cNvPr>
          <p:cNvSpPr>
            <a:spLocks noGrp="1"/>
          </p:cNvSpPr>
          <p:nvPr>
            <p:ph type="dt" sz="half" idx="10"/>
          </p:nvPr>
        </p:nvSpPr>
        <p:spPr/>
        <p:txBody>
          <a:bodyPr/>
          <a:lstStyle/>
          <a:p>
            <a:fld id="{BAE1A685-CFE2-43D5-98FD-B408EE1619CF}" type="datetimeFigureOut">
              <a:rPr lang="en-GB" smtClean="0"/>
              <a:t>10/04/2024</a:t>
            </a:fld>
            <a:endParaRPr lang="en-GB"/>
          </a:p>
        </p:txBody>
      </p:sp>
      <p:sp>
        <p:nvSpPr>
          <p:cNvPr id="5" name="Footer Placeholder 4">
            <a:extLst>
              <a:ext uri="{FF2B5EF4-FFF2-40B4-BE49-F238E27FC236}">
                <a16:creationId xmlns:a16="http://schemas.microsoft.com/office/drawing/2014/main" id="{4B358DC0-1F8F-40CC-A02C-DA236362FC2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10CE45-8C13-52E4-0EBD-A911E7D482EE}"/>
              </a:ext>
            </a:extLst>
          </p:cNvPr>
          <p:cNvSpPr>
            <a:spLocks noGrp="1"/>
          </p:cNvSpPr>
          <p:nvPr>
            <p:ph type="sldNum" sz="quarter" idx="12"/>
          </p:nvPr>
        </p:nvSpPr>
        <p:spPr/>
        <p:txBody>
          <a:bodyPr/>
          <a:lstStyle/>
          <a:p>
            <a:fld id="{39E029CE-C78F-4889-9166-4C7C0FDC79B2}" type="slidenum">
              <a:rPr lang="en-GB" smtClean="0"/>
              <a:t>‹#›</a:t>
            </a:fld>
            <a:endParaRPr lang="en-GB"/>
          </a:p>
        </p:txBody>
      </p:sp>
    </p:spTree>
    <p:extLst>
      <p:ext uri="{BB962C8B-B14F-4D97-AF65-F5344CB8AC3E}">
        <p14:creationId xmlns:p14="http://schemas.microsoft.com/office/powerpoint/2010/main" val="29742364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40248" y="2130428"/>
            <a:ext cx="11320381" cy="1470025"/>
          </a:xfrm>
        </p:spPr>
        <p:txBody>
          <a:bodyPr/>
          <a:lstStyle/>
          <a:p>
            <a:r>
              <a:rPr lang="en-US"/>
              <a:t>Click to edit Master title style</a:t>
            </a:r>
            <a:endParaRPr lang="en-GB" dirty="0"/>
          </a:p>
        </p:txBody>
      </p:sp>
      <p:sp>
        <p:nvSpPr>
          <p:cNvPr id="3" name="Subtitle 2"/>
          <p:cNvSpPr>
            <a:spLocks noGrp="1"/>
          </p:cNvSpPr>
          <p:nvPr>
            <p:ph type="subTitle" idx="1"/>
          </p:nvPr>
        </p:nvSpPr>
        <p:spPr>
          <a:xfrm>
            <a:off x="440248" y="3886200"/>
            <a:ext cx="8534400" cy="1752600"/>
          </a:xfrm>
        </p:spPr>
        <p:txBody>
          <a:bodyPr>
            <a:normAutofit/>
          </a:bodyPr>
          <a:lstStyle>
            <a:lvl1pPr marL="0" indent="0" algn="l">
              <a:buNone/>
              <a:defRPr sz="3200">
                <a:solidFill>
                  <a:schemeClr val="tx1"/>
                </a:solidFill>
                <a:latin typeface="Arial" panose="020B0604020202020204" pitchFamily="34" charset="0"/>
                <a:cs typeface="Arial" panose="020B0604020202020204" pitchFamily="34" charset="0"/>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GB" dirty="0"/>
          </a:p>
        </p:txBody>
      </p:sp>
      <p:sp>
        <p:nvSpPr>
          <p:cNvPr id="4" name="Date Placeholder 3"/>
          <p:cNvSpPr>
            <a:spLocks noGrp="1"/>
          </p:cNvSpPr>
          <p:nvPr>
            <p:ph type="dt" sz="half" idx="10"/>
          </p:nvPr>
        </p:nvSpPr>
        <p:spPr/>
        <p:txBody>
          <a:bodyPr/>
          <a:lstStyle/>
          <a:p>
            <a:fld id="{B32604BE-60EE-4C94-86FC-82E9E5364A9A}" type="datetimeFigureOut">
              <a:rPr lang="en-GB" smtClean="0"/>
              <a:t>10/04/2024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C01933-47BD-4396-AFBF-31BEABCE9233}" type="slidenum">
              <a:rPr lang="en-GB" smtClean="0"/>
              <a:t>‹#›</a:t>
            </a:fld>
            <a:endParaRPr lang="en-GB"/>
          </a:p>
        </p:txBody>
      </p:sp>
    </p:spTree>
    <p:extLst>
      <p:ext uri="{BB962C8B-B14F-4D97-AF65-F5344CB8AC3E}">
        <p14:creationId xmlns:p14="http://schemas.microsoft.com/office/powerpoint/2010/main" val="24765981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normAutofit/>
          </a:bodyPr>
          <a:lstStyle>
            <a:lvl1pPr>
              <a:buClr>
                <a:srgbClr val="003087"/>
              </a:buClr>
              <a:defRPr sz="3200">
                <a:latin typeface="Arial" panose="020B0604020202020204" pitchFamily="34" charset="0"/>
                <a:cs typeface="Arial" panose="020B0604020202020204" pitchFamily="34" charset="0"/>
              </a:defRPr>
            </a:lvl1pPr>
            <a:lvl2pPr>
              <a:buClr>
                <a:srgbClr val="003087"/>
              </a:buClr>
              <a:defRPr sz="2667">
                <a:latin typeface="Arial" panose="020B0604020202020204" pitchFamily="34" charset="0"/>
                <a:cs typeface="Arial" panose="020B0604020202020204" pitchFamily="34" charset="0"/>
              </a:defRPr>
            </a:lvl2pPr>
            <a:lvl3pPr>
              <a:buClr>
                <a:srgbClr val="003087"/>
              </a:buClr>
              <a:defRPr sz="2667">
                <a:latin typeface="Arial" panose="020B0604020202020204" pitchFamily="34" charset="0"/>
                <a:cs typeface="Arial" panose="020B0604020202020204" pitchFamily="34" charset="0"/>
              </a:defRPr>
            </a:lvl3pPr>
            <a:lvl4pPr>
              <a:buClr>
                <a:srgbClr val="003087"/>
              </a:buClr>
              <a:defRPr sz="2667">
                <a:latin typeface="Arial" panose="020B0604020202020204" pitchFamily="34" charset="0"/>
                <a:cs typeface="Arial" panose="020B0604020202020204" pitchFamily="34" charset="0"/>
              </a:defRPr>
            </a:lvl4pPr>
            <a:lvl5pPr>
              <a:buClr>
                <a:srgbClr val="003087"/>
              </a:buClr>
              <a:defRPr sz="2667">
                <a:latin typeface="Arial" panose="020B0604020202020204" pitchFamily="34" charset="0"/>
                <a:cs typeface="Arial" panose="020B0604020202020204"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p:cNvSpPr>
            <a:spLocks noGrp="1"/>
          </p:cNvSpPr>
          <p:nvPr>
            <p:ph type="dt" sz="half" idx="10"/>
          </p:nvPr>
        </p:nvSpPr>
        <p:spPr/>
        <p:txBody>
          <a:bodyPr/>
          <a:lstStyle/>
          <a:p>
            <a:fld id="{B32604BE-60EE-4C94-86FC-82E9E5364A9A}" type="datetimeFigureOut">
              <a:rPr lang="en-GB" smtClean="0"/>
              <a:t>10/04/2024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C01933-47BD-4396-AFBF-31BEABCE9233}" type="slidenum">
              <a:rPr lang="en-GB" smtClean="0"/>
              <a:t>‹#›</a:t>
            </a:fld>
            <a:endParaRPr lang="en-GB"/>
          </a:p>
        </p:txBody>
      </p:sp>
    </p:spTree>
    <p:extLst>
      <p:ext uri="{BB962C8B-B14F-4D97-AF65-F5344CB8AC3E}">
        <p14:creationId xmlns:p14="http://schemas.microsoft.com/office/powerpoint/2010/main" val="180721904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5333" b="1" cap="all"/>
            </a:lvl1pPr>
          </a:lstStyle>
          <a:p>
            <a:r>
              <a:rPr lang="en-US"/>
              <a:t>Click to edit Master title style</a:t>
            </a:r>
            <a:endParaRPr lang="en-GB"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667">
                <a:solidFill>
                  <a:schemeClr val="tx1"/>
                </a:solidFill>
                <a:latin typeface="Arial" panose="020B0604020202020204" pitchFamily="34" charset="0"/>
                <a:cs typeface="Arial" panose="020B0604020202020204" pitchFamily="34" charset="0"/>
              </a:defRPr>
            </a:lvl1pPr>
            <a:lvl2pPr marL="609585" indent="0">
              <a:buNone/>
              <a:defRPr sz="2400">
                <a:solidFill>
                  <a:schemeClr val="tx1">
                    <a:tint val="75000"/>
                  </a:schemeClr>
                </a:solidFill>
              </a:defRPr>
            </a:lvl2pPr>
            <a:lvl3pPr marL="1219170" indent="0">
              <a:buNone/>
              <a:defRPr sz="2133">
                <a:solidFill>
                  <a:schemeClr val="tx1">
                    <a:tint val="75000"/>
                  </a:schemeClr>
                </a:solidFill>
              </a:defRPr>
            </a:lvl3pPr>
            <a:lvl4pPr marL="1828754" indent="0">
              <a:buNone/>
              <a:defRPr sz="1867">
                <a:solidFill>
                  <a:schemeClr val="tx1">
                    <a:tint val="75000"/>
                  </a:schemeClr>
                </a:solidFill>
              </a:defRPr>
            </a:lvl4pPr>
            <a:lvl5pPr marL="2438339" indent="0">
              <a:buNone/>
              <a:defRPr sz="1867">
                <a:solidFill>
                  <a:schemeClr val="tx1">
                    <a:tint val="75000"/>
                  </a:schemeClr>
                </a:solidFill>
              </a:defRPr>
            </a:lvl5pPr>
            <a:lvl6pPr marL="3047924" indent="0">
              <a:buNone/>
              <a:defRPr sz="1867">
                <a:solidFill>
                  <a:schemeClr val="tx1">
                    <a:tint val="75000"/>
                  </a:schemeClr>
                </a:solidFill>
              </a:defRPr>
            </a:lvl6pPr>
            <a:lvl7pPr marL="3657509" indent="0">
              <a:buNone/>
              <a:defRPr sz="1867">
                <a:solidFill>
                  <a:schemeClr val="tx1">
                    <a:tint val="75000"/>
                  </a:schemeClr>
                </a:solidFill>
              </a:defRPr>
            </a:lvl7pPr>
            <a:lvl8pPr marL="4267093" indent="0">
              <a:buNone/>
              <a:defRPr sz="1867">
                <a:solidFill>
                  <a:schemeClr val="tx1">
                    <a:tint val="75000"/>
                  </a:schemeClr>
                </a:solidFill>
              </a:defRPr>
            </a:lvl8pPr>
            <a:lvl9pPr marL="4876678" indent="0">
              <a:buNone/>
              <a:defRPr sz="1867">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32604BE-60EE-4C94-86FC-82E9E5364A9A}" type="datetimeFigureOut">
              <a:rPr lang="en-GB" smtClean="0"/>
              <a:t>10/04/2024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C01933-47BD-4396-AFBF-31BEABCE9233}" type="slidenum">
              <a:rPr lang="en-GB" smtClean="0"/>
              <a:t>‹#›</a:t>
            </a:fld>
            <a:endParaRPr lang="en-GB"/>
          </a:p>
        </p:txBody>
      </p:sp>
    </p:spTree>
    <p:extLst>
      <p:ext uri="{BB962C8B-B14F-4D97-AF65-F5344CB8AC3E}">
        <p14:creationId xmlns:p14="http://schemas.microsoft.com/office/powerpoint/2010/main" val="24359592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31371" y="1600201"/>
            <a:ext cx="5563029" cy="4525963"/>
          </a:xfrm>
        </p:spPr>
        <p:txBody>
          <a:bodyPr/>
          <a:lstStyle>
            <a:lvl1pPr>
              <a:buClr>
                <a:srgbClr val="003087"/>
              </a:buClr>
              <a:defRPr sz="3200">
                <a:latin typeface="Arial" panose="020B0604020202020204" pitchFamily="34" charset="0"/>
                <a:cs typeface="Arial" panose="020B0604020202020204" pitchFamily="34" charset="0"/>
              </a:defRPr>
            </a:lvl1pPr>
            <a:lvl2pPr>
              <a:buClr>
                <a:srgbClr val="003087"/>
              </a:buClr>
              <a:defRPr sz="2667">
                <a:latin typeface="Arial" panose="020B0604020202020204" pitchFamily="34" charset="0"/>
                <a:cs typeface="Arial" panose="020B0604020202020204" pitchFamily="34" charset="0"/>
              </a:defRPr>
            </a:lvl2pPr>
            <a:lvl3pPr>
              <a:buClr>
                <a:srgbClr val="003087"/>
              </a:buClr>
              <a:defRPr sz="2667">
                <a:latin typeface="Arial" panose="020B0604020202020204" pitchFamily="34" charset="0"/>
                <a:cs typeface="Arial" panose="020B0604020202020204" pitchFamily="34" charset="0"/>
              </a:defRPr>
            </a:lvl3pPr>
            <a:lvl4pPr>
              <a:buClr>
                <a:srgbClr val="003087"/>
              </a:buClr>
              <a:defRPr sz="2667">
                <a:latin typeface="Arial" panose="020B0604020202020204" pitchFamily="34" charset="0"/>
                <a:cs typeface="Arial" panose="020B0604020202020204" pitchFamily="34" charset="0"/>
              </a:defRPr>
            </a:lvl4pPr>
            <a:lvl5pPr>
              <a:buClr>
                <a:srgbClr val="003087"/>
              </a:buClr>
              <a:defRPr sz="2667">
                <a:latin typeface="Arial" panose="020B0604020202020204" pitchFamily="34" charset="0"/>
                <a:cs typeface="Arial" panose="020B0604020202020204" pitchFamily="34" charset="0"/>
              </a:defRPr>
            </a:lvl5pPr>
            <a:lvl6pPr>
              <a:defRPr sz="2400"/>
            </a:lvl6pPr>
            <a:lvl7pPr>
              <a:defRPr sz="2400"/>
            </a:lvl7pPr>
            <a:lvl8pPr>
              <a:defRPr sz="2400"/>
            </a:lvl8pPr>
            <a:lvl9pPr>
              <a:defRPr sz="2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6197600" y="1600201"/>
            <a:ext cx="5563029" cy="4525963"/>
          </a:xfrm>
        </p:spPr>
        <p:txBody>
          <a:bodyPr/>
          <a:lstStyle>
            <a:lvl1pPr>
              <a:buClr>
                <a:srgbClr val="003087"/>
              </a:buClr>
              <a:defRPr sz="3200">
                <a:latin typeface="Arial" panose="020B0604020202020204" pitchFamily="34" charset="0"/>
                <a:cs typeface="Arial" panose="020B0604020202020204" pitchFamily="34" charset="0"/>
              </a:defRPr>
            </a:lvl1pPr>
            <a:lvl2pPr>
              <a:buClr>
                <a:srgbClr val="003087"/>
              </a:buClr>
              <a:defRPr sz="2667">
                <a:latin typeface="Arial" panose="020B0604020202020204" pitchFamily="34" charset="0"/>
                <a:cs typeface="Arial" panose="020B0604020202020204" pitchFamily="34" charset="0"/>
              </a:defRPr>
            </a:lvl2pPr>
            <a:lvl3pPr>
              <a:buClr>
                <a:srgbClr val="003087"/>
              </a:buClr>
              <a:defRPr sz="2667">
                <a:latin typeface="Arial" panose="020B0604020202020204" pitchFamily="34" charset="0"/>
                <a:cs typeface="Arial" panose="020B0604020202020204" pitchFamily="34" charset="0"/>
              </a:defRPr>
            </a:lvl3pPr>
            <a:lvl4pPr>
              <a:buClr>
                <a:srgbClr val="003087"/>
              </a:buClr>
              <a:defRPr sz="2667">
                <a:latin typeface="Arial" panose="020B0604020202020204" pitchFamily="34" charset="0"/>
                <a:cs typeface="Arial" panose="020B0604020202020204" pitchFamily="34" charset="0"/>
              </a:defRPr>
            </a:lvl4pPr>
            <a:lvl5pPr>
              <a:buClr>
                <a:srgbClr val="003087"/>
              </a:buClr>
              <a:defRPr sz="2667">
                <a:latin typeface="Arial" panose="020B0604020202020204" pitchFamily="34" charset="0"/>
                <a:cs typeface="Arial" panose="020B0604020202020204" pitchFamily="34" charset="0"/>
              </a:defRPr>
            </a:lvl5pPr>
            <a:lvl6pPr>
              <a:defRPr sz="2400"/>
            </a:lvl6pPr>
            <a:lvl7pPr>
              <a:defRPr sz="2400"/>
            </a:lvl7pPr>
            <a:lvl8pPr>
              <a:defRPr sz="2400"/>
            </a:lvl8pPr>
            <a:lvl9pPr>
              <a:defRPr sz="2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5" name="Date Placeholder 4"/>
          <p:cNvSpPr>
            <a:spLocks noGrp="1"/>
          </p:cNvSpPr>
          <p:nvPr>
            <p:ph type="dt" sz="half" idx="10"/>
          </p:nvPr>
        </p:nvSpPr>
        <p:spPr/>
        <p:txBody>
          <a:bodyPr/>
          <a:lstStyle/>
          <a:p>
            <a:fld id="{B32604BE-60EE-4C94-86FC-82E9E5364A9A}" type="datetimeFigureOut">
              <a:rPr lang="en-GB" smtClean="0"/>
              <a:t>10/04/2024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C01933-47BD-4396-AFBF-31BEABCE9233}" type="slidenum">
              <a:rPr lang="en-GB" smtClean="0"/>
              <a:t>‹#›</a:t>
            </a:fld>
            <a:endParaRPr lang="en-GB"/>
          </a:p>
        </p:txBody>
      </p:sp>
    </p:spTree>
    <p:extLst>
      <p:ext uri="{BB962C8B-B14F-4D97-AF65-F5344CB8AC3E}">
        <p14:creationId xmlns:p14="http://schemas.microsoft.com/office/powerpoint/2010/main" val="183507978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a:t>Click to edit Master title style</a:t>
            </a:r>
            <a:endParaRPr lang="en-GB"/>
          </a:p>
        </p:txBody>
      </p:sp>
      <p:sp>
        <p:nvSpPr>
          <p:cNvPr id="3" name="Text Placeholder 2"/>
          <p:cNvSpPr>
            <a:spLocks noGrp="1"/>
          </p:cNvSpPr>
          <p:nvPr>
            <p:ph type="body" idx="1"/>
          </p:nvPr>
        </p:nvSpPr>
        <p:spPr>
          <a:xfrm>
            <a:off x="431370" y="1535113"/>
            <a:ext cx="5565147" cy="639763"/>
          </a:xfrm>
        </p:spPr>
        <p:txBody>
          <a:bodyPr anchor="ctr">
            <a:normAutofit/>
          </a:bodyPr>
          <a:lstStyle>
            <a:lvl1pPr marL="0" indent="0">
              <a:buNone/>
              <a:defRPr sz="2667" b="1">
                <a:latin typeface="Arial" panose="020B0604020202020204" pitchFamily="34" charset="0"/>
                <a:cs typeface="Arial" panose="020B0604020202020204" pitchFamily="34" charset="0"/>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Edit Master text styles</a:t>
            </a:r>
          </a:p>
        </p:txBody>
      </p:sp>
      <p:sp>
        <p:nvSpPr>
          <p:cNvPr id="4" name="Content Placeholder 3"/>
          <p:cNvSpPr>
            <a:spLocks noGrp="1"/>
          </p:cNvSpPr>
          <p:nvPr>
            <p:ph sz="half" idx="2"/>
          </p:nvPr>
        </p:nvSpPr>
        <p:spPr>
          <a:xfrm>
            <a:off x="431370" y="2174875"/>
            <a:ext cx="5565147" cy="3951288"/>
          </a:xfrm>
        </p:spPr>
        <p:txBody>
          <a:bodyPr>
            <a:normAutofit/>
          </a:bodyPr>
          <a:lstStyle>
            <a:lvl1pPr>
              <a:buClr>
                <a:srgbClr val="003087"/>
              </a:buClr>
              <a:defRPr sz="2667">
                <a:latin typeface="Arial" panose="020B0604020202020204" pitchFamily="34" charset="0"/>
                <a:cs typeface="Arial" panose="020B0604020202020204" pitchFamily="34" charset="0"/>
              </a:defRPr>
            </a:lvl1pPr>
            <a:lvl2pPr>
              <a:buClr>
                <a:srgbClr val="003087"/>
              </a:buClr>
              <a:defRPr sz="2400">
                <a:latin typeface="Arial" panose="020B0604020202020204" pitchFamily="34" charset="0"/>
                <a:cs typeface="Arial" panose="020B0604020202020204" pitchFamily="34" charset="0"/>
              </a:defRPr>
            </a:lvl2pPr>
            <a:lvl3pPr>
              <a:buClr>
                <a:srgbClr val="003087"/>
              </a:buClr>
              <a:defRPr sz="2133">
                <a:latin typeface="Arial" panose="020B0604020202020204" pitchFamily="34" charset="0"/>
                <a:cs typeface="Arial" panose="020B0604020202020204" pitchFamily="34" charset="0"/>
              </a:defRPr>
            </a:lvl3pPr>
            <a:lvl4pPr>
              <a:buClr>
                <a:srgbClr val="003087"/>
              </a:buClr>
              <a:defRPr sz="1867">
                <a:latin typeface="Arial" panose="020B0604020202020204" pitchFamily="34" charset="0"/>
                <a:cs typeface="Arial" panose="020B0604020202020204" pitchFamily="34" charset="0"/>
              </a:defRPr>
            </a:lvl4pPr>
            <a:lvl5pPr>
              <a:buClr>
                <a:srgbClr val="003087"/>
              </a:buClr>
              <a:defRPr sz="1867">
                <a:latin typeface="Arial" panose="020B0604020202020204" pitchFamily="34" charset="0"/>
                <a:cs typeface="Arial" panose="020B0604020202020204" pitchFamily="34" charset="0"/>
              </a:defRPr>
            </a:lvl5pPr>
            <a:lvl6pPr>
              <a:defRPr sz="2133"/>
            </a:lvl6pPr>
            <a:lvl7pPr>
              <a:defRPr sz="2133"/>
            </a:lvl7pPr>
            <a:lvl8pPr>
              <a:defRPr sz="2133"/>
            </a:lvl8pPr>
            <a:lvl9pPr>
              <a:defRPr sz="213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70" y="1535113"/>
            <a:ext cx="5567263" cy="639763"/>
          </a:xfrm>
        </p:spPr>
        <p:txBody>
          <a:bodyPr anchor="ctr">
            <a:normAutofit/>
          </a:bodyPr>
          <a:lstStyle>
            <a:lvl1pPr marL="0" indent="0">
              <a:buNone/>
              <a:defRPr sz="2667" b="1">
                <a:latin typeface="Arial" panose="020B0604020202020204" pitchFamily="34" charset="0"/>
                <a:cs typeface="Arial" panose="020B0604020202020204" pitchFamily="34" charset="0"/>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Edit Master text styles</a:t>
            </a:r>
          </a:p>
        </p:txBody>
      </p:sp>
      <p:sp>
        <p:nvSpPr>
          <p:cNvPr id="6" name="Content Placeholder 5"/>
          <p:cNvSpPr>
            <a:spLocks noGrp="1"/>
          </p:cNvSpPr>
          <p:nvPr>
            <p:ph sz="quarter" idx="4"/>
          </p:nvPr>
        </p:nvSpPr>
        <p:spPr>
          <a:xfrm>
            <a:off x="6193370" y="2174875"/>
            <a:ext cx="5567263" cy="3951288"/>
          </a:xfrm>
        </p:spPr>
        <p:txBody>
          <a:bodyPr>
            <a:normAutofit/>
          </a:bodyPr>
          <a:lstStyle>
            <a:lvl1pPr>
              <a:buClr>
                <a:srgbClr val="003087"/>
              </a:buClr>
              <a:defRPr sz="2667">
                <a:latin typeface="Arial" panose="020B0604020202020204" pitchFamily="34" charset="0"/>
                <a:cs typeface="Arial" panose="020B0604020202020204" pitchFamily="34" charset="0"/>
              </a:defRPr>
            </a:lvl1pPr>
            <a:lvl2pPr>
              <a:buClr>
                <a:srgbClr val="003087"/>
              </a:buClr>
              <a:defRPr sz="2400">
                <a:latin typeface="Arial" panose="020B0604020202020204" pitchFamily="34" charset="0"/>
                <a:cs typeface="Arial" panose="020B0604020202020204" pitchFamily="34" charset="0"/>
              </a:defRPr>
            </a:lvl2pPr>
            <a:lvl3pPr>
              <a:buClr>
                <a:srgbClr val="003087"/>
              </a:buClr>
              <a:defRPr sz="2133">
                <a:latin typeface="Arial" panose="020B0604020202020204" pitchFamily="34" charset="0"/>
                <a:cs typeface="Arial" panose="020B0604020202020204" pitchFamily="34" charset="0"/>
              </a:defRPr>
            </a:lvl3pPr>
            <a:lvl4pPr>
              <a:buClr>
                <a:srgbClr val="003087"/>
              </a:buClr>
              <a:defRPr sz="1867">
                <a:latin typeface="Arial" panose="020B0604020202020204" pitchFamily="34" charset="0"/>
                <a:cs typeface="Arial" panose="020B0604020202020204" pitchFamily="34" charset="0"/>
              </a:defRPr>
            </a:lvl4pPr>
            <a:lvl5pPr>
              <a:buClr>
                <a:srgbClr val="003087"/>
              </a:buClr>
              <a:defRPr sz="1867">
                <a:latin typeface="Arial" panose="020B0604020202020204" pitchFamily="34" charset="0"/>
                <a:cs typeface="Arial" panose="020B0604020202020204" pitchFamily="34" charset="0"/>
              </a:defRPr>
            </a:lvl5pPr>
            <a:lvl6pPr>
              <a:defRPr sz="2133"/>
            </a:lvl6pPr>
            <a:lvl7pPr>
              <a:defRPr sz="2133"/>
            </a:lvl7pPr>
            <a:lvl8pPr>
              <a:defRPr sz="2133"/>
            </a:lvl8pPr>
            <a:lvl9pPr>
              <a:defRPr sz="2133"/>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7" name="Date Placeholder 6"/>
          <p:cNvSpPr>
            <a:spLocks noGrp="1"/>
          </p:cNvSpPr>
          <p:nvPr>
            <p:ph type="dt" sz="half" idx="10"/>
          </p:nvPr>
        </p:nvSpPr>
        <p:spPr/>
        <p:txBody>
          <a:bodyPr/>
          <a:lstStyle/>
          <a:p>
            <a:fld id="{B32604BE-60EE-4C94-86FC-82E9E5364A9A}" type="datetimeFigureOut">
              <a:rPr lang="en-GB" smtClean="0"/>
              <a:t>10/04/2024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8C01933-47BD-4396-AFBF-31BEABCE9233}" type="slidenum">
              <a:rPr lang="en-GB" smtClean="0"/>
              <a:t>‹#›</a:t>
            </a:fld>
            <a:endParaRPr lang="en-GB"/>
          </a:p>
        </p:txBody>
      </p:sp>
    </p:spTree>
    <p:extLst>
      <p:ext uri="{BB962C8B-B14F-4D97-AF65-F5344CB8AC3E}">
        <p14:creationId xmlns:p14="http://schemas.microsoft.com/office/powerpoint/2010/main" val="425282461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32604BE-60EE-4C94-86FC-82E9E5364A9A}" type="datetimeFigureOut">
              <a:rPr lang="en-GB" smtClean="0"/>
              <a:t>10/04/2024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8C01933-47BD-4396-AFBF-31BEABCE9233}" type="slidenum">
              <a:rPr lang="en-GB" smtClean="0"/>
              <a:t>‹#›</a:t>
            </a:fld>
            <a:endParaRPr lang="en-GB"/>
          </a:p>
        </p:txBody>
      </p:sp>
    </p:spTree>
    <p:extLst>
      <p:ext uri="{BB962C8B-B14F-4D97-AF65-F5344CB8AC3E}">
        <p14:creationId xmlns:p14="http://schemas.microsoft.com/office/powerpoint/2010/main" val="203960746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2604BE-60EE-4C94-86FC-82E9E5364A9A}" type="datetimeFigureOut">
              <a:rPr lang="en-GB" smtClean="0"/>
              <a:t>10/04/2024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8C01933-47BD-4396-AFBF-31BEABCE9233}" type="slidenum">
              <a:rPr lang="en-GB" smtClean="0"/>
              <a:t>‹#›</a:t>
            </a:fld>
            <a:endParaRPr lang="en-GB"/>
          </a:p>
        </p:txBody>
      </p:sp>
    </p:spTree>
    <p:extLst>
      <p:ext uri="{BB962C8B-B14F-4D97-AF65-F5344CB8AC3E}">
        <p14:creationId xmlns:p14="http://schemas.microsoft.com/office/powerpoint/2010/main" val="3238722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4E3B9AE-30A8-4321-AB3B-ACFF046B486A}" type="datetimeFigureOut">
              <a:rPr lang="en-GB" smtClean="0"/>
              <a:t>10/04/2024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75FFF5-1C81-4145-A5C6-142476C8F155}" type="slidenum">
              <a:rPr lang="en-GB" smtClean="0"/>
              <a:t>‹#›</a:t>
            </a:fld>
            <a:endParaRPr lang="en-GB"/>
          </a:p>
        </p:txBody>
      </p:sp>
    </p:spTree>
    <p:extLst>
      <p:ext uri="{BB962C8B-B14F-4D97-AF65-F5344CB8AC3E}">
        <p14:creationId xmlns:p14="http://schemas.microsoft.com/office/powerpoint/2010/main" val="379583620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609600" y="6356351"/>
            <a:ext cx="2844800" cy="365125"/>
          </a:xfrm>
          <a:prstGeom prst="rect">
            <a:avLst/>
          </a:prstGeom>
        </p:spPr>
        <p:txBody>
          <a:bodyPr/>
          <a:lstStyle/>
          <a:p>
            <a:fld id="{B32604BE-60EE-4C94-86FC-82E9E5364A9A}" type="datetimeFigureOut">
              <a:rPr lang="en-GB" smtClean="0"/>
              <a:t>10/04/2024</a:t>
            </a:fld>
            <a:endParaRPr lang="en-GB"/>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48C01933-47BD-4396-AFBF-31BEABCE9233}" type="slidenum">
              <a:rPr lang="en-GB" smtClean="0"/>
              <a:t>‹#›</a:t>
            </a:fld>
            <a:endParaRPr lang="en-GB"/>
          </a:p>
        </p:txBody>
      </p:sp>
      <p:sp>
        <p:nvSpPr>
          <p:cNvPr id="6" name="Text Placeholder 15"/>
          <p:cNvSpPr>
            <a:spLocks noGrp="1"/>
          </p:cNvSpPr>
          <p:nvPr>
            <p:ph type="body" sz="quarter" idx="14"/>
          </p:nvPr>
        </p:nvSpPr>
        <p:spPr>
          <a:xfrm>
            <a:off x="409379" y="1986059"/>
            <a:ext cx="10295135" cy="1370935"/>
          </a:xfrm>
          <a:prstGeom prst="rect">
            <a:avLst/>
          </a:prstGeom>
        </p:spPr>
        <p:txBody>
          <a:bodyPr>
            <a:noAutofit/>
          </a:bodyPr>
          <a:lstStyle>
            <a:lvl1pPr marL="0" indent="0">
              <a:buNone/>
              <a:defRPr sz="4267" b="0">
                <a:solidFill>
                  <a:schemeClr val="bg1"/>
                </a:solidFill>
                <a:latin typeface="Arial" panose="020B0604020202020204" pitchFamily="34" charset="0"/>
                <a:cs typeface="Arial" panose="020B0604020202020204" pitchFamily="34" charset="0"/>
              </a:defRPr>
            </a:lvl1pPr>
            <a:lvl2pPr marL="12700" indent="0">
              <a:buNone/>
              <a:tabLst/>
              <a:defRPr sz="3733" b="0">
                <a:solidFill>
                  <a:schemeClr val="bg1"/>
                </a:solidFill>
                <a:latin typeface="Arial" panose="020B0604020202020204" pitchFamily="34" charset="0"/>
                <a:cs typeface="Arial" panose="020B0604020202020204" pitchFamily="34" charset="0"/>
              </a:defRPr>
            </a:lvl2pPr>
          </a:lstStyle>
          <a:p>
            <a:pPr lvl="0"/>
            <a:r>
              <a:rPr lang="en-US" dirty="0"/>
              <a:t>Click to edit Master text styles</a:t>
            </a:r>
          </a:p>
          <a:p>
            <a:pPr lvl="1"/>
            <a:r>
              <a:rPr lang="en-US" dirty="0"/>
              <a:t>Second level</a:t>
            </a:r>
          </a:p>
        </p:txBody>
      </p:sp>
    </p:spTree>
    <p:extLst>
      <p:ext uri="{BB962C8B-B14F-4D97-AF65-F5344CB8AC3E}">
        <p14:creationId xmlns:p14="http://schemas.microsoft.com/office/powerpoint/2010/main" val="2457706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4E3B9AE-30A8-4321-AB3B-ACFF046B486A}" type="datetimeFigureOut">
              <a:rPr lang="en-GB" smtClean="0"/>
              <a:t>10/04/2024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75FFF5-1C81-4145-A5C6-142476C8F155}" type="slidenum">
              <a:rPr lang="en-GB" smtClean="0"/>
              <a:t>‹#›</a:t>
            </a:fld>
            <a:endParaRPr lang="en-GB"/>
          </a:p>
        </p:txBody>
      </p:sp>
    </p:spTree>
    <p:extLst>
      <p:ext uri="{BB962C8B-B14F-4D97-AF65-F5344CB8AC3E}">
        <p14:creationId xmlns:p14="http://schemas.microsoft.com/office/powerpoint/2010/main" val="3636944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4E3B9AE-30A8-4321-AB3B-ACFF046B486A}" type="datetimeFigureOut">
              <a:rPr lang="en-GB" smtClean="0"/>
              <a:t>10/04/2024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B75FFF5-1C81-4145-A5C6-142476C8F155}" type="slidenum">
              <a:rPr lang="en-GB" smtClean="0"/>
              <a:t>‹#›</a:t>
            </a:fld>
            <a:endParaRPr lang="en-GB"/>
          </a:p>
        </p:txBody>
      </p:sp>
    </p:spTree>
    <p:extLst>
      <p:ext uri="{BB962C8B-B14F-4D97-AF65-F5344CB8AC3E}">
        <p14:creationId xmlns:p14="http://schemas.microsoft.com/office/powerpoint/2010/main" val="241484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4E3B9AE-30A8-4321-AB3B-ACFF046B486A}" type="datetimeFigureOut">
              <a:rPr lang="en-GB" smtClean="0"/>
              <a:t>10/04/2024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75FFF5-1C81-4145-A5C6-142476C8F155}" type="slidenum">
              <a:rPr lang="en-GB" smtClean="0"/>
              <a:t>‹#›</a:t>
            </a:fld>
            <a:endParaRPr lang="en-GB"/>
          </a:p>
        </p:txBody>
      </p:sp>
    </p:spTree>
    <p:extLst>
      <p:ext uri="{BB962C8B-B14F-4D97-AF65-F5344CB8AC3E}">
        <p14:creationId xmlns:p14="http://schemas.microsoft.com/office/powerpoint/2010/main" val="12760388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E3B9AE-30A8-4321-AB3B-ACFF046B486A}" type="datetimeFigureOut">
              <a:rPr lang="en-GB" smtClean="0"/>
              <a:t>10/04/2024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B75FFF5-1C81-4145-A5C6-142476C8F155}" type="slidenum">
              <a:rPr lang="en-GB" smtClean="0"/>
              <a:t>‹#›</a:t>
            </a:fld>
            <a:endParaRPr lang="en-GB"/>
          </a:p>
        </p:txBody>
      </p:sp>
    </p:spTree>
    <p:extLst>
      <p:ext uri="{BB962C8B-B14F-4D97-AF65-F5344CB8AC3E}">
        <p14:creationId xmlns:p14="http://schemas.microsoft.com/office/powerpoint/2010/main" val="2054419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4E3B9AE-30A8-4321-AB3B-ACFF046B486A}" type="datetimeFigureOut">
              <a:rPr lang="en-GB" smtClean="0"/>
              <a:t>10/04/2024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75FFF5-1C81-4145-A5C6-142476C8F155}" type="slidenum">
              <a:rPr lang="en-GB" smtClean="0"/>
              <a:t>‹#›</a:t>
            </a:fld>
            <a:endParaRPr lang="en-GB"/>
          </a:p>
        </p:txBody>
      </p:sp>
    </p:spTree>
    <p:extLst>
      <p:ext uri="{BB962C8B-B14F-4D97-AF65-F5344CB8AC3E}">
        <p14:creationId xmlns:p14="http://schemas.microsoft.com/office/powerpoint/2010/main" val="281565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4E3B9AE-30A8-4321-AB3B-ACFF046B486A}" type="datetimeFigureOut">
              <a:rPr lang="en-GB" smtClean="0"/>
              <a:t>10/04/2024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75FFF5-1C81-4145-A5C6-142476C8F155}" type="slidenum">
              <a:rPr lang="en-GB" smtClean="0"/>
              <a:t>‹#›</a:t>
            </a:fld>
            <a:endParaRPr lang="en-GB"/>
          </a:p>
        </p:txBody>
      </p:sp>
    </p:spTree>
    <p:extLst>
      <p:ext uri="{BB962C8B-B14F-4D97-AF65-F5344CB8AC3E}">
        <p14:creationId xmlns:p14="http://schemas.microsoft.com/office/powerpoint/2010/main" val="2816274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5" Type="http://schemas.openxmlformats.org/officeDocument/2006/relationships/slideLayout" Target="../slideLayouts/slideLayout27.xml"/><Relationship Id="rId10" Type="http://schemas.openxmlformats.org/officeDocument/2006/relationships/image" Target="../media/image1.jpeg"/><Relationship Id="rId4" Type="http://schemas.openxmlformats.org/officeDocument/2006/relationships/slideLayout" Target="../slideLayouts/slideLayout26.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E3B9AE-30A8-4321-AB3B-ACFF046B486A}" type="datetimeFigureOut">
              <a:rPr lang="en-GB" smtClean="0"/>
              <a:t>10/04/2024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75FFF5-1C81-4145-A5C6-142476C8F155}" type="slidenum">
              <a:rPr lang="en-GB" smtClean="0"/>
              <a:t>‹#›</a:t>
            </a:fld>
            <a:endParaRPr lang="en-GB"/>
          </a:p>
        </p:txBody>
      </p:sp>
    </p:spTree>
    <p:extLst>
      <p:ext uri="{BB962C8B-B14F-4D97-AF65-F5344CB8AC3E}">
        <p14:creationId xmlns:p14="http://schemas.microsoft.com/office/powerpoint/2010/main" val="3610548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47F2F86-C340-31D1-D72D-766EC30533A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FB114A9-301D-30BC-305D-CEDDABED88C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402D201-5C1F-2DFB-37A9-5A81B54C7D0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AE1A685-CFE2-43D5-98FD-B408EE1619CF}" type="datetimeFigureOut">
              <a:rPr lang="en-GB" smtClean="0"/>
              <a:t>10/04/2024</a:t>
            </a:fld>
            <a:endParaRPr lang="en-GB"/>
          </a:p>
        </p:txBody>
      </p:sp>
      <p:sp>
        <p:nvSpPr>
          <p:cNvPr id="5" name="Footer Placeholder 4">
            <a:extLst>
              <a:ext uri="{FF2B5EF4-FFF2-40B4-BE49-F238E27FC236}">
                <a16:creationId xmlns:a16="http://schemas.microsoft.com/office/drawing/2014/main" id="{63A0D0E0-0FC1-AC4B-0BD4-6F163C5176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EB19E801-5F3E-5039-6224-87BDE2B78D0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9E029CE-C78F-4889-9166-4C7C0FDC79B2}" type="slidenum">
              <a:rPr lang="en-GB" smtClean="0"/>
              <a:t>‹#›</a:t>
            </a:fld>
            <a:endParaRPr lang="en-GB"/>
          </a:p>
        </p:txBody>
      </p:sp>
    </p:spTree>
    <p:extLst>
      <p:ext uri="{BB962C8B-B14F-4D97-AF65-F5344CB8AC3E}">
        <p14:creationId xmlns:p14="http://schemas.microsoft.com/office/powerpoint/2010/main" val="19111019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8455" y="404667"/>
            <a:ext cx="9230816" cy="675863"/>
          </a:xfrm>
          <a:prstGeom prst="rect">
            <a:avLst/>
          </a:prstGeom>
        </p:spPr>
        <p:txBody>
          <a:bodyPr vert="horz" lIns="91440" tIns="45720" rIns="91440" bIns="45720" rtlCol="0" anchor="ctr">
            <a:noAutofit/>
          </a:bodyPr>
          <a:lstStyle/>
          <a:p>
            <a:r>
              <a:rPr lang="en-US"/>
              <a:t>Click to edit Master title style</a:t>
            </a:r>
            <a:endParaRPr lang="en-GB" dirty="0"/>
          </a:p>
        </p:txBody>
      </p:sp>
      <p:sp>
        <p:nvSpPr>
          <p:cNvPr id="3" name="Text Placeholder 2"/>
          <p:cNvSpPr>
            <a:spLocks noGrp="1"/>
          </p:cNvSpPr>
          <p:nvPr>
            <p:ph type="body" idx="1"/>
          </p:nvPr>
        </p:nvSpPr>
        <p:spPr>
          <a:xfrm>
            <a:off x="408458" y="1600201"/>
            <a:ext cx="11354993" cy="45259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B32604BE-60EE-4C94-86FC-82E9E5364A9A}" type="datetimeFigureOut">
              <a:rPr lang="en-GB" smtClean="0"/>
              <a:t>10/04/2024</a:t>
            </a:fld>
            <a:endParaRPr lang="en-GB"/>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48C01933-47BD-4396-AFBF-31BEABCE9233}" type="slidenum">
              <a:rPr lang="en-GB" smtClean="0"/>
              <a:t>‹#›</a:t>
            </a:fld>
            <a:endParaRPr lang="en-GB"/>
          </a:p>
        </p:txBody>
      </p:sp>
      <p:cxnSp>
        <p:nvCxnSpPr>
          <p:cNvPr id="16" name="Straight Connector 15"/>
          <p:cNvCxnSpPr/>
          <p:nvPr userDrawn="1"/>
        </p:nvCxnSpPr>
        <p:spPr>
          <a:xfrm>
            <a:off x="408458" y="1190705"/>
            <a:ext cx="11354993" cy="1"/>
          </a:xfrm>
          <a:prstGeom prst="line">
            <a:avLst/>
          </a:prstGeom>
          <a:ln w="25400">
            <a:solidFill>
              <a:srgbClr val="41B6E6"/>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a:xfrm>
            <a:off x="310147" y="6472123"/>
            <a:ext cx="3025807" cy="338554"/>
          </a:xfrm>
          <a:prstGeom prst="rect">
            <a:avLst/>
          </a:prstGeom>
          <a:noFill/>
          <a:ln>
            <a:noFill/>
          </a:ln>
        </p:spPr>
        <p:txBody>
          <a:bodyPr wrap="square" rtlCol="0">
            <a:spAutoFit/>
          </a:bodyPr>
          <a:lstStyle/>
          <a:p>
            <a:r>
              <a:rPr lang="en-US" sz="1600" dirty="0">
                <a:solidFill>
                  <a:srgbClr val="003087"/>
                </a:solidFill>
                <a:latin typeface="Arial" charset="0"/>
                <a:ea typeface="Arial" charset="0"/>
                <a:cs typeface="Arial" charset="0"/>
              </a:rPr>
              <a:t>Advise </a:t>
            </a:r>
            <a:r>
              <a:rPr lang="en-US" sz="1600" dirty="0">
                <a:solidFill>
                  <a:srgbClr val="00A291"/>
                </a:solidFill>
                <a:latin typeface="Arial" charset="0"/>
                <a:ea typeface="Arial" charset="0"/>
                <a:cs typeface="Arial" charset="0"/>
              </a:rPr>
              <a:t>/</a:t>
            </a:r>
            <a:r>
              <a:rPr lang="en-US" sz="1600" dirty="0">
                <a:solidFill>
                  <a:srgbClr val="003087"/>
                </a:solidFill>
                <a:latin typeface="Arial" charset="0"/>
                <a:ea typeface="Arial" charset="0"/>
                <a:cs typeface="Arial" charset="0"/>
              </a:rPr>
              <a:t> Resolve </a:t>
            </a:r>
            <a:r>
              <a:rPr lang="en-US" sz="1600" dirty="0">
                <a:solidFill>
                  <a:srgbClr val="00A291"/>
                </a:solidFill>
                <a:latin typeface="Arial" charset="0"/>
                <a:ea typeface="Arial" charset="0"/>
                <a:cs typeface="Arial" charset="0"/>
              </a:rPr>
              <a:t>/</a:t>
            </a:r>
            <a:r>
              <a:rPr lang="en-US" sz="1600" dirty="0">
                <a:solidFill>
                  <a:srgbClr val="003087"/>
                </a:solidFill>
                <a:latin typeface="Arial" charset="0"/>
                <a:ea typeface="Arial" charset="0"/>
                <a:cs typeface="Arial" charset="0"/>
              </a:rPr>
              <a:t> Learn</a:t>
            </a:r>
          </a:p>
        </p:txBody>
      </p:sp>
      <p:cxnSp>
        <p:nvCxnSpPr>
          <p:cNvPr id="19" name="Straight Connector 18"/>
          <p:cNvCxnSpPr/>
          <p:nvPr userDrawn="1"/>
        </p:nvCxnSpPr>
        <p:spPr>
          <a:xfrm flipH="1">
            <a:off x="408729" y="6360299"/>
            <a:ext cx="11399609" cy="6604"/>
          </a:xfrm>
          <a:prstGeom prst="line">
            <a:avLst/>
          </a:prstGeom>
          <a:ln w="127000">
            <a:solidFill>
              <a:srgbClr val="41B6E6"/>
            </a:solidFill>
          </a:ln>
        </p:spPr>
        <p:style>
          <a:lnRef idx="1">
            <a:schemeClr val="accent1"/>
          </a:lnRef>
          <a:fillRef idx="0">
            <a:schemeClr val="accent1"/>
          </a:fillRef>
          <a:effectRef idx="0">
            <a:schemeClr val="accent1"/>
          </a:effectRef>
          <a:fontRef idx="minor">
            <a:schemeClr val="tx1"/>
          </a:fontRef>
        </p:style>
      </p:cxnSp>
      <p:sp>
        <p:nvSpPr>
          <p:cNvPr id="20" name="Slide Number Placeholder 5"/>
          <p:cNvSpPr txBox="1">
            <a:spLocks/>
          </p:cNvSpPr>
          <p:nvPr userDrawn="1"/>
        </p:nvSpPr>
        <p:spPr>
          <a:xfrm>
            <a:off x="11509697" y="6437892"/>
            <a:ext cx="665480" cy="365125"/>
          </a:xfrm>
          <a:prstGeom prst="rect">
            <a:avLst/>
          </a:prstGeom>
          <a:ln>
            <a:noFill/>
          </a:ln>
        </p:spPr>
        <p:txBody>
          <a:bodyPr/>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8453970-A3B0-4983-B149-25FA5DF36C17}" type="slidenum">
              <a:rPr lang="en-GB" sz="1600" smtClean="0"/>
              <a:pPr/>
              <a:t>‹#›</a:t>
            </a:fld>
            <a:endParaRPr lang="en-GB" sz="1600" dirty="0"/>
          </a:p>
        </p:txBody>
      </p:sp>
      <p:pic>
        <p:nvPicPr>
          <p:cNvPr id="23" name="Picture 22"/>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10371039" y="356659"/>
            <a:ext cx="1378141" cy="724800"/>
          </a:xfrm>
          <a:prstGeom prst="rect">
            <a:avLst/>
          </a:prstGeom>
        </p:spPr>
      </p:pic>
    </p:spTree>
    <p:extLst>
      <p:ext uri="{BB962C8B-B14F-4D97-AF65-F5344CB8AC3E}">
        <p14:creationId xmlns:p14="http://schemas.microsoft.com/office/powerpoint/2010/main" val="243245911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Lst>
  <p:txStyles>
    <p:titleStyle>
      <a:lvl1pPr algn="l" defTabSz="1219170" rtl="0" eaLnBrk="1" latinLnBrk="0" hangingPunct="1">
        <a:spcBef>
          <a:spcPct val="0"/>
        </a:spcBef>
        <a:buNone/>
        <a:defRPr sz="4267" kern="1200">
          <a:solidFill>
            <a:srgbClr val="003087"/>
          </a:solidFill>
          <a:latin typeface="Arial" panose="020B0604020202020204" pitchFamily="34" charset="0"/>
          <a:ea typeface="+mj-ea"/>
          <a:cs typeface="Arial" panose="020B0604020202020204" pitchFamily="34" charset="0"/>
        </a:defRPr>
      </a:lvl1pPr>
    </p:titleStyle>
    <p:bodyStyle>
      <a:lvl1pPr marL="457189" indent="-457189" algn="l" defTabSz="121917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990575" indent="-380990"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2pPr>
      <a:lvl3pPr marL="1523962"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3pPr>
      <a:lvl4pPr marL="2133547"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4pPr>
      <a:lvl5pPr marL="2743131" indent="-304792" algn="l" defTabSz="1219170" rtl="0" eaLnBrk="1" latinLnBrk="0" hangingPunct="1">
        <a:spcBef>
          <a:spcPct val="20000"/>
        </a:spcBef>
        <a:buFont typeface="Arial" panose="020B0604020202020204" pitchFamily="34" charset="0"/>
        <a:buChar char="»"/>
        <a:defRPr sz="2667" kern="1200">
          <a:solidFill>
            <a:schemeClr val="tx1"/>
          </a:solidFill>
          <a:latin typeface="Arial" panose="020B0604020202020204" pitchFamily="34" charset="0"/>
          <a:ea typeface="+mn-ea"/>
          <a:cs typeface="Arial" panose="020B0604020202020204" pitchFamily="34" charset="0"/>
        </a:defRPr>
      </a:lvl5pPr>
      <a:lvl6pPr marL="335271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6pPr>
      <a:lvl7pPr marL="3962301"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7pPr>
      <a:lvl8pPr marL="4571886"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8pPr>
      <a:lvl9pPr marL="5181470" indent="-304792" algn="l" defTabSz="1219170" rtl="0" eaLnBrk="1" latinLnBrk="0" hangingPunct="1">
        <a:spcBef>
          <a:spcPct val="20000"/>
        </a:spcBef>
        <a:buFont typeface="Arial" panose="020B0604020202020204" pitchFamily="34" charset="0"/>
        <a:buChar char="•"/>
        <a:defRPr sz="2667"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3.jpeg"/><Relationship Id="rId7"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0.png"/><Relationship Id="rId2" Type="http://schemas.openxmlformats.org/officeDocument/2006/relationships/notesSlide" Target="../notesSlides/notesSlide8.xml"/><Relationship Id="rId1" Type="http://schemas.openxmlformats.org/officeDocument/2006/relationships/slideLayout" Target="../slideLayouts/slideLayout8.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8.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image" Target="../media/image9.jpeg"/></Relationships>
</file>

<file path=ppt/slides/_rels/slide12.xml.rels><?xml version="1.0" encoding="UTF-8" standalone="yes"?>
<Relationships xmlns="http://schemas.openxmlformats.org/package/2006/relationships"><Relationship Id="rId8" Type="http://schemas.openxmlformats.org/officeDocument/2006/relationships/image" Target="../media/image14.jpg"/><Relationship Id="rId3" Type="http://schemas.openxmlformats.org/officeDocument/2006/relationships/image" Target="../media/image8.png"/><Relationship Id="rId7"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8.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image" Target="../media/image9.jpeg"/><Relationship Id="rId9" Type="http://schemas.openxmlformats.org/officeDocument/2006/relationships/hyperlink" Target="https://www.flickr.com/photos/wingedwolf/5471047557" TargetMode="External"/></Relationships>
</file>

<file path=ppt/slides/_rels/slide2.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hyperlink" Target="https://resolution.nhs.uk/about/our-strategy/" TargetMode="External"/><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6.png"/><Relationship Id="rId5" Type="http://schemas.openxmlformats.org/officeDocument/2006/relationships/image" Target="../media/image9.jpeg"/><Relationship Id="rId4" Type="http://schemas.openxmlformats.org/officeDocument/2006/relationships/image" Target="../media/image8.png"/></Relationships>
</file>

<file path=ppt/slides/_rels/slide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19.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image" Target="../media/image9.jpeg"/></Relationships>
</file>

<file path=ppt/slides/_rels/slide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png"/><Relationship Id="rId1" Type="http://schemas.openxmlformats.org/officeDocument/2006/relationships/slideLayout" Target="../slideLayouts/slideLayout8.xml"/><Relationship Id="rId6" Type="http://schemas.openxmlformats.org/officeDocument/2006/relationships/image" Target="../media/image10.png"/><Relationship Id="rId5" Type="http://schemas.microsoft.com/office/2007/relationships/hdphoto" Target="../media/hdphoto1.wdp"/><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hyperlink" Target="https://resolution.nhs.uk/services/claims-management/clinical-schemes/clinical-negligence-scheme-for-general-practice/" TargetMode="External"/><Relationship Id="rId7" Type="http://schemas.microsoft.com/office/2007/relationships/hdphoto" Target="../media/hdphoto1.wdp"/><Relationship Id="rId2" Type="http://schemas.openxmlformats.org/officeDocument/2006/relationships/notesSlide" Target="../notesSlides/notesSlide4.xml"/><Relationship Id="rId1" Type="http://schemas.openxmlformats.org/officeDocument/2006/relationships/slideLayout" Target="../slideLayouts/slideLayout8.xml"/><Relationship Id="rId6" Type="http://schemas.openxmlformats.org/officeDocument/2006/relationships/image" Target="../media/image6.png"/><Relationship Id="rId5" Type="http://schemas.openxmlformats.org/officeDocument/2006/relationships/image" Target="../media/image9.jpeg"/><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8.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image" Target="../media/image9.jpeg"/></Relationships>
</file>

<file path=ppt/slides/_rels/slide8.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hyperlink" Target="mailto:nhsr.cnsgpnotification@nhs.net" TargetMode="External"/><Relationship Id="rId7"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8.xml"/><Relationship Id="rId6" Type="http://schemas.openxmlformats.org/officeDocument/2006/relationships/image" Target="../media/image9.jpeg"/><Relationship Id="rId5" Type="http://schemas.openxmlformats.org/officeDocument/2006/relationships/image" Target="../media/image8.png"/><Relationship Id="rId4" Type="http://schemas.openxmlformats.org/officeDocument/2006/relationships/hyperlink" Target="mailto:nhsr.elsgpnotifications@nhs.net" TargetMode="External"/><Relationship Id="rId9" Type="http://schemas.openxmlformats.org/officeDocument/2006/relationships/image" Target="../media/image10.png"/></Relationships>
</file>

<file path=ppt/slides/_rels/slide9.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8.png"/><Relationship Id="rId7"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8.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image" Target="../media/image9.jpeg"/><Relationship Id="rId9"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A499"/>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A2C7E73-7EA0-E65E-E5E1-884CE1FABE65}"/>
              </a:ext>
            </a:extLst>
          </p:cNvPr>
          <p:cNvSpPr>
            <a:spLocks/>
          </p:cNvSpPr>
          <p:nvPr/>
        </p:nvSpPr>
        <p:spPr>
          <a:xfrm>
            <a:off x="5319642" y="6112505"/>
            <a:ext cx="1552716" cy="37942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930217" y="1229880"/>
            <a:ext cx="10174224" cy="4237057"/>
          </a:xfrm>
          <a:prstGeom prst="rect">
            <a:avLst/>
          </a:prstGeom>
        </p:spPr>
        <p:txBody>
          <a:bodyPr wrap="square">
            <a:spAutoFit/>
          </a:bodyPr>
          <a:lstStyle/>
          <a:p>
            <a:endParaRPr lang="en-GB" sz="2400" b="1" baseline="30000" dirty="0">
              <a:solidFill>
                <a:schemeClr val="bg1"/>
              </a:solidFill>
              <a:latin typeface="Arial" panose="020B0604020202020204" pitchFamily="34" charset="0"/>
            </a:endParaRPr>
          </a:p>
          <a:p>
            <a:r>
              <a:rPr lang="en-GB" sz="5000" b="1" baseline="30000" dirty="0">
                <a:solidFill>
                  <a:schemeClr val="bg1"/>
                </a:solidFill>
                <a:latin typeface="Arial" panose="020B0604020202020204" pitchFamily="34" charset="0"/>
              </a:rPr>
              <a:t>North West NHS primary care </a:t>
            </a:r>
          </a:p>
          <a:p>
            <a:r>
              <a:rPr lang="en-GB" sz="5000" b="1" baseline="30000" dirty="0">
                <a:solidFill>
                  <a:schemeClr val="bg1"/>
                </a:solidFill>
                <a:latin typeface="Arial" panose="020B0604020202020204" pitchFamily="34" charset="0"/>
              </a:rPr>
              <a:t>Dispelling the myth-towards safer practice</a:t>
            </a:r>
          </a:p>
          <a:p>
            <a:endParaRPr lang="en-GB" sz="4000" baseline="30000" dirty="0">
              <a:solidFill>
                <a:schemeClr val="bg1"/>
              </a:solidFill>
              <a:latin typeface="Arial" panose="020B0604020202020204" pitchFamily="34" charset="0"/>
            </a:endParaRPr>
          </a:p>
          <a:p>
            <a:r>
              <a:rPr lang="en-GB" sz="4000" baseline="30000" dirty="0">
                <a:solidFill>
                  <a:schemeClr val="bg1"/>
                </a:solidFill>
                <a:latin typeface="Arial" panose="020B0604020202020204" pitchFamily="34" charset="0"/>
              </a:rPr>
              <a:t>Webinar one: Seeking support for claims</a:t>
            </a:r>
            <a:endParaRPr lang="en-GB" sz="4000" b="0" i="0" u="none" strike="noStrike" baseline="30000" dirty="0">
              <a:solidFill>
                <a:schemeClr val="bg1"/>
              </a:solidFill>
              <a:latin typeface="Arial" panose="020B0604020202020204" pitchFamily="34" charset="0"/>
            </a:endParaRPr>
          </a:p>
          <a:p>
            <a:endParaRPr lang="en-GB" sz="4000" b="1" baseline="30000" dirty="0">
              <a:solidFill>
                <a:schemeClr val="bg1"/>
              </a:solidFill>
              <a:latin typeface="Arial" panose="020B0604020202020204" pitchFamily="34" charset="0"/>
            </a:endParaRPr>
          </a:p>
          <a:p>
            <a:r>
              <a:rPr lang="en-GB" sz="3200" b="0" i="0" u="none" strike="noStrike" baseline="30000">
                <a:solidFill>
                  <a:schemeClr val="bg1"/>
                </a:solidFill>
                <a:latin typeface="Arial" panose="020B0604020202020204" pitchFamily="34" charset="0"/>
              </a:rPr>
              <a:t>Wednesday </a:t>
            </a:r>
            <a:r>
              <a:rPr lang="en-GB" sz="3200" b="0" i="0" u="none" strike="noStrike" baseline="30000" dirty="0">
                <a:solidFill>
                  <a:schemeClr val="bg1"/>
                </a:solidFill>
                <a:latin typeface="Arial" panose="020B0604020202020204" pitchFamily="34" charset="0"/>
              </a:rPr>
              <a:t>10th April, 1pm-2pm</a:t>
            </a:r>
          </a:p>
          <a:p>
            <a:endParaRPr lang="en-GB" sz="3200" b="1" i="0" u="none" strike="noStrike" baseline="30000" dirty="0">
              <a:solidFill>
                <a:srgbClr val="000000"/>
              </a:solidFill>
              <a:latin typeface="Arial" panose="020B0604020202020204" pitchFamily="34" charset="0"/>
            </a:endParaRPr>
          </a:p>
          <a:p>
            <a:r>
              <a:rPr lang="en-GB" sz="3200" b="1" baseline="30000" dirty="0">
                <a:solidFill>
                  <a:schemeClr val="bg1"/>
                </a:solidFill>
                <a:latin typeface="Arial" panose="020B0604020202020204" pitchFamily="34" charset="0"/>
              </a:rPr>
              <a:t>Patricia Roe, Partner, Hempsons 		</a:t>
            </a:r>
          </a:p>
          <a:p>
            <a:r>
              <a:rPr lang="en-GB" sz="3200" b="1" baseline="30000" dirty="0">
                <a:solidFill>
                  <a:schemeClr val="bg1"/>
                </a:solidFill>
                <a:latin typeface="Arial" panose="020B0604020202020204" pitchFamily="34" charset="0"/>
              </a:rPr>
              <a:t>Dr Anwar Khan, Senior Clinical advisor for General Practice, NHS Resolution</a:t>
            </a:r>
          </a:p>
          <a:p>
            <a:r>
              <a:rPr lang="en-GB" sz="3200" b="1" i="0" u="none" strike="noStrike" baseline="30000" dirty="0">
                <a:solidFill>
                  <a:schemeClr val="bg1"/>
                </a:solidFill>
                <a:latin typeface="Arial" panose="020B0604020202020204" pitchFamily="34" charset="0"/>
              </a:rPr>
              <a:t>Andrea </a:t>
            </a:r>
            <a:r>
              <a:rPr lang="en-GB" sz="3200" b="1" i="0" u="none" strike="noStrike" baseline="30000" dirty="0" err="1">
                <a:solidFill>
                  <a:schemeClr val="bg1"/>
                </a:solidFill>
                <a:latin typeface="Arial" panose="020B0604020202020204" pitchFamily="34" charset="0"/>
              </a:rPr>
              <a:t>Leng</a:t>
            </a:r>
            <a:r>
              <a:rPr lang="en-GB" sz="3200" b="1" i="0" u="none" strike="noStrike" baseline="30000" dirty="0">
                <a:solidFill>
                  <a:schemeClr val="bg1"/>
                </a:solidFill>
                <a:latin typeface="Arial" panose="020B0604020202020204" pitchFamily="34" charset="0"/>
              </a:rPr>
              <a:t>, Operational team leader, NHS Resolution</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959546" y="409970"/>
            <a:ext cx="1662429" cy="878264"/>
          </a:xfrm>
          <a:prstGeom prst="rect">
            <a:avLst/>
          </a:prstGeom>
        </p:spPr>
      </p:pic>
      <p:pic>
        <p:nvPicPr>
          <p:cNvPr id="12" name="Picture 11" descr="A black text on a white background&#10;&#10;Description automatically generated">
            <a:extLst>
              <a:ext uri="{FF2B5EF4-FFF2-40B4-BE49-F238E27FC236}">
                <a16:creationId xmlns:a16="http://schemas.microsoft.com/office/drawing/2014/main" id="{92D516A9-60B5-C15F-D74E-7BF59F583BB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30217" y="6133865"/>
            <a:ext cx="2364312" cy="440836"/>
          </a:xfrm>
          <a:prstGeom prst="rect">
            <a:avLst/>
          </a:prstGeom>
        </p:spPr>
      </p:pic>
      <p:pic>
        <p:nvPicPr>
          <p:cNvPr id="16" name="Picture 15" descr="A close up of a sign&#10;&#10;Description automatically generated">
            <a:extLst>
              <a:ext uri="{FF2B5EF4-FFF2-40B4-BE49-F238E27FC236}">
                <a16:creationId xmlns:a16="http://schemas.microsoft.com/office/drawing/2014/main" id="{9BA6C8D1-05D9-C6FE-2F67-B260BB60307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0217" y="5233315"/>
            <a:ext cx="1450521" cy="578215"/>
          </a:xfrm>
          <a:prstGeom prst="rect">
            <a:avLst/>
          </a:prstGeom>
        </p:spPr>
      </p:pic>
      <p:pic>
        <p:nvPicPr>
          <p:cNvPr id="18" name="Picture 17" descr="A blue sign with white text&#10;&#10;Description automatically generated">
            <a:extLst>
              <a:ext uri="{FF2B5EF4-FFF2-40B4-BE49-F238E27FC236}">
                <a16:creationId xmlns:a16="http://schemas.microsoft.com/office/drawing/2014/main" id="{C147EA77-3580-82B3-B811-0472A3C4FDEB}"/>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554721" y="5233315"/>
            <a:ext cx="1224455" cy="578215"/>
          </a:xfrm>
          <a:prstGeom prst="rect">
            <a:avLst/>
          </a:prstGeom>
        </p:spPr>
      </p:pic>
      <p:pic>
        <p:nvPicPr>
          <p:cNvPr id="6" name="Picture 5" descr="A black and white logo&#10;&#10;Description automatically generated">
            <a:extLst>
              <a:ext uri="{FF2B5EF4-FFF2-40B4-BE49-F238E27FC236}">
                <a16:creationId xmlns:a16="http://schemas.microsoft.com/office/drawing/2014/main" id="{47AE5CFC-D070-2950-9A0D-7E2315E55D0E}"/>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10000" b="95000" l="1600" r="98000">
                        <a14:foregroundMark x1="7600" y1="45000" x2="61200" y2="55000"/>
                        <a14:foregroundMark x1="61200" y1="55000" x2="94000" y2="43333"/>
                        <a14:foregroundMark x1="92400" y1="18333" x2="7200" y2="21667"/>
                        <a14:foregroundMark x1="7200" y1="21667" x2="29200" y2="93333"/>
                        <a14:foregroundMark x1="29200" y1="93333" x2="52000" y2="93333"/>
                        <a14:foregroundMark x1="52000" y1="93333" x2="95600" y2="76667"/>
                        <a14:foregroundMark x1="95600" y1="76667" x2="93200" y2="11667"/>
                        <a14:foregroundMark x1="1600" y1="10000" x2="11200" y2="86667"/>
                        <a14:foregroundMark x1="11200" y1="86667" x2="38000" y2="88333"/>
                        <a14:foregroundMark x1="96800" y1="95000" x2="98000" y2="83333"/>
                        <a14:foregroundMark x1="98000" y1="81667" x2="97600" y2="33333"/>
                        <a14:foregroundMark x1="46000" y1="41667" x2="46000" y2="41667"/>
                      </a14:backgroundRemoval>
                    </a14:imgEffect>
                  </a14:imgLayer>
                </a14:imgProps>
              </a:ext>
              <a:ext uri="{28A0092B-C50C-407E-A947-70E740481C1C}">
                <a14:useLocalDpi xmlns:a14="http://schemas.microsoft.com/office/drawing/2010/main" val="0"/>
              </a:ext>
            </a:extLst>
          </a:blip>
          <a:stretch>
            <a:fillRect/>
          </a:stretch>
        </p:blipFill>
        <p:spPr>
          <a:xfrm>
            <a:off x="9240725" y="6016466"/>
            <a:ext cx="2381250" cy="571500"/>
          </a:xfrm>
          <a:prstGeom prst="rect">
            <a:avLst/>
          </a:prstGeom>
        </p:spPr>
      </p:pic>
      <p:pic>
        <p:nvPicPr>
          <p:cNvPr id="1028" name="Picture 4">
            <a:extLst>
              <a:ext uri="{FF2B5EF4-FFF2-40B4-BE49-F238E27FC236}">
                <a16:creationId xmlns:a16="http://schemas.microsoft.com/office/drawing/2014/main" id="{7F170577-B580-88FC-2FE6-ED83CA806EEA}"/>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5194572" y="5924710"/>
            <a:ext cx="1802856" cy="6651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43156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51272B-3756-EBAE-E23A-1B9F08A83133}"/>
              </a:ext>
            </a:extLst>
          </p:cNvPr>
          <p:cNvSpPr>
            <a:spLocks noGrp="1"/>
          </p:cNvSpPr>
          <p:nvPr>
            <p:ph idx="1"/>
          </p:nvPr>
        </p:nvSpPr>
        <p:spPr>
          <a:xfrm>
            <a:off x="3832425" y="262551"/>
            <a:ext cx="8270133" cy="6405326"/>
          </a:xfrm>
        </p:spPr>
        <p:txBody>
          <a:bodyPr/>
          <a:lstStyle/>
          <a:p>
            <a:endParaRPr lang="en-GB" dirty="0"/>
          </a:p>
          <a:p>
            <a:endParaRPr lang="en-GB" dirty="0"/>
          </a:p>
          <a:p>
            <a:r>
              <a:rPr lang="en-GB" dirty="0"/>
              <a:t>Covid</a:t>
            </a:r>
          </a:p>
          <a:p>
            <a:endParaRPr lang="en-GB" dirty="0"/>
          </a:p>
          <a:p>
            <a:r>
              <a:rPr lang="en-GB" dirty="0"/>
              <a:t>Fixed recoverable costs</a:t>
            </a:r>
          </a:p>
          <a:p>
            <a:endParaRPr lang="en-GB" dirty="0"/>
          </a:p>
          <a:p>
            <a:r>
              <a:rPr lang="en-GB" dirty="0"/>
              <a:t>Legislation </a:t>
            </a:r>
          </a:p>
        </p:txBody>
      </p:sp>
      <p:sp>
        <p:nvSpPr>
          <p:cNvPr id="5" name="Rectangle 4">
            <a:extLst>
              <a:ext uri="{FF2B5EF4-FFF2-40B4-BE49-F238E27FC236}">
                <a16:creationId xmlns:a16="http://schemas.microsoft.com/office/drawing/2014/main" id="{E3072864-2A6D-FD7E-E753-8C8DD78E19D6}"/>
              </a:ext>
            </a:extLst>
          </p:cNvPr>
          <p:cNvSpPr/>
          <p:nvPr/>
        </p:nvSpPr>
        <p:spPr>
          <a:xfrm>
            <a:off x="0" y="0"/>
            <a:ext cx="3610536" cy="6858000"/>
          </a:xfrm>
          <a:prstGeom prst="rect">
            <a:avLst/>
          </a:prstGeom>
          <a:solidFill>
            <a:srgbClr val="00A4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a:extLst>
              <a:ext uri="{FF2B5EF4-FFF2-40B4-BE49-F238E27FC236}">
                <a16:creationId xmlns:a16="http://schemas.microsoft.com/office/drawing/2014/main" id="{A02D5C8B-F797-197A-5FC2-9B0790B4135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39055" y="84843"/>
            <a:ext cx="1082158" cy="571706"/>
          </a:xfrm>
          <a:prstGeom prst="rect">
            <a:avLst/>
          </a:prstGeom>
        </p:spPr>
      </p:pic>
      <p:pic>
        <p:nvPicPr>
          <p:cNvPr id="7" name="Picture 6" descr="A black text on a white background&#10;&#10;Description automatically generated">
            <a:extLst>
              <a:ext uri="{FF2B5EF4-FFF2-40B4-BE49-F238E27FC236}">
                <a16:creationId xmlns:a16="http://schemas.microsoft.com/office/drawing/2014/main" id="{23BC627B-8EE7-1D32-F38F-135402FB5A1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6704" y="6461101"/>
            <a:ext cx="1099814" cy="205065"/>
          </a:xfrm>
          <a:prstGeom prst="rect">
            <a:avLst/>
          </a:prstGeom>
        </p:spPr>
      </p:pic>
      <p:pic>
        <p:nvPicPr>
          <p:cNvPr id="9" name="Picture 8" descr="A black and white logo&#10;&#10;Description automatically generated">
            <a:extLst>
              <a:ext uri="{FF2B5EF4-FFF2-40B4-BE49-F238E27FC236}">
                <a16:creationId xmlns:a16="http://schemas.microsoft.com/office/drawing/2014/main" id="{0AE396EC-8824-7221-7B98-F3E14A61FA93}"/>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10000" b="95000" l="1600" r="98000">
                        <a14:foregroundMark x1="7600" y1="45000" x2="61200" y2="55000"/>
                        <a14:foregroundMark x1="61200" y1="55000" x2="94000" y2="43333"/>
                        <a14:foregroundMark x1="92400" y1="18333" x2="7200" y2="21667"/>
                        <a14:foregroundMark x1="7200" y1="21667" x2="29200" y2="93333"/>
                        <a14:foregroundMark x1="29200" y1="93333" x2="52000" y2="93333"/>
                        <a14:foregroundMark x1="52000" y1="93333" x2="95600" y2="76667"/>
                        <a14:foregroundMark x1="95600" y1="76667" x2="93200" y2="11667"/>
                        <a14:foregroundMark x1="1600" y1="10000" x2="11200" y2="86667"/>
                        <a14:foregroundMark x1="11200" y1="86667" x2="38000" y2="88333"/>
                        <a14:foregroundMark x1="96800" y1="95000" x2="98000" y2="83333"/>
                        <a14:foregroundMark x1="98000" y1="81667" x2="97600" y2="33333"/>
                        <a14:foregroundMark x1="46000" y1="41667" x2="46000" y2="41667"/>
                      </a14:backgroundRemoval>
                    </a14:imgEffect>
                  </a14:imgLayer>
                </a14:imgProps>
              </a:ext>
              <a:ext uri="{28A0092B-C50C-407E-A947-70E740481C1C}">
                <a14:useLocalDpi xmlns:a14="http://schemas.microsoft.com/office/drawing/2010/main" val="0"/>
              </a:ext>
            </a:extLst>
          </a:blip>
          <a:stretch>
            <a:fillRect/>
          </a:stretch>
        </p:blipFill>
        <p:spPr>
          <a:xfrm>
            <a:off x="2217731" y="6419686"/>
            <a:ext cx="1135526" cy="272526"/>
          </a:xfrm>
          <a:prstGeom prst="rect">
            <a:avLst/>
          </a:prstGeom>
        </p:spPr>
      </p:pic>
      <p:sp>
        <p:nvSpPr>
          <p:cNvPr id="11" name="Rectangle 10">
            <a:extLst>
              <a:ext uri="{FF2B5EF4-FFF2-40B4-BE49-F238E27FC236}">
                <a16:creationId xmlns:a16="http://schemas.microsoft.com/office/drawing/2014/main" id="{0B3D0A3B-4D56-8EC9-14A2-E3A5F9815A9B}"/>
              </a:ext>
            </a:extLst>
          </p:cNvPr>
          <p:cNvSpPr/>
          <p:nvPr/>
        </p:nvSpPr>
        <p:spPr>
          <a:xfrm>
            <a:off x="1336841" y="6445733"/>
            <a:ext cx="754177" cy="22043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4">
            <a:extLst>
              <a:ext uri="{FF2B5EF4-FFF2-40B4-BE49-F238E27FC236}">
                <a16:creationId xmlns:a16="http://schemas.microsoft.com/office/drawing/2014/main" id="{07448281-CE49-6D72-DCD5-6F0D09B5362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82812" y="6374088"/>
            <a:ext cx="862233" cy="31812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E212B29-7BD7-31A4-7AAB-B0002B1894D3}"/>
              </a:ext>
            </a:extLst>
          </p:cNvPr>
          <p:cNvSpPr>
            <a:spLocks noGrp="1"/>
          </p:cNvSpPr>
          <p:nvPr>
            <p:ph type="title"/>
          </p:nvPr>
        </p:nvSpPr>
        <p:spPr>
          <a:xfrm>
            <a:off x="114408" y="699282"/>
            <a:ext cx="3422633" cy="1600200"/>
          </a:xfrm>
        </p:spPr>
        <p:txBody>
          <a:bodyPr/>
          <a:lstStyle/>
          <a:p>
            <a:r>
              <a:rPr lang="en-GB" dirty="0">
                <a:solidFill>
                  <a:schemeClr val="bg1"/>
                </a:solidFill>
              </a:rPr>
              <a:t>External factors</a:t>
            </a:r>
          </a:p>
        </p:txBody>
      </p:sp>
    </p:spTree>
    <p:extLst>
      <p:ext uri="{BB962C8B-B14F-4D97-AF65-F5344CB8AC3E}">
        <p14:creationId xmlns:p14="http://schemas.microsoft.com/office/powerpoint/2010/main" val="35260730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51272B-3756-EBAE-E23A-1B9F08A83133}"/>
              </a:ext>
            </a:extLst>
          </p:cNvPr>
          <p:cNvSpPr>
            <a:spLocks noGrp="1"/>
          </p:cNvSpPr>
          <p:nvPr>
            <p:ph idx="1"/>
          </p:nvPr>
        </p:nvSpPr>
        <p:spPr>
          <a:xfrm>
            <a:off x="3832425" y="262551"/>
            <a:ext cx="8270133" cy="6405326"/>
          </a:xfrm>
        </p:spPr>
        <p:txBody>
          <a:bodyPr/>
          <a:lstStyle/>
          <a:p>
            <a:pPr marL="0" indent="0">
              <a:buNone/>
            </a:pPr>
            <a:endParaRPr lang="en-GB" dirty="0"/>
          </a:p>
          <a:p>
            <a:endParaRPr lang="en-GB" dirty="0"/>
          </a:p>
          <a:p>
            <a:endParaRPr lang="en-GB" dirty="0"/>
          </a:p>
          <a:p>
            <a:pPr marL="0" marR="0" lvl="0" indent="0" algn="ctr" defTabSz="1219140" rtl="0" eaLnBrk="1" fontAlgn="auto" latinLnBrk="0" hangingPunct="1">
              <a:lnSpc>
                <a:spcPct val="100000"/>
              </a:lnSpc>
              <a:spcBef>
                <a:spcPct val="20000"/>
              </a:spcBef>
              <a:spcAft>
                <a:spcPts val="0"/>
              </a:spcAft>
              <a:buClrTx/>
              <a:buSzTx/>
              <a:buFont typeface="Arial" panose="020B0604020202020204" pitchFamily="34" charset="0"/>
              <a:buNone/>
              <a:tabLst/>
              <a:defRPr/>
            </a:pPr>
            <a:r>
              <a:rPr kumimoji="0" lang="en-GB" sz="48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Let me tell you a little story………..</a:t>
            </a:r>
          </a:p>
          <a:p>
            <a:endParaRPr lang="en-GB" dirty="0"/>
          </a:p>
          <a:p>
            <a:endParaRPr lang="en-GB" dirty="0"/>
          </a:p>
          <a:p>
            <a:endParaRPr lang="en-GB" dirty="0"/>
          </a:p>
        </p:txBody>
      </p:sp>
      <p:sp>
        <p:nvSpPr>
          <p:cNvPr id="5" name="Rectangle 4">
            <a:extLst>
              <a:ext uri="{FF2B5EF4-FFF2-40B4-BE49-F238E27FC236}">
                <a16:creationId xmlns:a16="http://schemas.microsoft.com/office/drawing/2014/main" id="{E3072864-2A6D-FD7E-E753-8C8DD78E19D6}"/>
              </a:ext>
            </a:extLst>
          </p:cNvPr>
          <p:cNvSpPr/>
          <p:nvPr/>
        </p:nvSpPr>
        <p:spPr>
          <a:xfrm>
            <a:off x="0" y="0"/>
            <a:ext cx="3610536" cy="6858000"/>
          </a:xfrm>
          <a:prstGeom prst="rect">
            <a:avLst/>
          </a:prstGeom>
          <a:solidFill>
            <a:srgbClr val="00A4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a:extLst>
              <a:ext uri="{FF2B5EF4-FFF2-40B4-BE49-F238E27FC236}">
                <a16:creationId xmlns:a16="http://schemas.microsoft.com/office/drawing/2014/main" id="{A02D5C8B-F797-197A-5FC2-9B0790B4135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39055" y="84843"/>
            <a:ext cx="1082158" cy="571706"/>
          </a:xfrm>
          <a:prstGeom prst="rect">
            <a:avLst/>
          </a:prstGeom>
        </p:spPr>
      </p:pic>
      <p:pic>
        <p:nvPicPr>
          <p:cNvPr id="7" name="Picture 6" descr="A black text on a white background&#10;&#10;Description automatically generated">
            <a:extLst>
              <a:ext uri="{FF2B5EF4-FFF2-40B4-BE49-F238E27FC236}">
                <a16:creationId xmlns:a16="http://schemas.microsoft.com/office/drawing/2014/main" id="{23BC627B-8EE7-1D32-F38F-135402FB5A1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6704" y="6461101"/>
            <a:ext cx="1099814" cy="205065"/>
          </a:xfrm>
          <a:prstGeom prst="rect">
            <a:avLst/>
          </a:prstGeom>
        </p:spPr>
      </p:pic>
      <p:pic>
        <p:nvPicPr>
          <p:cNvPr id="9" name="Picture 8" descr="A black and white logo&#10;&#10;Description automatically generated">
            <a:extLst>
              <a:ext uri="{FF2B5EF4-FFF2-40B4-BE49-F238E27FC236}">
                <a16:creationId xmlns:a16="http://schemas.microsoft.com/office/drawing/2014/main" id="{0AE396EC-8824-7221-7B98-F3E14A61FA93}"/>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10000" b="95000" l="1600" r="98000">
                        <a14:foregroundMark x1="7600" y1="45000" x2="61200" y2="55000"/>
                        <a14:foregroundMark x1="61200" y1="55000" x2="94000" y2="43333"/>
                        <a14:foregroundMark x1="92400" y1="18333" x2="7200" y2="21667"/>
                        <a14:foregroundMark x1="7200" y1="21667" x2="29200" y2="93333"/>
                        <a14:foregroundMark x1="29200" y1="93333" x2="52000" y2="93333"/>
                        <a14:foregroundMark x1="52000" y1="93333" x2="95600" y2="76667"/>
                        <a14:foregroundMark x1="95600" y1="76667" x2="93200" y2="11667"/>
                        <a14:foregroundMark x1="1600" y1="10000" x2="11200" y2="86667"/>
                        <a14:foregroundMark x1="11200" y1="86667" x2="38000" y2="88333"/>
                        <a14:foregroundMark x1="96800" y1="95000" x2="98000" y2="83333"/>
                        <a14:foregroundMark x1="98000" y1="81667" x2="97600" y2="33333"/>
                        <a14:foregroundMark x1="46000" y1="41667" x2="46000" y2="41667"/>
                      </a14:backgroundRemoval>
                    </a14:imgEffect>
                  </a14:imgLayer>
                </a14:imgProps>
              </a:ext>
              <a:ext uri="{28A0092B-C50C-407E-A947-70E740481C1C}">
                <a14:useLocalDpi xmlns:a14="http://schemas.microsoft.com/office/drawing/2010/main" val="0"/>
              </a:ext>
            </a:extLst>
          </a:blip>
          <a:stretch>
            <a:fillRect/>
          </a:stretch>
        </p:blipFill>
        <p:spPr>
          <a:xfrm>
            <a:off x="2217731" y="6419686"/>
            <a:ext cx="1135526" cy="272526"/>
          </a:xfrm>
          <a:prstGeom prst="rect">
            <a:avLst/>
          </a:prstGeom>
        </p:spPr>
      </p:pic>
      <p:sp>
        <p:nvSpPr>
          <p:cNvPr id="11" name="Rectangle 10">
            <a:extLst>
              <a:ext uri="{FF2B5EF4-FFF2-40B4-BE49-F238E27FC236}">
                <a16:creationId xmlns:a16="http://schemas.microsoft.com/office/drawing/2014/main" id="{0B3D0A3B-4D56-8EC9-14A2-E3A5F9815A9B}"/>
              </a:ext>
            </a:extLst>
          </p:cNvPr>
          <p:cNvSpPr/>
          <p:nvPr/>
        </p:nvSpPr>
        <p:spPr>
          <a:xfrm>
            <a:off x="1336841" y="6445733"/>
            <a:ext cx="754177" cy="22043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4">
            <a:extLst>
              <a:ext uri="{FF2B5EF4-FFF2-40B4-BE49-F238E27FC236}">
                <a16:creationId xmlns:a16="http://schemas.microsoft.com/office/drawing/2014/main" id="{07448281-CE49-6D72-DCD5-6F0D09B5362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82812" y="6374088"/>
            <a:ext cx="862233" cy="31812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E212B29-7BD7-31A4-7AAB-B0002B1894D3}"/>
              </a:ext>
            </a:extLst>
          </p:cNvPr>
          <p:cNvSpPr>
            <a:spLocks noGrp="1"/>
          </p:cNvSpPr>
          <p:nvPr>
            <p:ph type="title"/>
          </p:nvPr>
        </p:nvSpPr>
        <p:spPr>
          <a:xfrm>
            <a:off x="114408" y="699282"/>
            <a:ext cx="3422633" cy="1600200"/>
          </a:xfrm>
        </p:spPr>
        <p:txBody>
          <a:bodyPr/>
          <a:lstStyle/>
          <a:p>
            <a:r>
              <a:rPr lang="en-GB" dirty="0">
                <a:solidFill>
                  <a:schemeClr val="bg1"/>
                </a:solidFill>
              </a:rPr>
              <a:t>Experiences</a:t>
            </a:r>
          </a:p>
        </p:txBody>
      </p:sp>
    </p:spTree>
    <p:extLst>
      <p:ext uri="{BB962C8B-B14F-4D97-AF65-F5344CB8AC3E}">
        <p14:creationId xmlns:p14="http://schemas.microsoft.com/office/powerpoint/2010/main" val="34537661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51272B-3756-EBAE-E23A-1B9F08A83133}"/>
              </a:ext>
            </a:extLst>
          </p:cNvPr>
          <p:cNvSpPr>
            <a:spLocks noGrp="1"/>
          </p:cNvSpPr>
          <p:nvPr>
            <p:ph idx="1"/>
          </p:nvPr>
        </p:nvSpPr>
        <p:spPr>
          <a:xfrm>
            <a:off x="3832425" y="262551"/>
            <a:ext cx="8270133" cy="6405326"/>
          </a:xfrm>
        </p:spPr>
        <p:txBody>
          <a:bodyPr/>
          <a:lstStyle/>
          <a:p>
            <a:pPr marL="0" indent="0">
              <a:buNone/>
            </a:pPr>
            <a:endParaRPr lang="en-GB" dirty="0"/>
          </a:p>
          <a:p>
            <a:endParaRPr lang="en-GB" dirty="0"/>
          </a:p>
        </p:txBody>
      </p:sp>
      <p:sp>
        <p:nvSpPr>
          <p:cNvPr id="5" name="Rectangle 4">
            <a:extLst>
              <a:ext uri="{FF2B5EF4-FFF2-40B4-BE49-F238E27FC236}">
                <a16:creationId xmlns:a16="http://schemas.microsoft.com/office/drawing/2014/main" id="{E3072864-2A6D-FD7E-E753-8C8DD78E19D6}"/>
              </a:ext>
            </a:extLst>
          </p:cNvPr>
          <p:cNvSpPr/>
          <p:nvPr/>
        </p:nvSpPr>
        <p:spPr>
          <a:xfrm>
            <a:off x="0" y="0"/>
            <a:ext cx="3610536" cy="6858000"/>
          </a:xfrm>
          <a:prstGeom prst="rect">
            <a:avLst/>
          </a:prstGeom>
          <a:solidFill>
            <a:srgbClr val="00A4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a:extLst>
              <a:ext uri="{FF2B5EF4-FFF2-40B4-BE49-F238E27FC236}">
                <a16:creationId xmlns:a16="http://schemas.microsoft.com/office/drawing/2014/main" id="{A02D5C8B-F797-197A-5FC2-9B0790B4135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39055" y="84843"/>
            <a:ext cx="1082158" cy="571706"/>
          </a:xfrm>
          <a:prstGeom prst="rect">
            <a:avLst/>
          </a:prstGeom>
        </p:spPr>
      </p:pic>
      <p:pic>
        <p:nvPicPr>
          <p:cNvPr id="7" name="Picture 6" descr="A black text on a white background&#10;&#10;Description automatically generated">
            <a:extLst>
              <a:ext uri="{FF2B5EF4-FFF2-40B4-BE49-F238E27FC236}">
                <a16:creationId xmlns:a16="http://schemas.microsoft.com/office/drawing/2014/main" id="{23BC627B-8EE7-1D32-F38F-135402FB5A1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6704" y="6461101"/>
            <a:ext cx="1099814" cy="205065"/>
          </a:xfrm>
          <a:prstGeom prst="rect">
            <a:avLst/>
          </a:prstGeom>
        </p:spPr>
      </p:pic>
      <p:pic>
        <p:nvPicPr>
          <p:cNvPr id="9" name="Picture 8" descr="A black and white logo&#10;&#10;Description automatically generated">
            <a:extLst>
              <a:ext uri="{FF2B5EF4-FFF2-40B4-BE49-F238E27FC236}">
                <a16:creationId xmlns:a16="http://schemas.microsoft.com/office/drawing/2014/main" id="{0AE396EC-8824-7221-7B98-F3E14A61FA93}"/>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10000" b="95000" l="1600" r="98000">
                        <a14:foregroundMark x1="7600" y1="45000" x2="61200" y2="55000"/>
                        <a14:foregroundMark x1="61200" y1="55000" x2="94000" y2="43333"/>
                        <a14:foregroundMark x1="92400" y1="18333" x2="7200" y2="21667"/>
                        <a14:foregroundMark x1="7200" y1="21667" x2="29200" y2="93333"/>
                        <a14:foregroundMark x1="29200" y1="93333" x2="52000" y2="93333"/>
                        <a14:foregroundMark x1="52000" y1="93333" x2="95600" y2="76667"/>
                        <a14:foregroundMark x1="95600" y1="76667" x2="93200" y2="11667"/>
                        <a14:foregroundMark x1="1600" y1="10000" x2="11200" y2="86667"/>
                        <a14:foregroundMark x1="11200" y1="86667" x2="38000" y2="88333"/>
                        <a14:foregroundMark x1="96800" y1="95000" x2="98000" y2="83333"/>
                        <a14:foregroundMark x1="98000" y1="81667" x2="97600" y2="33333"/>
                        <a14:foregroundMark x1="46000" y1="41667" x2="46000" y2="41667"/>
                      </a14:backgroundRemoval>
                    </a14:imgEffect>
                  </a14:imgLayer>
                </a14:imgProps>
              </a:ext>
              <a:ext uri="{28A0092B-C50C-407E-A947-70E740481C1C}">
                <a14:useLocalDpi xmlns:a14="http://schemas.microsoft.com/office/drawing/2010/main" val="0"/>
              </a:ext>
            </a:extLst>
          </a:blip>
          <a:stretch>
            <a:fillRect/>
          </a:stretch>
        </p:blipFill>
        <p:spPr>
          <a:xfrm>
            <a:off x="2217731" y="6419686"/>
            <a:ext cx="1135526" cy="272526"/>
          </a:xfrm>
          <a:prstGeom prst="rect">
            <a:avLst/>
          </a:prstGeom>
        </p:spPr>
      </p:pic>
      <p:sp>
        <p:nvSpPr>
          <p:cNvPr id="11" name="Rectangle 10">
            <a:extLst>
              <a:ext uri="{FF2B5EF4-FFF2-40B4-BE49-F238E27FC236}">
                <a16:creationId xmlns:a16="http://schemas.microsoft.com/office/drawing/2014/main" id="{0B3D0A3B-4D56-8EC9-14A2-E3A5F9815A9B}"/>
              </a:ext>
            </a:extLst>
          </p:cNvPr>
          <p:cNvSpPr/>
          <p:nvPr/>
        </p:nvSpPr>
        <p:spPr>
          <a:xfrm>
            <a:off x="1336841" y="6445733"/>
            <a:ext cx="754177" cy="22043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4">
            <a:extLst>
              <a:ext uri="{FF2B5EF4-FFF2-40B4-BE49-F238E27FC236}">
                <a16:creationId xmlns:a16="http://schemas.microsoft.com/office/drawing/2014/main" id="{07448281-CE49-6D72-DCD5-6F0D09B5362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82812" y="6374088"/>
            <a:ext cx="862233" cy="31812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E212B29-7BD7-31A4-7AAB-B0002B1894D3}"/>
              </a:ext>
            </a:extLst>
          </p:cNvPr>
          <p:cNvSpPr>
            <a:spLocks noGrp="1"/>
          </p:cNvSpPr>
          <p:nvPr>
            <p:ph type="title"/>
          </p:nvPr>
        </p:nvSpPr>
        <p:spPr>
          <a:xfrm>
            <a:off x="114408" y="699282"/>
            <a:ext cx="3422633" cy="1600200"/>
          </a:xfrm>
        </p:spPr>
        <p:txBody>
          <a:bodyPr/>
          <a:lstStyle/>
          <a:p>
            <a:r>
              <a:rPr lang="en-GB" dirty="0">
                <a:solidFill>
                  <a:schemeClr val="bg1"/>
                </a:solidFill>
              </a:rPr>
              <a:t>Questions</a:t>
            </a:r>
          </a:p>
        </p:txBody>
      </p:sp>
      <p:pic>
        <p:nvPicPr>
          <p:cNvPr id="10" name="Picture 9" descr="A white person with a red question mark&#10;&#10;Description automatically generated">
            <a:extLst>
              <a:ext uri="{FF2B5EF4-FFF2-40B4-BE49-F238E27FC236}">
                <a16:creationId xmlns:a16="http://schemas.microsoft.com/office/drawing/2014/main" id="{A32A20DC-3F36-AE71-32A5-32B8693A3F82}"/>
              </a:ext>
            </a:extLst>
          </p:cNvPr>
          <p:cNvPicPr>
            <a:picLocks noChangeAspect="1"/>
          </p:cNvPicPr>
          <p:nvPr/>
        </p:nvPicPr>
        <p:blipFill>
          <a:blip r:embed="rId8">
            <a:extLst>
              <a:ext uri="{28A0092B-C50C-407E-A947-70E740481C1C}">
                <a14:useLocalDpi xmlns:a14="http://schemas.microsoft.com/office/drawing/2010/main" val="0"/>
              </a:ext>
              <a:ext uri="{837473B0-CC2E-450A-ABE3-18F120FF3D39}">
                <a1611:picAttrSrcUrl xmlns:a1611="http://schemas.microsoft.com/office/drawing/2016/11/main" r:id="rId9"/>
              </a:ext>
            </a:extLst>
          </a:blip>
          <a:stretch>
            <a:fillRect/>
          </a:stretch>
        </p:blipFill>
        <p:spPr>
          <a:xfrm>
            <a:off x="6096000" y="1957445"/>
            <a:ext cx="3295650" cy="3295650"/>
          </a:xfrm>
          <a:prstGeom prst="rect">
            <a:avLst/>
          </a:prstGeom>
        </p:spPr>
      </p:pic>
    </p:spTree>
    <p:extLst>
      <p:ext uri="{BB962C8B-B14F-4D97-AF65-F5344CB8AC3E}">
        <p14:creationId xmlns:p14="http://schemas.microsoft.com/office/powerpoint/2010/main" val="12117889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51272B-3756-EBAE-E23A-1B9F08A83133}"/>
              </a:ext>
            </a:extLst>
          </p:cNvPr>
          <p:cNvSpPr>
            <a:spLocks noGrp="1"/>
          </p:cNvSpPr>
          <p:nvPr>
            <p:ph idx="1"/>
          </p:nvPr>
        </p:nvSpPr>
        <p:spPr>
          <a:xfrm>
            <a:off x="3832425" y="262551"/>
            <a:ext cx="8270133" cy="6405326"/>
          </a:xfrm>
        </p:spPr>
        <p:txBody>
          <a:bodyPr>
            <a:normAutofit fontScale="62500" lnSpcReduction="20000"/>
          </a:bodyPr>
          <a:lstStyle/>
          <a:p>
            <a:pPr marL="380990" indent="-380990">
              <a:lnSpc>
                <a:spcPct val="120000"/>
              </a:lnSpc>
              <a:spcBef>
                <a:spcPts val="800"/>
              </a:spcBef>
              <a:spcAft>
                <a:spcPts val="800"/>
              </a:spcAft>
            </a:pPr>
            <a:r>
              <a:rPr lang="en-GB" altLang="en-US" sz="3200" dirty="0">
                <a:latin typeface="Arial" panose="020B0604020202020204" pitchFamily="34" charset="0"/>
                <a:cs typeface="Arial" panose="020B0604020202020204" pitchFamily="34" charset="0"/>
              </a:rPr>
              <a:t>NHS Resolution is an arms length body of the Department of Health and Social Care and was established in 1995</a:t>
            </a:r>
          </a:p>
          <a:p>
            <a:pPr marL="380990" indent="-380990">
              <a:lnSpc>
                <a:spcPct val="120000"/>
              </a:lnSpc>
              <a:spcBef>
                <a:spcPts val="800"/>
              </a:spcBef>
              <a:spcAft>
                <a:spcPts val="800"/>
              </a:spcAft>
            </a:pPr>
            <a:r>
              <a:rPr lang="en-GB" altLang="en-US" sz="3200" dirty="0">
                <a:latin typeface="Arial" panose="020B0604020202020204" pitchFamily="34" charset="0"/>
                <a:cs typeface="Arial" panose="020B0604020202020204" pitchFamily="34" charset="0"/>
              </a:rPr>
              <a:t>We provide expertise to the NHS on resolving concerns and disputes fairly, sharing learning for improvement and preserving resources for patient care</a:t>
            </a:r>
          </a:p>
          <a:p>
            <a:pPr marL="380990" indent="-380990">
              <a:lnSpc>
                <a:spcPct val="120000"/>
              </a:lnSpc>
              <a:spcBef>
                <a:spcPts val="800"/>
              </a:spcBef>
              <a:spcAft>
                <a:spcPts val="800"/>
              </a:spcAft>
            </a:pPr>
            <a:r>
              <a:rPr lang="en-GB" altLang="en-US" sz="3200" dirty="0">
                <a:latin typeface="Arial" panose="020B0604020202020204" pitchFamily="34" charset="0"/>
                <a:cs typeface="Arial" panose="020B0604020202020204" pitchFamily="34" charset="0"/>
              </a:rPr>
              <a:t>We administer, on behalf of the Secretary of State for Health, indemnity schemes covering the legal liabilities of NHS organisations in England, independent sector providers of care to NHS patients, and the Department of Health</a:t>
            </a:r>
          </a:p>
          <a:p>
            <a:pPr marL="380990" indent="-380990">
              <a:lnSpc>
                <a:spcPct val="120000"/>
              </a:lnSpc>
              <a:spcBef>
                <a:spcPts val="800"/>
              </a:spcBef>
              <a:spcAft>
                <a:spcPts val="800"/>
              </a:spcAft>
            </a:pPr>
            <a:r>
              <a:rPr lang="en-GB" altLang="en-US" sz="3200" dirty="0">
                <a:latin typeface="Arial" panose="020B0604020202020204" pitchFamily="34" charset="0"/>
                <a:cs typeface="Arial" panose="020B0604020202020204" pitchFamily="34" charset="0"/>
              </a:rPr>
              <a:t>Our claims functions have been augmented over time and now include a wider responsibility to reduce harm and improve safety</a:t>
            </a:r>
          </a:p>
          <a:p>
            <a:pPr marL="380990" indent="-380990">
              <a:lnSpc>
                <a:spcPct val="120000"/>
              </a:lnSpc>
              <a:spcBef>
                <a:spcPts val="800"/>
              </a:spcBef>
              <a:spcAft>
                <a:spcPts val="800"/>
              </a:spcAft>
            </a:pPr>
            <a:r>
              <a:rPr lang="en-GB" altLang="en-US" sz="3200" dirty="0">
                <a:latin typeface="Arial" panose="020B0604020202020204" pitchFamily="34" charset="0"/>
                <a:cs typeface="Arial" panose="020B0604020202020204" pitchFamily="34" charset="0"/>
              </a:rPr>
              <a:t>The functions of two previously independent organisations now come under the NHS Resolution umbrella – Primary Care Appeals and Practitioner Performance Advice</a:t>
            </a:r>
          </a:p>
          <a:p>
            <a:pPr marL="380990" indent="-380990">
              <a:lnSpc>
                <a:spcPct val="120000"/>
              </a:lnSpc>
              <a:spcBef>
                <a:spcPts val="800"/>
              </a:spcBef>
              <a:spcAft>
                <a:spcPts val="800"/>
              </a:spcAft>
            </a:pPr>
            <a:r>
              <a:rPr lang="en-GB" sz="3200" dirty="0">
                <a:solidFill>
                  <a:srgbClr val="0000EE"/>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Our strategy - NHS Resolution</a:t>
            </a:r>
            <a:endParaRPr lang="en-GB" altLang="en-US" sz="3200" dirty="0">
              <a:solidFill>
                <a:srgbClr val="0000EE"/>
              </a:solidFill>
              <a:latin typeface="Arial" panose="020B0604020202020204" pitchFamily="34" charset="0"/>
              <a:cs typeface="Arial" panose="020B0604020202020204" pitchFamily="34" charset="0"/>
            </a:endParaRPr>
          </a:p>
          <a:p>
            <a:endParaRPr lang="en-GB" dirty="0"/>
          </a:p>
        </p:txBody>
      </p:sp>
      <p:sp>
        <p:nvSpPr>
          <p:cNvPr id="5" name="Rectangle 4">
            <a:extLst>
              <a:ext uri="{FF2B5EF4-FFF2-40B4-BE49-F238E27FC236}">
                <a16:creationId xmlns:a16="http://schemas.microsoft.com/office/drawing/2014/main" id="{E3072864-2A6D-FD7E-E753-8C8DD78E19D6}"/>
              </a:ext>
            </a:extLst>
          </p:cNvPr>
          <p:cNvSpPr/>
          <p:nvPr/>
        </p:nvSpPr>
        <p:spPr>
          <a:xfrm>
            <a:off x="0" y="0"/>
            <a:ext cx="3610536" cy="6858000"/>
          </a:xfrm>
          <a:prstGeom prst="rect">
            <a:avLst/>
          </a:prstGeom>
          <a:solidFill>
            <a:srgbClr val="00A4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A02D5C8B-F797-197A-5FC2-9B0790B4135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39055" y="84843"/>
            <a:ext cx="1082158" cy="571706"/>
          </a:xfrm>
          <a:prstGeom prst="rect">
            <a:avLst/>
          </a:prstGeom>
        </p:spPr>
      </p:pic>
      <p:pic>
        <p:nvPicPr>
          <p:cNvPr id="7" name="Picture 6" descr="A black text on a white background&#10;&#10;Description automatically generated">
            <a:extLst>
              <a:ext uri="{FF2B5EF4-FFF2-40B4-BE49-F238E27FC236}">
                <a16:creationId xmlns:a16="http://schemas.microsoft.com/office/drawing/2014/main" id="{23BC627B-8EE7-1D32-F38F-135402FB5A1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6704" y="6461101"/>
            <a:ext cx="1099814" cy="205065"/>
          </a:xfrm>
          <a:prstGeom prst="rect">
            <a:avLst/>
          </a:prstGeom>
        </p:spPr>
      </p:pic>
      <p:pic>
        <p:nvPicPr>
          <p:cNvPr id="9" name="Picture 8" descr="A black and white logo&#10;&#10;Description automatically generated">
            <a:extLst>
              <a:ext uri="{FF2B5EF4-FFF2-40B4-BE49-F238E27FC236}">
                <a16:creationId xmlns:a16="http://schemas.microsoft.com/office/drawing/2014/main" id="{0AE396EC-8824-7221-7B98-F3E14A61FA93}"/>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10000" b="95000" l="1600" r="98000">
                        <a14:foregroundMark x1="7600" y1="45000" x2="61200" y2="55000"/>
                        <a14:foregroundMark x1="61200" y1="55000" x2="94000" y2="43333"/>
                        <a14:foregroundMark x1="92400" y1="18333" x2="7200" y2="21667"/>
                        <a14:foregroundMark x1="7200" y1="21667" x2="29200" y2="93333"/>
                        <a14:foregroundMark x1="29200" y1="93333" x2="52000" y2="93333"/>
                        <a14:foregroundMark x1="52000" y1="93333" x2="95600" y2="76667"/>
                        <a14:foregroundMark x1="95600" y1="76667" x2="93200" y2="11667"/>
                        <a14:foregroundMark x1="1600" y1="10000" x2="11200" y2="86667"/>
                        <a14:foregroundMark x1="11200" y1="86667" x2="38000" y2="88333"/>
                        <a14:foregroundMark x1="96800" y1="95000" x2="98000" y2="83333"/>
                        <a14:foregroundMark x1="98000" y1="81667" x2="97600" y2="33333"/>
                        <a14:foregroundMark x1="46000" y1="41667" x2="46000" y2="41667"/>
                      </a14:backgroundRemoval>
                    </a14:imgEffect>
                  </a14:imgLayer>
                </a14:imgProps>
              </a:ext>
              <a:ext uri="{28A0092B-C50C-407E-A947-70E740481C1C}">
                <a14:useLocalDpi xmlns:a14="http://schemas.microsoft.com/office/drawing/2010/main" val="0"/>
              </a:ext>
            </a:extLst>
          </a:blip>
          <a:stretch>
            <a:fillRect/>
          </a:stretch>
        </p:blipFill>
        <p:spPr>
          <a:xfrm>
            <a:off x="2217731" y="6419686"/>
            <a:ext cx="1135526" cy="272526"/>
          </a:xfrm>
          <a:prstGeom prst="rect">
            <a:avLst/>
          </a:prstGeom>
        </p:spPr>
      </p:pic>
      <p:sp>
        <p:nvSpPr>
          <p:cNvPr id="11" name="Rectangle 10">
            <a:extLst>
              <a:ext uri="{FF2B5EF4-FFF2-40B4-BE49-F238E27FC236}">
                <a16:creationId xmlns:a16="http://schemas.microsoft.com/office/drawing/2014/main" id="{0B3D0A3B-4D56-8EC9-14A2-E3A5F9815A9B}"/>
              </a:ext>
            </a:extLst>
          </p:cNvPr>
          <p:cNvSpPr/>
          <p:nvPr/>
        </p:nvSpPr>
        <p:spPr>
          <a:xfrm>
            <a:off x="1336841" y="6445733"/>
            <a:ext cx="754177" cy="22043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4">
            <a:extLst>
              <a:ext uri="{FF2B5EF4-FFF2-40B4-BE49-F238E27FC236}">
                <a16:creationId xmlns:a16="http://schemas.microsoft.com/office/drawing/2014/main" id="{07448281-CE49-6D72-DCD5-6F0D09B5362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82812" y="6374088"/>
            <a:ext cx="862233" cy="31812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E212B29-7BD7-31A4-7AAB-B0002B1894D3}"/>
              </a:ext>
            </a:extLst>
          </p:cNvPr>
          <p:cNvSpPr>
            <a:spLocks noGrp="1"/>
          </p:cNvSpPr>
          <p:nvPr>
            <p:ph type="title"/>
          </p:nvPr>
        </p:nvSpPr>
        <p:spPr>
          <a:xfrm>
            <a:off x="114408" y="699282"/>
            <a:ext cx="3422633" cy="1600200"/>
          </a:xfrm>
        </p:spPr>
        <p:txBody>
          <a:bodyPr/>
          <a:lstStyle/>
          <a:p>
            <a:r>
              <a:rPr lang="en-GB" dirty="0">
                <a:solidFill>
                  <a:schemeClr val="bg1"/>
                </a:solidFill>
              </a:rPr>
              <a:t>Introduction</a:t>
            </a:r>
          </a:p>
        </p:txBody>
      </p:sp>
    </p:spTree>
    <p:extLst>
      <p:ext uri="{BB962C8B-B14F-4D97-AF65-F5344CB8AC3E}">
        <p14:creationId xmlns:p14="http://schemas.microsoft.com/office/powerpoint/2010/main" val="36924631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2F860-B140-9F9C-81C1-7A52DCBEC8E9}"/>
              </a:ext>
            </a:extLst>
          </p:cNvPr>
          <p:cNvSpPr>
            <a:spLocks noGrp="1"/>
          </p:cNvSpPr>
          <p:nvPr>
            <p:ph type="title"/>
          </p:nvPr>
        </p:nvSpPr>
        <p:spPr/>
        <p:txBody>
          <a:bodyPr/>
          <a:lstStyle/>
          <a:p>
            <a:r>
              <a:rPr lang="en-GB" dirty="0"/>
              <a:t>Our strategic priorities</a:t>
            </a:r>
          </a:p>
        </p:txBody>
      </p:sp>
      <p:pic>
        <p:nvPicPr>
          <p:cNvPr id="7" name="Picture 6">
            <a:extLst>
              <a:ext uri="{FF2B5EF4-FFF2-40B4-BE49-F238E27FC236}">
                <a16:creationId xmlns:a16="http://schemas.microsoft.com/office/drawing/2014/main" id="{9616EC7D-DD3E-2316-A957-DAB08182998C}"/>
              </a:ext>
            </a:extLst>
          </p:cNvPr>
          <p:cNvPicPr>
            <a:picLocks noChangeAspect="1"/>
          </p:cNvPicPr>
          <p:nvPr/>
        </p:nvPicPr>
        <p:blipFill>
          <a:blip r:embed="rId3"/>
          <a:stretch>
            <a:fillRect/>
          </a:stretch>
        </p:blipFill>
        <p:spPr>
          <a:xfrm>
            <a:off x="692400" y="1316766"/>
            <a:ext cx="10876208" cy="4800533"/>
          </a:xfrm>
          <a:prstGeom prst="rect">
            <a:avLst/>
          </a:prstGeom>
        </p:spPr>
      </p:pic>
    </p:spTree>
    <p:extLst>
      <p:ext uri="{BB962C8B-B14F-4D97-AF65-F5344CB8AC3E}">
        <p14:creationId xmlns:p14="http://schemas.microsoft.com/office/powerpoint/2010/main" val="7166871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51272B-3756-EBAE-E23A-1B9F08A83133}"/>
              </a:ext>
            </a:extLst>
          </p:cNvPr>
          <p:cNvSpPr>
            <a:spLocks noGrp="1"/>
          </p:cNvSpPr>
          <p:nvPr>
            <p:ph idx="1"/>
          </p:nvPr>
        </p:nvSpPr>
        <p:spPr>
          <a:xfrm>
            <a:off x="3832425" y="262551"/>
            <a:ext cx="8270133" cy="6405326"/>
          </a:xfrm>
        </p:spPr>
        <p:txBody>
          <a:bodyPr/>
          <a:lstStyle/>
          <a:p>
            <a:pPr marL="0" indent="0">
              <a:buNone/>
            </a:pPr>
            <a:r>
              <a:rPr kumimoji="0" lang="en-GB" sz="3200" b="0" i="0" u="none" strike="noStrike" kern="1200" cap="none" spc="0" normalizeH="0" baseline="0" noProof="0" dirty="0">
                <a:ln>
                  <a:noFill/>
                </a:ln>
                <a:effectLst/>
                <a:uLnTx/>
                <a:uFillTx/>
                <a:latin typeface="Arial" panose="020B0604020202020204" pitchFamily="34" charset="0"/>
                <a:ea typeface="+mj-ea"/>
                <a:cs typeface="Arial" panose="020B0604020202020204" pitchFamily="34" charset="0"/>
              </a:rPr>
              <a:t>North West Regional Team, NHS Resolution </a:t>
            </a:r>
          </a:p>
          <a:p>
            <a:endParaRPr lang="en-GB" dirty="0"/>
          </a:p>
        </p:txBody>
      </p:sp>
      <p:sp>
        <p:nvSpPr>
          <p:cNvPr id="5" name="Rectangle 4">
            <a:extLst>
              <a:ext uri="{FF2B5EF4-FFF2-40B4-BE49-F238E27FC236}">
                <a16:creationId xmlns:a16="http://schemas.microsoft.com/office/drawing/2014/main" id="{E3072864-2A6D-FD7E-E753-8C8DD78E19D6}"/>
              </a:ext>
            </a:extLst>
          </p:cNvPr>
          <p:cNvSpPr/>
          <p:nvPr/>
        </p:nvSpPr>
        <p:spPr>
          <a:xfrm>
            <a:off x="0" y="0"/>
            <a:ext cx="3610536" cy="6858000"/>
          </a:xfrm>
          <a:prstGeom prst="rect">
            <a:avLst/>
          </a:prstGeom>
          <a:solidFill>
            <a:srgbClr val="00A4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6" name="Picture 5">
            <a:extLst>
              <a:ext uri="{FF2B5EF4-FFF2-40B4-BE49-F238E27FC236}">
                <a16:creationId xmlns:a16="http://schemas.microsoft.com/office/drawing/2014/main" id="{A02D5C8B-F797-197A-5FC2-9B0790B4135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39055" y="84843"/>
            <a:ext cx="1082158" cy="571706"/>
          </a:xfrm>
          <a:prstGeom prst="rect">
            <a:avLst/>
          </a:prstGeom>
        </p:spPr>
      </p:pic>
      <p:pic>
        <p:nvPicPr>
          <p:cNvPr id="7" name="Picture 6" descr="A black text on a white background&#10;&#10;Description automatically generated">
            <a:extLst>
              <a:ext uri="{FF2B5EF4-FFF2-40B4-BE49-F238E27FC236}">
                <a16:creationId xmlns:a16="http://schemas.microsoft.com/office/drawing/2014/main" id="{23BC627B-8EE7-1D32-F38F-135402FB5A1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6704" y="6461101"/>
            <a:ext cx="1099814" cy="205065"/>
          </a:xfrm>
          <a:prstGeom prst="rect">
            <a:avLst/>
          </a:prstGeom>
        </p:spPr>
      </p:pic>
      <p:pic>
        <p:nvPicPr>
          <p:cNvPr id="9" name="Picture 8" descr="A black and white logo&#10;&#10;Description automatically generated">
            <a:extLst>
              <a:ext uri="{FF2B5EF4-FFF2-40B4-BE49-F238E27FC236}">
                <a16:creationId xmlns:a16="http://schemas.microsoft.com/office/drawing/2014/main" id="{0AE396EC-8824-7221-7B98-F3E14A61FA93}"/>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10000" b="95000" l="1600" r="98000">
                        <a14:foregroundMark x1="7600" y1="45000" x2="61200" y2="55000"/>
                        <a14:foregroundMark x1="61200" y1="55000" x2="94000" y2="43333"/>
                        <a14:foregroundMark x1="92400" y1="18333" x2="7200" y2="21667"/>
                        <a14:foregroundMark x1="7200" y1="21667" x2="29200" y2="93333"/>
                        <a14:foregroundMark x1="29200" y1="93333" x2="52000" y2="93333"/>
                        <a14:foregroundMark x1="52000" y1="93333" x2="95600" y2="76667"/>
                        <a14:foregroundMark x1="95600" y1="76667" x2="93200" y2="11667"/>
                        <a14:foregroundMark x1="1600" y1="10000" x2="11200" y2="86667"/>
                        <a14:foregroundMark x1="11200" y1="86667" x2="38000" y2="88333"/>
                        <a14:foregroundMark x1="96800" y1="95000" x2="98000" y2="83333"/>
                        <a14:foregroundMark x1="98000" y1="81667" x2="97600" y2="33333"/>
                        <a14:foregroundMark x1="46000" y1="41667" x2="46000" y2="41667"/>
                      </a14:backgroundRemoval>
                    </a14:imgEffect>
                  </a14:imgLayer>
                </a14:imgProps>
              </a:ext>
              <a:ext uri="{28A0092B-C50C-407E-A947-70E740481C1C}">
                <a14:useLocalDpi xmlns:a14="http://schemas.microsoft.com/office/drawing/2010/main" val="0"/>
              </a:ext>
            </a:extLst>
          </a:blip>
          <a:stretch>
            <a:fillRect/>
          </a:stretch>
        </p:blipFill>
        <p:spPr>
          <a:xfrm>
            <a:off x="2217731" y="6419686"/>
            <a:ext cx="1135526" cy="272526"/>
          </a:xfrm>
          <a:prstGeom prst="rect">
            <a:avLst/>
          </a:prstGeom>
        </p:spPr>
      </p:pic>
      <p:sp>
        <p:nvSpPr>
          <p:cNvPr id="11" name="Rectangle 10">
            <a:extLst>
              <a:ext uri="{FF2B5EF4-FFF2-40B4-BE49-F238E27FC236}">
                <a16:creationId xmlns:a16="http://schemas.microsoft.com/office/drawing/2014/main" id="{0B3D0A3B-4D56-8EC9-14A2-E3A5F9815A9B}"/>
              </a:ext>
            </a:extLst>
          </p:cNvPr>
          <p:cNvSpPr/>
          <p:nvPr/>
        </p:nvSpPr>
        <p:spPr>
          <a:xfrm>
            <a:off x="1336841" y="6445733"/>
            <a:ext cx="754177" cy="22043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8" name="Picture 4">
            <a:extLst>
              <a:ext uri="{FF2B5EF4-FFF2-40B4-BE49-F238E27FC236}">
                <a16:creationId xmlns:a16="http://schemas.microsoft.com/office/drawing/2014/main" id="{07448281-CE49-6D72-DCD5-6F0D09B5362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82812" y="6374088"/>
            <a:ext cx="862233" cy="31812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E212B29-7BD7-31A4-7AAB-B0002B1894D3}"/>
              </a:ext>
            </a:extLst>
          </p:cNvPr>
          <p:cNvSpPr>
            <a:spLocks noGrp="1"/>
          </p:cNvSpPr>
          <p:nvPr>
            <p:ph type="title"/>
          </p:nvPr>
        </p:nvSpPr>
        <p:spPr>
          <a:xfrm>
            <a:off x="114408" y="699282"/>
            <a:ext cx="3422633" cy="1600200"/>
          </a:xfrm>
        </p:spPr>
        <p:txBody>
          <a:bodyPr/>
          <a:lstStyle/>
          <a:p>
            <a:r>
              <a:rPr lang="en-GB" dirty="0">
                <a:solidFill>
                  <a:schemeClr val="bg1"/>
                </a:solidFill>
              </a:rPr>
              <a:t>Introduction</a:t>
            </a:r>
          </a:p>
        </p:txBody>
      </p:sp>
      <p:sp>
        <p:nvSpPr>
          <p:cNvPr id="4" name="Textbox 3">
            <a:extLst>
              <a:ext uri="{FF2B5EF4-FFF2-40B4-BE49-F238E27FC236}">
                <a16:creationId xmlns:a16="http://schemas.microsoft.com/office/drawing/2014/main" id="{70649292-FF8E-1EE9-3D8D-10447852CBF6}"/>
              </a:ext>
            </a:extLst>
          </p:cNvPr>
          <p:cNvSpPr txBox="1">
            <a:spLocks noChangeArrowheads="1"/>
          </p:cNvSpPr>
          <p:nvPr/>
        </p:nvSpPr>
        <p:spPr bwMode="auto">
          <a:xfrm>
            <a:off x="4807214" y="2299482"/>
            <a:ext cx="2764532" cy="953175"/>
          </a:xfrm>
          <a:prstGeom prst="rect">
            <a:avLst/>
          </a:prstGeom>
          <a:solidFill>
            <a:srgbClr val="41B6E6">
              <a:lumMod val="40000"/>
              <a:lumOff val="60000"/>
            </a:srgbClr>
          </a:solidFill>
          <a:ln>
            <a:noFill/>
          </a:ln>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Operational Team Leader</a:t>
            </a:r>
            <a:endParaRPr kumimoji="0" lang="en-US" altLang="en-US" sz="2000" b="0" i="0" u="none" strike="noStrike" kern="0" cap="none" spc="0" normalizeH="0" baseline="0" noProof="0" dirty="0">
              <a:ln>
                <a:noFill/>
              </a:ln>
              <a:solidFill>
                <a:srgbClr val="231F20"/>
              </a:solidFill>
              <a:effectLst/>
              <a:uLnTx/>
              <a:uFillTx/>
              <a:latin typeface="Arial" panose="020B0604020202020204" pitchFamily="34"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Arial" panose="020B0604020202020204" pitchFamily="34" charset="0"/>
                <a:cs typeface="+mn-cs"/>
              </a:rPr>
              <a:t>Andrea Leng</a:t>
            </a:r>
            <a:endParaRPr kumimoji="0" lang="en-US" altLang="en-US" sz="2000" b="0" i="0" u="none" strike="noStrike" kern="0" cap="none" spc="0" normalizeH="0" baseline="0" noProof="0" dirty="0">
              <a:ln>
                <a:noFill/>
              </a:ln>
              <a:solidFill>
                <a:srgbClr val="231F20"/>
              </a:solidFill>
              <a:effectLst/>
              <a:uLnTx/>
              <a:uFillTx/>
              <a:latin typeface="Arial" panose="020B0604020202020204" pitchFamily="34" charset="0"/>
              <a:ea typeface="+mn-ea"/>
              <a:cs typeface="+mn-cs"/>
            </a:endParaRPr>
          </a:p>
        </p:txBody>
      </p:sp>
      <p:sp>
        <p:nvSpPr>
          <p:cNvPr id="10" name="Textbox 4">
            <a:extLst>
              <a:ext uri="{FF2B5EF4-FFF2-40B4-BE49-F238E27FC236}">
                <a16:creationId xmlns:a16="http://schemas.microsoft.com/office/drawing/2014/main" id="{83A304E0-BA18-CDEC-5ECB-FE9491B009A3}"/>
              </a:ext>
            </a:extLst>
          </p:cNvPr>
          <p:cNvSpPr txBox="1">
            <a:spLocks noChangeArrowheads="1"/>
          </p:cNvSpPr>
          <p:nvPr/>
        </p:nvSpPr>
        <p:spPr bwMode="auto">
          <a:xfrm>
            <a:off x="8242642" y="2299482"/>
            <a:ext cx="2764531" cy="953176"/>
          </a:xfrm>
          <a:prstGeom prst="rect">
            <a:avLst/>
          </a:prstGeom>
          <a:solidFill>
            <a:srgbClr val="41B6E6">
              <a:lumMod val="40000"/>
              <a:lumOff val="60000"/>
            </a:srgbClr>
          </a:solidFill>
          <a:ln>
            <a:noFill/>
          </a:ln>
        </p:spPr>
        <p:txBody>
          <a:bodyPr vert="horz" wrap="square" lIns="0" tIns="0" rIns="0" bIns="0" numCol="1" anchor="t" anchorCtr="0" compatLnSpc="1">
            <a:prstTxWarp prst="textNoShape">
              <a:avLst/>
            </a:prstTxWarp>
          </a:bodyPr>
          <a:lstStyle>
            <a:defPPr>
              <a:defRPr lang="en-US"/>
            </a:defPPr>
            <a:lvl1pPr marR="0" lvl="0" indent="0" algn="ctr" eaLnBrk="0" fontAlgn="base" hangingPunct="0">
              <a:lnSpc>
                <a:spcPct val="100000"/>
              </a:lnSpc>
              <a:spcBef>
                <a:spcPct val="0"/>
              </a:spcBef>
              <a:spcAft>
                <a:spcPct val="0"/>
              </a:spcAft>
              <a:buClrTx/>
              <a:buSzTx/>
              <a:buFontTx/>
              <a:buNone/>
              <a:tabLst/>
              <a:defRPr kumimoji="0" sz="1600" b="1" i="0" u="none" strike="noStrike" cap="none" normalizeH="0" baseline="0">
                <a:ln>
                  <a:noFill/>
                </a:ln>
                <a:solidFill>
                  <a:srgbClr val="000000"/>
                </a:solidFill>
                <a:effectLst/>
                <a:latin typeface="Arial" panose="020B0604020202020204" pitchFamily="34" charset="0"/>
                <a:ea typeface="Arial" panose="020B0604020202020204" pitchFamily="34" charset="0"/>
              </a:defRPr>
            </a:lvl1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dirty="0">
                <a:ln>
                  <a:noFill/>
                </a:ln>
                <a:solidFill>
                  <a:srgbClr val="231F20"/>
                </a:solidFill>
                <a:effectLst/>
                <a:uLnTx/>
                <a:uFillTx/>
                <a:latin typeface="Arial" panose="020B0604020202020204" pitchFamily="34" charset="0"/>
                <a:cs typeface="+mn-cs"/>
              </a:rPr>
              <a:t>Technical Leaders</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srgbClr val="231F20"/>
                </a:solidFill>
                <a:effectLst/>
                <a:uLnTx/>
                <a:uFillTx/>
                <a:latin typeface="Arial" panose="020B0604020202020204" pitchFamily="34" charset="0"/>
                <a:cs typeface="+mn-cs"/>
              </a:rPr>
              <a:t>Sam Berry</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srgbClr val="231F20"/>
                </a:solidFill>
                <a:effectLst/>
                <a:uLnTx/>
                <a:uFillTx/>
                <a:latin typeface="Arial" panose="020B0604020202020204" pitchFamily="34" charset="0"/>
                <a:cs typeface="+mn-cs"/>
              </a:rPr>
              <a:t>Lisa-Marie Musgrave</a:t>
            </a: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231F20"/>
              </a:solidFill>
              <a:effectLst/>
              <a:uLnTx/>
              <a:uFillTx/>
              <a:latin typeface="Arial" panose="020B0604020202020204" pitchFamily="34" charset="0"/>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1800" b="1" i="0" u="none" strike="noStrike" kern="0" cap="none" spc="0" normalizeH="0" baseline="0" noProof="0" dirty="0">
              <a:ln>
                <a:noFill/>
              </a:ln>
              <a:solidFill>
                <a:srgbClr val="231F20"/>
              </a:solidFill>
              <a:effectLst/>
              <a:uLnTx/>
              <a:uFillTx/>
              <a:latin typeface="Arial" panose="020B0604020202020204" pitchFamily="34" charset="0"/>
              <a:cs typeface="+mn-cs"/>
            </a:endParaRPr>
          </a:p>
        </p:txBody>
      </p:sp>
      <p:sp>
        <p:nvSpPr>
          <p:cNvPr id="12" name="Textbox 2">
            <a:extLst>
              <a:ext uri="{FF2B5EF4-FFF2-40B4-BE49-F238E27FC236}">
                <a16:creationId xmlns:a16="http://schemas.microsoft.com/office/drawing/2014/main" id="{9117F00A-B39B-981F-EB04-74B3BF461080}"/>
              </a:ext>
            </a:extLst>
          </p:cNvPr>
          <p:cNvSpPr txBox="1">
            <a:spLocks noChangeArrowheads="1"/>
          </p:cNvSpPr>
          <p:nvPr/>
        </p:nvSpPr>
        <p:spPr bwMode="auto">
          <a:xfrm>
            <a:off x="6024507" y="1396736"/>
            <a:ext cx="3600400" cy="536602"/>
          </a:xfrm>
          <a:prstGeom prst="rect">
            <a:avLst/>
          </a:prstGeom>
          <a:solidFill>
            <a:srgbClr val="768692">
              <a:lumMod val="40000"/>
              <a:lumOff val="60000"/>
            </a:srgbClr>
          </a:solidFill>
          <a:ln>
            <a:noFill/>
          </a:ln>
        </p:spPr>
        <p:txBody>
          <a:bodyPr vert="horz" wrap="square" lIns="0" tIns="0" rIns="0" bIns="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800" b="1" i="0" u="none" strike="noStrike" kern="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North West 3 (GPI)</a:t>
            </a:r>
            <a:endParaRPr kumimoji="0" lang="en-US" altLang="en-US" sz="3600" b="0" i="0" u="none" strike="noStrike" kern="0" cap="none" spc="0" normalizeH="0" baseline="0" noProof="0" dirty="0">
              <a:ln>
                <a:noFill/>
              </a:ln>
              <a:solidFill>
                <a:srgbClr val="231F20"/>
              </a:solidFill>
              <a:effectLst/>
              <a:uLnTx/>
              <a:uFillTx/>
              <a:latin typeface="Arial" panose="020B0604020202020204" pitchFamily="34" charset="0"/>
              <a:ea typeface="+mn-ea"/>
              <a:cs typeface="+mn-cs"/>
            </a:endParaRPr>
          </a:p>
        </p:txBody>
      </p:sp>
      <p:sp>
        <p:nvSpPr>
          <p:cNvPr id="13" name="Textbox 6">
            <a:extLst>
              <a:ext uri="{FF2B5EF4-FFF2-40B4-BE49-F238E27FC236}">
                <a16:creationId xmlns:a16="http://schemas.microsoft.com/office/drawing/2014/main" id="{05657167-3974-3591-1858-A55CE5E1469A}"/>
              </a:ext>
            </a:extLst>
          </p:cNvPr>
          <p:cNvSpPr txBox="1">
            <a:spLocks noChangeArrowheads="1"/>
          </p:cNvSpPr>
          <p:nvPr/>
        </p:nvSpPr>
        <p:spPr bwMode="auto">
          <a:xfrm>
            <a:off x="4807214" y="3841871"/>
            <a:ext cx="2764532" cy="1478916"/>
          </a:xfrm>
          <a:prstGeom prst="rect">
            <a:avLst/>
          </a:prstGeom>
          <a:solidFill>
            <a:srgbClr val="41B6E6">
              <a:lumMod val="40000"/>
              <a:lumOff val="60000"/>
            </a:srgbClr>
          </a:solidFill>
          <a:ln>
            <a:noFill/>
          </a:ln>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Senior Case Managers</a:t>
            </a:r>
            <a:endParaRPr kumimoji="0" lang="en-US" altLang="en-US" sz="2000" b="0" i="0" u="none" strike="noStrike" kern="0" cap="none" spc="0" normalizeH="0" baseline="0" noProof="0" dirty="0">
              <a:ln>
                <a:noFill/>
              </a:ln>
              <a:solidFill>
                <a:srgbClr val="231F20"/>
              </a:solidFill>
              <a:effectLst/>
              <a:uLnTx/>
              <a:uFillTx/>
              <a:latin typeface="Arial" panose="020B0604020202020204" pitchFamily="34" charset="0"/>
              <a:ea typeface="+mn-ea"/>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srgbClr val="231F20"/>
                </a:solidFill>
                <a:effectLst/>
                <a:uLnTx/>
                <a:uFillTx/>
                <a:latin typeface="Arial" panose="020B0604020202020204" pitchFamily="34" charset="0"/>
                <a:ea typeface="+mn-ea"/>
                <a:cs typeface="+mn-cs"/>
              </a:rPr>
              <a:t>Nicola Kehoe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srgbClr val="231F20"/>
                </a:solidFill>
                <a:effectLst/>
                <a:uLnTx/>
                <a:uFillTx/>
                <a:latin typeface="Arial" panose="020B0604020202020204" pitchFamily="34" charset="0"/>
                <a:ea typeface="+mn-ea"/>
                <a:cs typeface="+mn-cs"/>
              </a:rPr>
              <a:t>Amy Steele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srgbClr val="231F20"/>
                </a:solidFill>
                <a:effectLst/>
                <a:uLnTx/>
                <a:uFillTx/>
                <a:latin typeface="Arial" panose="020B0604020202020204" pitchFamily="34" charset="0"/>
                <a:ea typeface="+mn-ea"/>
                <a:cs typeface="+mn-cs"/>
              </a:rPr>
              <a:t>Glen Upton</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231F20"/>
              </a:solidFill>
              <a:effectLst/>
              <a:uLnTx/>
              <a:uFillTx/>
              <a:latin typeface="Arial" panose="020B0604020202020204" pitchFamily="34" charset="0"/>
              <a:ea typeface="+mn-ea"/>
              <a:cs typeface="+mn-cs"/>
            </a:endParaRPr>
          </a:p>
        </p:txBody>
      </p:sp>
      <p:sp>
        <p:nvSpPr>
          <p:cNvPr id="14" name="Textbox 5">
            <a:extLst>
              <a:ext uri="{FF2B5EF4-FFF2-40B4-BE49-F238E27FC236}">
                <a16:creationId xmlns:a16="http://schemas.microsoft.com/office/drawing/2014/main" id="{AB79E9C3-237B-BA42-7808-7D9E10349771}"/>
              </a:ext>
            </a:extLst>
          </p:cNvPr>
          <p:cNvSpPr txBox="1">
            <a:spLocks noChangeArrowheads="1"/>
          </p:cNvSpPr>
          <p:nvPr/>
        </p:nvSpPr>
        <p:spPr bwMode="auto">
          <a:xfrm>
            <a:off x="8242641" y="3829713"/>
            <a:ext cx="2764531" cy="1893754"/>
          </a:xfrm>
          <a:prstGeom prst="rect">
            <a:avLst/>
          </a:prstGeom>
          <a:solidFill>
            <a:srgbClr val="41B6E6">
              <a:lumMod val="40000"/>
              <a:lumOff val="60000"/>
            </a:srgbClr>
          </a:solidFill>
          <a:ln>
            <a:noFill/>
          </a:ln>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1" i="0" u="none" strike="noStrike" kern="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Case Managers </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srgbClr val="231F20"/>
                </a:solidFill>
                <a:effectLst/>
                <a:uLnTx/>
                <a:uFillTx/>
                <a:latin typeface="Arial" panose="020B0604020202020204" pitchFamily="34" charset="0"/>
                <a:ea typeface="+mn-ea"/>
                <a:cs typeface="+mn-cs"/>
              </a:rPr>
              <a:t>Claire Allanson</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srgbClr val="231F20"/>
                </a:solidFill>
                <a:effectLst/>
                <a:uLnTx/>
                <a:uFillTx/>
                <a:latin typeface="Arial" panose="020B0604020202020204" pitchFamily="34" charset="0"/>
                <a:ea typeface="+mn-ea"/>
                <a:cs typeface="+mn-cs"/>
              </a:rPr>
              <a:t>Robert Chard</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srgbClr val="231F20"/>
                </a:solidFill>
                <a:effectLst/>
                <a:uLnTx/>
                <a:uFillTx/>
                <a:latin typeface="Arial" panose="020B0604020202020204" pitchFamily="34" charset="0"/>
                <a:ea typeface="+mn-ea"/>
                <a:cs typeface="+mn-cs"/>
              </a:rPr>
              <a:t>Rakinder Dosanjh</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srgbClr val="231F20"/>
                </a:solidFill>
                <a:effectLst/>
                <a:uLnTx/>
                <a:uFillTx/>
                <a:latin typeface="Arial" panose="020B0604020202020204" pitchFamily="34" charset="0"/>
                <a:ea typeface="+mn-ea"/>
                <a:cs typeface="+mn-cs"/>
              </a:rPr>
              <a:t>Alex Lee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srgbClr val="231F20"/>
                </a:solidFill>
                <a:effectLst/>
                <a:uLnTx/>
                <a:uFillTx/>
                <a:latin typeface="Arial" panose="020B0604020202020204" pitchFamily="34" charset="0"/>
                <a:ea typeface="+mn-ea"/>
                <a:cs typeface="+mn-cs"/>
              </a:rPr>
              <a:t>Jessica Ridley</a:t>
            </a:r>
          </a:p>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altLang="en-US" sz="3200" b="0" i="0" u="none" strike="noStrike" kern="0" cap="none" spc="0" normalizeH="0" baseline="0" noProof="0" dirty="0">
              <a:ln>
                <a:noFill/>
              </a:ln>
              <a:solidFill>
                <a:srgbClr val="231F20"/>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4007491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51272B-3756-EBAE-E23A-1B9F08A83133}"/>
              </a:ext>
            </a:extLst>
          </p:cNvPr>
          <p:cNvSpPr>
            <a:spLocks noGrp="1"/>
          </p:cNvSpPr>
          <p:nvPr>
            <p:ph idx="1"/>
          </p:nvPr>
        </p:nvSpPr>
        <p:spPr>
          <a:xfrm>
            <a:off x="3832425" y="262551"/>
            <a:ext cx="8270133" cy="6405326"/>
          </a:xfrm>
        </p:spPr>
        <p:txBody>
          <a:bodyPr/>
          <a:lstStyle/>
          <a:p>
            <a:pPr>
              <a:lnSpc>
                <a:spcPct val="150000"/>
              </a:lnSpc>
            </a:pPr>
            <a:r>
              <a:rPr lang="en-GB" dirty="0"/>
              <a:t>Duty of care</a:t>
            </a:r>
          </a:p>
          <a:p>
            <a:pPr>
              <a:lnSpc>
                <a:spcPct val="150000"/>
              </a:lnSpc>
            </a:pPr>
            <a:r>
              <a:rPr lang="en-GB" dirty="0"/>
              <a:t>Breach of that duty</a:t>
            </a:r>
          </a:p>
          <a:p>
            <a:pPr lvl="1">
              <a:lnSpc>
                <a:spcPct val="150000"/>
              </a:lnSpc>
            </a:pPr>
            <a:r>
              <a:rPr lang="en-GB" dirty="0"/>
              <a:t>Bolam</a:t>
            </a:r>
          </a:p>
          <a:p>
            <a:pPr lvl="1">
              <a:lnSpc>
                <a:spcPct val="150000"/>
              </a:lnSpc>
            </a:pPr>
            <a:r>
              <a:rPr lang="en-GB" dirty="0"/>
              <a:t>Bolitho</a:t>
            </a:r>
          </a:p>
          <a:p>
            <a:pPr>
              <a:lnSpc>
                <a:spcPct val="150000"/>
              </a:lnSpc>
            </a:pPr>
            <a:r>
              <a:rPr lang="en-GB" dirty="0"/>
              <a:t>Causation</a:t>
            </a:r>
          </a:p>
          <a:p>
            <a:pPr>
              <a:lnSpc>
                <a:spcPct val="150000"/>
              </a:lnSpc>
            </a:pPr>
            <a:r>
              <a:rPr lang="en-GB" dirty="0"/>
              <a:t>Limitation</a:t>
            </a:r>
          </a:p>
          <a:p>
            <a:pPr>
              <a:lnSpc>
                <a:spcPct val="150000"/>
              </a:lnSpc>
            </a:pPr>
            <a:r>
              <a:rPr lang="en-GB" dirty="0"/>
              <a:t>Quantum </a:t>
            </a:r>
          </a:p>
        </p:txBody>
      </p:sp>
      <p:sp>
        <p:nvSpPr>
          <p:cNvPr id="5" name="Rectangle 4">
            <a:extLst>
              <a:ext uri="{FF2B5EF4-FFF2-40B4-BE49-F238E27FC236}">
                <a16:creationId xmlns:a16="http://schemas.microsoft.com/office/drawing/2014/main" id="{E3072864-2A6D-FD7E-E753-8C8DD78E19D6}"/>
              </a:ext>
            </a:extLst>
          </p:cNvPr>
          <p:cNvSpPr/>
          <p:nvPr/>
        </p:nvSpPr>
        <p:spPr>
          <a:xfrm>
            <a:off x="0" y="0"/>
            <a:ext cx="3610536" cy="6858000"/>
          </a:xfrm>
          <a:prstGeom prst="rect">
            <a:avLst/>
          </a:prstGeom>
          <a:solidFill>
            <a:srgbClr val="00A4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a:extLst>
              <a:ext uri="{FF2B5EF4-FFF2-40B4-BE49-F238E27FC236}">
                <a16:creationId xmlns:a16="http://schemas.microsoft.com/office/drawing/2014/main" id="{A02D5C8B-F797-197A-5FC2-9B0790B4135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39055" y="84843"/>
            <a:ext cx="1082158" cy="571706"/>
          </a:xfrm>
          <a:prstGeom prst="rect">
            <a:avLst/>
          </a:prstGeom>
        </p:spPr>
      </p:pic>
      <p:pic>
        <p:nvPicPr>
          <p:cNvPr id="7" name="Picture 6" descr="A black text on a white background&#10;&#10;Description automatically generated">
            <a:extLst>
              <a:ext uri="{FF2B5EF4-FFF2-40B4-BE49-F238E27FC236}">
                <a16:creationId xmlns:a16="http://schemas.microsoft.com/office/drawing/2014/main" id="{23BC627B-8EE7-1D32-F38F-135402FB5A1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6704" y="6461101"/>
            <a:ext cx="1099814" cy="205065"/>
          </a:xfrm>
          <a:prstGeom prst="rect">
            <a:avLst/>
          </a:prstGeom>
        </p:spPr>
      </p:pic>
      <p:pic>
        <p:nvPicPr>
          <p:cNvPr id="9" name="Picture 8" descr="A black and white logo&#10;&#10;Description automatically generated">
            <a:extLst>
              <a:ext uri="{FF2B5EF4-FFF2-40B4-BE49-F238E27FC236}">
                <a16:creationId xmlns:a16="http://schemas.microsoft.com/office/drawing/2014/main" id="{0AE396EC-8824-7221-7B98-F3E14A61FA93}"/>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10000" b="95000" l="1600" r="98000">
                        <a14:foregroundMark x1="7600" y1="45000" x2="61200" y2="55000"/>
                        <a14:foregroundMark x1="61200" y1="55000" x2="94000" y2="43333"/>
                        <a14:foregroundMark x1="92400" y1="18333" x2="7200" y2="21667"/>
                        <a14:foregroundMark x1="7200" y1="21667" x2="29200" y2="93333"/>
                        <a14:foregroundMark x1="29200" y1="93333" x2="52000" y2="93333"/>
                        <a14:foregroundMark x1="52000" y1="93333" x2="95600" y2="76667"/>
                        <a14:foregroundMark x1="95600" y1="76667" x2="93200" y2="11667"/>
                        <a14:foregroundMark x1="1600" y1="10000" x2="11200" y2="86667"/>
                        <a14:foregroundMark x1="11200" y1="86667" x2="38000" y2="88333"/>
                        <a14:foregroundMark x1="96800" y1="95000" x2="98000" y2="83333"/>
                        <a14:foregroundMark x1="98000" y1="81667" x2="97600" y2="33333"/>
                        <a14:foregroundMark x1="46000" y1="41667" x2="46000" y2="41667"/>
                      </a14:backgroundRemoval>
                    </a14:imgEffect>
                  </a14:imgLayer>
                </a14:imgProps>
              </a:ext>
              <a:ext uri="{28A0092B-C50C-407E-A947-70E740481C1C}">
                <a14:useLocalDpi xmlns:a14="http://schemas.microsoft.com/office/drawing/2010/main" val="0"/>
              </a:ext>
            </a:extLst>
          </a:blip>
          <a:stretch>
            <a:fillRect/>
          </a:stretch>
        </p:blipFill>
        <p:spPr>
          <a:xfrm>
            <a:off x="2217731" y="6419686"/>
            <a:ext cx="1135526" cy="272526"/>
          </a:xfrm>
          <a:prstGeom prst="rect">
            <a:avLst/>
          </a:prstGeom>
        </p:spPr>
      </p:pic>
      <p:sp>
        <p:nvSpPr>
          <p:cNvPr id="11" name="Rectangle 10">
            <a:extLst>
              <a:ext uri="{FF2B5EF4-FFF2-40B4-BE49-F238E27FC236}">
                <a16:creationId xmlns:a16="http://schemas.microsoft.com/office/drawing/2014/main" id="{0B3D0A3B-4D56-8EC9-14A2-E3A5F9815A9B}"/>
              </a:ext>
            </a:extLst>
          </p:cNvPr>
          <p:cNvSpPr/>
          <p:nvPr/>
        </p:nvSpPr>
        <p:spPr>
          <a:xfrm>
            <a:off x="1336841" y="6445733"/>
            <a:ext cx="754177" cy="22043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4">
            <a:extLst>
              <a:ext uri="{FF2B5EF4-FFF2-40B4-BE49-F238E27FC236}">
                <a16:creationId xmlns:a16="http://schemas.microsoft.com/office/drawing/2014/main" id="{07448281-CE49-6D72-DCD5-6F0D09B5362E}"/>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282812" y="6374088"/>
            <a:ext cx="862233" cy="31812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E212B29-7BD7-31A4-7AAB-B0002B1894D3}"/>
              </a:ext>
            </a:extLst>
          </p:cNvPr>
          <p:cNvSpPr>
            <a:spLocks noGrp="1"/>
          </p:cNvSpPr>
          <p:nvPr>
            <p:ph type="title"/>
          </p:nvPr>
        </p:nvSpPr>
        <p:spPr>
          <a:xfrm>
            <a:off x="114408" y="699282"/>
            <a:ext cx="3422633" cy="1600200"/>
          </a:xfrm>
        </p:spPr>
        <p:txBody>
          <a:bodyPr/>
          <a:lstStyle/>
          <a:p>
            <a:r>
              <a:rPr lang="en-GB" dirty="0">
                <a:solidFill>
                  <a:schemeClr val="bg1"/>
                </a:solidFill>
              </a:rPr>
              <a:t>What is a claim? </a:t>
            </a:r>
          </a:p>
        </p:txBody>
      </p:sp>
    </p:spTree>
    <p:extLst>
      <p:ext uri="{BB962C8B-B14F-4D97-AF65-F5344CB8AC3E}">
        <p14:creationId xmlns:p14="http://schemas.microsoft.com/office/powerpoint/2010/main" val="24805788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51272B-3756-EBAE-E23A-1B9F08A83133}"/>
              </a:ext>
            </a:extLst>
          </p:cNvPr>
          <p:cNvSpPr>
            <a:spLocks noGrp="1"/>
          </p:cNvSpPr>
          <p:nvPr>
            <p:ph idx="1"/>
          </p:nvPr>
        </p:nvSpPr>
        <p:spPr>
          <a:xfrm>
            <a:off x="3832425" y="262551"/>
            <a:ext cx="8270133" cy="6405326"/>
          </a:xfrm>
        </p:spPr>
        <p:txBody>
          <a:bodyPr/>
          <a:lstStyle/>
          <a:p>
            <a:endParaRPr lang="en-GB" dirty="0"/>
          </a:p>
          <a:p>
            <a:r>
              <a:rPr lang="en-GB" dirty="0"/>
              <a:t>General Practice Indemnity Schemes</a:t>
            </a:r>
          </a:p>
          <a:p>
            <a:r>
              <a:rPr lang="en-GB" dirty="0"/>
              <a:t>Coverage for the schemes</a:t>
            </a:r>
          </a:p>
          <a:p>
            <a:pPr lvl="1"/>
            <a:r>
              <a:rPr lang="en-GB" dirty="0"/>
              <a:t>CNSGP</a:t>
            </a:r>
          </a:p>
          <a:p>
            <a:pPr lvl="1"/>
            <a:r>
              <a:rPr lang="en-GB" dirty="0"/>
              <a:t>ELSGP</a:t>
            </a:r>
          </a:p>
          <a:p>
            <a:pPr lvl="1"/>
            <a:endParaRPr lang="en-GB" dirty="0"/>
          </a:p>
          <a:p>
            <a:r>
              <a:rPr lang="en-GB" dirty="0"/>
              <a:t>Out of scope</a:t>
            </a:r>
          </a:p>
          <a:p>
            <a:pPr marL="0" indent="0">
              <a:buNone/>
            </a:pPr>
            <a:endParaRPr lang="en-GB" dirty="0">
              <a:solidFill>
                <a:srgbClr val="231F20"/>
              </a:solidFill>
            </a:endParaRPr>
          </a:p>
          <a:p>
            <a:pPr marL="0" indent="0">
              <a:buNone/>
            </a:pPr>
            <a:r>
              <a:rPr lang="en-GB" dirty="0">
                <a:solidFill>
                  <a:srgbClr val="231F20"/>
                </a:solidFill>
              </a:rPr>
              <a:t>Please visit:</a:t>
            </a:r>
          </a:p>
          <a:p>
            <a:pPr marL="0" indent="0">
              <a:buNone/>
            </a:pPr>
            <a:r>
              <a:rPr lang="en-GB" sz="3200" dirty="0">
                <a:solidFill>
                  <a:srgbClr val="231F20"/>
                </a:solidFill>
                <a:hlinkClick r:id="rId3"/>
              </a:rPr>
              <a:t>https://resolution.nhs.uk/services/claims-management/clinical-schemes/clinical-negligence-scheme-for-general-practice/</a:t>
            </a:r>
            <a:r>
              <a:rPr lang="en-GB" sz="3200" dirty="0">
                <a:solidFill>
                  <a:srgbClr val="231F20"/>
                </a:solidFill>
              </a:rPr>
              <a:t> </a:t>
            </a:r>
          </a:p>
          <a:p>
            <a:pPr marL="0" indent="0">
              <a:buNone/>
            </a:pPr>
            <a:endParaRPr lang="en-GB" dirty="0"/>
          </a:p>
        </p:txBody>
      </p:sp>
      <p:sp>
        <p:nvSpPr>
          <p:cNvPr id="5" name="Rectangle 4">
            <a:extLst>
              <a:ext uri="{FF2B5EF4-FFF2-40B4-BE49-F238E27FC236}">
                <a16:creationId xmlns:a16="http://schemas.microsoft.com/office/drawing/2014/main" id="{E3072864-2A6D-FD7E-E753-8C8DD78E19D6}"/>
              </a:ext>
            </a:extLst>
          </p:cNvPr>
          <p:cNvSpPr/>
          <p:nvPr/>
        </p:nvSpPr>
        <p:spPr>
          <a:xfrm>
            <a:off x="0" y="0"/>
            <a:ext cx="3610536" cy="6858000"/>
          </a:xfrm>
          <a:prstGeom prst="rect">
            <a:avLst/>
          </a:prstGeom>
          <a:solidFill>
            <a:srgbClr val="00A4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A02D5C8B-F797-197A-5FC2-9B0790B4135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39055" y="84843"/>
            <a:ext cx="1082158" cy="571706"/>
          </a:xfrm>
          <a:prstGeom prst="rect">
            <a:avLst/>
          </a:prstGeom>
        </p:spPr>
      </p:pic>
      <p:pic>
        <p:nvPicPr>
          <p:cNvPr id="7" name="Picture 6" descr="A black text on a white background&#10;&#10;Description automatically generated">
            <a:extLst>
              <a:ext uri="{FF2B5EF4-FFF2-40B4-BE49-F238E27FC236}">
                <a16:creationId xmlns:a16="http://schemas.microsoft.com/office/drawing/2014/main" id="{23BC627B-8EE7-1D32-F38F-135402FB5A10}"/>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26704" y="6461101"/>
            <a:ext cx="1099814" cy="205065"/>
          </a:xfrm>
          <a:prstGeom prst="rect">
            <a:avLst/>
          </a:prstGeom>
        </p:spPr>
      </p:pic>
      <p:pic>
        <p:nvPicPr>
          <p:cNvPr id="9" name="Picture 8" descr="A black and white logo&#10;&#10;Description automatically generated">
            <a:extLst>
              <a:ext uri="{FF2B5EF4-FFF2-40B4-BE49-F238E27FC236}">
                <a16:creationId xmlns:a16="http://schemas.microsoft.com/office/drawing/2014/main" id="{0AE396EC-8824-7221-7B98-F3E14A61FA93}"/>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10000" b="95000" l="1600" r="98000">
                        <a14:foregroundMark x1="7600" y1="45000" x2="61200" y2="55000"/>
                        <a14:foregroundMark x1="61200" y1="55000" x2="94000" y2="43333"/>
                        <a14:foregroundMark x1="92400" y1="18333" x2="7200" y2="21667"/>
                        <a14:foregroundMark x1="7200" y1="21667" x2="29200" y2="93333"/>
                        <a14:foregroundMark x1="29200" y1="93333" x2="52000" y2="93333"/>
                        <a14:foregroundMark x1="52000" y1="93333" x2="95600" y2="76667"/>
                        <a14:foregroundMark x1="95600" y1="76667" x2="93200" y2="11667"/>
                        <a14:foregroundMark x1="1600" y1="10000" x2="11200" y2="86667"/>
                        <a14:foregroundMark x1="11200" y1="86667" x2="38000" y2="88333"/>
                        <a14:foregroundMark x1="96800" y1="95000" x2="98000" y2="83333"/>
                        <a14:foregroundMark x1="98000" y1="81667" x2="97600" y2="33333"/>
                        <a14:foregroundMark x1="46000" y1="41667" x2="46000" y2="41667"/>
                      </a14:backgroundRemoval>
                    </a14:imgEffect>
                  </a14:imgLayer>
                </a14:imgProps>
              </a:ext>
              <a:ext uri="{28A0092B-C50C-407E-A947-70E740481C1C}">
                <a14:useLocalDpi xmlns:a14="http://schemas.microsoft.com/office/drawing/2010/main" val="0"/>
              </a:ext>
            </a:extLst>
          </a:blip>
          <a:stretch>
            <a:fillRect/>
          </a:stretch>
        </p:blipFill>
        <p:spPr>
          <a:xfrm>
            <a:off x="2217731" y="6419686"/>
            <a:ext cx="1135526" cy="272526"/>
          </a:xfrm>
          <a:prstGeom prst="rect">
            <a:avLst/>
          </a:prstGeom>
        </p:spPr>
      </p:pic>
      <p:sp>
        <p:nvSpPr>
          <p:cNvPr id="11" name="Rectangle 10">
            <a:extLst>
              <a:ext uri="{FF2B5EF4-FFF2-40B4-BE49-F238E27FC236}">
                <a16:creationId xmlns:a16="http://schemas.microsoft.com/office/drawing/2014/main" id="{0B3D0A3B-4D56-8EC9-14A2-E3A5F9815A9B}"/>
              </a:ext>
            </a:extLst>
          </p:cNvPr>
          <p:cNvSpPr/>
          <p:nvPr/>
        </p:nvSpPr>
        <p:spPr>
          <a:xfrm>
            <a:off x="1336841" y="6445733"/>
            <a:ext cx="754177" cy="22043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4">
            <a:extLst>
              <a:ext uri="{FF2B5EF4-FFF2-40B4-BE49-F238E27FC236}">
                <a16:creationId xmlns:a16="http://schemas.microsoft.com/office/drawing/2014/main" id="{07448281-CE49-6D72-DCD5-6F0D09B5362E}"/>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82812" y="6374088"/>
            <a:ext cx="862233" cy="31812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E212B29-7BD7-31A4-7AAB-B0002B1894D3}"/>
              </a:ext>
            </a:extLst>
          </p:cNvPr>
          <p:cNvSpPr>
            <a:spLocks noGrp="1"/>
          </p:cNvSpPr>
          <p:nvPr>
            <p:ph type="title"/>
          </p:nvPr>
        </p:nvSpPr>
        <p:spPr>
          <a:xfrm>
            <a:off x="114408" y="699282"/>
            <a:ext cx="3422633" cy="1600200"/>
          </a:xfrm>
        </p:spPr>
        <p:txBody>
          <a:bodyPr/>
          <a:lstStyle/>
          <a:p>
            <a:r>
              <a:rPr lang="en-GB" dirty="0">
                <a:solidFill>
                  <a:schemeClr val="bg1"/>
                </a:solidFill>
              </a:rPr>
              <a:t>The Practice has received a claim – now what?</a:t>
            </a:r>
          </a:p>
        </p:txBody>
      </p:sp>
    </p:spTree>
    <p:extLst>
      <p:ext uri="{BB962C8B-B14F-4D97-AF65-F5344CB8AC3E}">
        <p14:creationId xmlns:p14="http://schemas.microsoft.com/office/powerpoint/2010/main" val="35131992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51272B-3756-EBAE-E23A-1B9F08A83133}"/>
              </a:ext>
            </a:extLst>
          </p:cNvPr>
          <p:cNvSpPr>
            <a:spLocks noGrp="1"/>
          </p:cNvSpPr>
          <p:nvPr>
            <p:ph idx="1"/>
          </p:nvPr>
        </p:nvSpPr>
        <p:spPr>
          <a:xfrm>
            <a:off x="3832425" y="262551"/>
            <a:ext cx="8270133" cy="6405326"/>
          </a:xfrm>
        </p:spPr>
        <p:txBody>
          <a:bodyPr>
            <a:normAutofit fontScale="92500" lnSpcReduction="20000"/>
          </a:bodyPr>
          <a:lstStyle/>
          <a:p>
            <a:pPr marL="0" indent="0">
              <a:buNone/>
            </a:pPr>
            <a:r>
              <a:rPr lang="en-US" sz="3200" dirty="0">
                <a:ea typeface="+mj-ea"/>
              </a:rPr>
              <a:t>Contact NHS Resolution where:</a:t>
            </a:r>
          </a:p>
          <a:p>
            <a:endParaRPr lang="en-US" sz="1500" dirty="0">
              <a:ea typeface="+mj-ea"/>
            </a:endParaRPr>
          </a:p>
          <a:p>
            <a:r>
              <a:rPr lang="en-US" sz="3200" dirty="0">
                <a:ea typeface="+mj-ea"/>
              </a:rPr>
              <a:t>Patient safety incident</a:t>
            </a:r>
          </a:p>
          <a:p>
            <a:r>
              <a:rPr lang="en-GB" dirty="0">
                <a:ea typeface="+mj-ea"/>
              </a:rPr>
              <a:t>Claim indicated when </a:t>
            </a:r>
            <a:r>
              <a:rPr lang="en-GB" sz="3200" dirty="0">
                <a:ea typeface="+mj-ea"/>
              </a:rPr>
              <a:t>disclosure of records requested</a:t>
            </a:r>
          </a:p>
          <a:p>
            <a:r>
              <a:rPr lang="en-US" sz="3200" dirty="0">
                <a:ea typeface="+mj-ea"/>
              </a:rPr>
              <a:t>Letter of Claim / Letter of Notification / Claim form / Part 36 offer / any demand for compensation</a:t>
            </a:r>
          </a:p>
          <a:p>
            <a:r>
              <a:rPr lang="en-GB" sz="3200" dirty="0">
                <a:ea typeface="+mj-ea"/>
              </a:rPr>
              <a:t>Parliamentary Health Service Ombudsman correspondence</a:t>
            </a:r>
          </a:p>
          <a:p>
            <a:r>
              <a:rPr lang="en-GB" sz="3200" dirty="0">
                <a:ea typeface="+mj-ea"/>
              </a:rPr>
              <a:t>Complaint response which amounts to an admission of breach of duty</a:t>
            </a:r>
          </a:p>
          <a:p>
            <a:r>
              <a:rPr lang="en-GB" sz="3200" dirty="0">
                <a:ea typeface="+mj-ea"/>
              </a:rPr>
              <a:t>Any intended offer of compensation or other redress </a:t>
            </a:r>
          </a:p>
          <a:p>
            <a:r>
              <a:rPr lang="en-US" sz="3200" dirty="0">
                <a:ea typeface="+mj-ea"/>
              </a:rPr>
              <a:t>Group Action</a:t>
            </a:r>
            <a:endParaRPr lang="en-GB" sz="3200" dirty="0">
              <a:ea typeface="+mj-ea"/>
            </a:endParaRPr>
          </a:p>
          <a:p>
            <a:pPr marL="0" indent="0">
              <a:buNone/>
            </a:pPr>
            <a:r>
              <a:rPr lang="en-GB" sz="3200" dirty="0"/>
              <a:t>‘When and how to report a claim’ guidance on website for CNSGP and ELSGP</a:t>
            </a:r>
          </a:p>
          <a:p>
            <a:pPr marL="0" indent="0">
              <a:buNone/>
            </a:pPr>
            <a:endParaRPr lang="en-GB" dirty="0"/>
          </a:p>
        </p:txBody>
      </p:sp>
      <p:sp>
        <p:nvSpPr>
          <p:cNvPr id="5" name="Rectangle 4">
            <a:extLst>
              <a:ext uri="{FF2B5EF4-FFF2-40B4-BE49-F238E27FC236}">
                <a16:creationId xmlns:a16="http://schemas.microsoft.com/office/drawing/2014/main" id="{E3072864-2A6D-FD7E-E753-8C8DD78E19D6}"/>
              </a:ext>
            </a:extLst>
          </p:cNvPr>
          <p:cNvSpPr/>
          <p:nvPr/>
        </p:nvSpPr>
        <p:spPr>
          <a:xfrm>
            <a:off x="0" y="0"/>
            <a:ext cx="3610536" cy="6858000"/>
          </a:xfrm>
          <a:prstGeom prst="rect">
            <a:avLst/>
          </a:prstGeom>
          <a:solidFill>
            <a:srgbClr val="00A4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A02D5C8B-F797-197A-5FC2-9B0790B4135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39055" y="84843"/>
            <a:ext cx="1082158" cy="571706"/>
          </a:xfrm>
          <a:prstGeom prst="rect">
            <a:avLst/>
          </a:prstGeom>
        </p:spPr>
      </p:pic>
      <p:pic>
        <p:nvPicPr>
          <p:cNvPr id="7" name="Picture 6" descr="A black text on a white background&#10;&#10;Description automatically generated">
            <a:extLst>
              <a:ext uri="{FF2B5EF4-FFF2-40B4-BE49-F238E27FC236}">
                <a16:creationId xmlns:a16="http://schemas.microsoft.com/office/drawing/2014/main" id="{23BC627B-8EE7-1D32-F38F-135402FB5A1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6704" y="6461101"/>
            <a:ext cx="1099814" cy="205065"/>
          </a:xfrm>
          <a:prstGeom prst="rect">
            <a:avLst/>
          </a:prstGeom>
        </p:spPr>
      </p:pic>
      <p:pic>
        <p:nvPicPr>
          <p:cNvPr id="9" name="Picture 8" descr="A black and white logo&#10;&#10;Description automatically generated">
            <a:extLst>
              <a:ext uri="{FF2B5EF4-FFF2-40B4-BE49-F238E27FC236}">
                <a16:creationId xmlns:a16="http://schemas.microsoft.com/office/drawing/2014/main" id="{0AE396EC-8824-7221-7B98-F3E14A61FA93}"/>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10000" b="95000" l="1600" r="98000">
                        <a14:foregroundMark x1="7600" y1="45000" x2="61200" y2="55000"/>
                        <a14:foregroundMark x1="61200" y1="55000" x2="94000" y2="43333"/>
                        <a14:foregroundMark x1="92400" y1="18333" x2="7200" y2="21667"/>
                        <a14:foregroundMark x1="7200" y1="21667" x2="29200" y2="93333"/>
                        <a14:foregroundMark x1="29200" y1="93333" x2="52000" y2="93333"/>
                        <a14:foregroundMark x1="52000" y1="93333" x2="95600" y2="76667"/>
                        <a14:foregroundMark x1="95600" y1="76667" x2="93200" y2="11667"/>
                        <a14:foregroundMark x1="1600" y1="10000" x2="11200" y2="86667"/>
                        <a14:foregroundMark x1="11200" y1="86667" x2="38000" y2="88333"/>
                        <a14:foregroundMark x1="96800" y1="95000" x2="98000" y2="83333"/>
                        <a14:foregroundMark x1="98000" y1="81667" x2="97600" y2="33333"/>
                        <a14:foregroundMark x1="46000" y1="41667" x2="46000" y2="41667"/>
                      </a14:backgroundRemoval>
                    </a14:imgEffect>
                  </a14:imgLayer>
                </a14:imgProps>
              </a:ext>
              <a:ext uri="{28A0092B-C50C-407E-A947-70E740481C1C}">
                <a14:useLocalDpi xmlns:a14="http://schemas.microsoft.com/office/drawing/2010/main" val="0"/>
              </a:ext>
            </a:extLst>
          </a:blip>
          <a:stretch>
            <a:fillRect/>
          </a:stretch>
        </p:blipFill>
        <p:spPr>
          <a:xfrm>
            <a:off x="2217731" y="6419686"/>
            <a:ext cx="1135526" cy="272526"/>
          </a:xfrm>
          <a:prstGeom prst="rect">
            <a:avLst/>
          </a:prstGeom>
        </p:spPr>
      </p:pic>
      <p:sp>
        <p:nvSpPr>
          <p:cNvPr id="11" name="Rectangle 10">
            <a:extLst>
              <a:ext uri="{FF2B5EF4-FFF2-40B4-BE49-F238E27FC236}">
                <a16:creationId xmlns:a16="http://schemas.microsoft.com/office/drawing/2014/main" id="{0B3D0A3B-4D56-8EC9-14A2-E3A5F9815A9B}"/>
              </a:ext>
            </a:extLst>
          </p:cNvPr>
          <p:cNvSpPr/>
          <p:nvPr/>
        </p:nvSpPr>
        <p:spPr>
          <a:xfrm>
            <a:off x="1336841" y="6445733"/>
            <a:ext cx="754177" cy="22043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4">
            <a:extLst>
              <a:ext uri="{FF2B5EF4-FFF2-40B4-BE49-F238E27FC236}">
                <a16:creationId xmlns:a16="http://schemas.microsoft.com/office/drawing/2014/main" id="{07448281-CE49-6D72-DCD5-6F0D09B5362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82812" y="6374088"/>
            <a:ext cx="862233" cy="31812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E212B29-7BD7-31A4-7AAB-B0002B1894D3}"/>
              </a:ext>
            </a:extLst>
          </p:cNvPr>
          <p:cNvSpPr>
            <a:spLocks noGrp="1"/>
          </p:cNvSpPr>
          <p:nvPr>
            <p:ph type="title"/>
          </p:nvPr>
        </p:nvSpPr>
        <p:spPr>
          <a:xfrm>
            <a:off x="114408" y="699282"/>
            <a:ext cx="3422633" cy="1600200"/>
          </a:xfrm>
        </p:spPr>
        <p:txBody>
          <a:bodyPr/>
          <a:lstStyle/>
          <a:p>
            <a:r>
              <a:rPr lang="en-GB" dirty="0">
                <a:solidFill>
                  <a:schemeClr val="bg1"/>
                </a:solidFill>
              </a:rPr>
              <a:t>How and when to report a claim</a:t>
            </a:r>
          </a:p>
        </p:txBody>
      </p:sp>
    </p:spTree>
    <p:extLst>
      <p:ext uri="{BB962C8B-B14F-4D97-AF65-F5344CB8AC3E}">
        <p14:creationId xmlns:p14="http://schemas.microsoft.com/office/powerpoint/2010/main" val="4029444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51272B-3756-EBAE-E23A-1B9F08A83133}"/>
              </a:ext>
            </a:extLst>
          </p:cNvPr>
          <p:cNvSpPr>
            <a:spLocks noGrp="1"/>
          </p:cNvSpPr>
          <p:nvPr>
            <p:ph idx="1"/>
          </p:nvPr>
        </p:nvSpPr>
        <p:spPr>
          <a:xfrm>
            <a:off x="3832425" y="262551"/>
            <a:ext cx="8270133" cy="6405326"/>
          </a:xfrm>
        </p:spPr>
        <p:txBody>
          <a:bodyPr/>
          <a:lstStyle/>
          <a:p>
            <a:r>
              <a:rPr lang="en-GB" dirty="0"/>
              <a:t>By email:</a:t>
            </a:r>
          </a:p>
          <a:p>
            <a:pPr lvl="1"/>
            <a:r>
              <a:rPr lang="en-GB" dirty="0">
                <a:hlinkClick r:id="rId3"/>
              </a:rPr>
              <a:t>nhsr.cnsgpnotification@nhs.net</a:t>
            </a:r>
            <a:endParaRPr lang="en-GB" dirty="0"/>
          </a:p>
          <a:p>
            <a:pPr lvl="1"/>
            <a:r>
              <a:rPr lang="en-GB" dirty="0">
                <a:hlinkClick r:id="rId4"/>
              </a:rPr>
              <a:t>nhsr.elsgpnotifications@nhs.net</a:t>
            </a:r>
            <a:endParaRPr lang="en-GB" dirty="0"/>
          </a:p>
          <a:p>
            <a:r>
              <a:rPr lang="en-GB" dirty="0"/>
              <a:t>By telephone:</a:t>
            </a:r>
          </a:p>
          <a:p>
            <a:pPr lvl="1"/>
            <a:r>
              <a:rPr lang="en-GB" dirty="0"/>
              <a:t>0800 030 6798</a:t>
            </a:r>
          </a:p>
          <a:p>
            <a:endParaRPr lang="en-GB" dirty="0"/>
          </a:p>
          <a:p>
            <a:r>
              <a:rPr lang="en-GB" dirty="0"/>
              <a:t>What is needed from you?</a:t>
            </a:r>
          </a:p>
          <a:p>
            <a:pPr lvl="1"/>
            <a:r>
              <a:rPr lang="en-GB" dirty="0"/>
              <a:t>Notification form</a:t>
            </a:r>
          </a:p>
          <a:p>
            <a:pPr lvl="1"/>
            <a:r>
              <a:rPr lang="en-GB" dirty="0"/>
              <a:t>Send relevant documents </a:t>
            </a:r>
          </a:p>
          <a:p>
            <a:pPr lvl="1"/>
            <a:r>
              <a:rPr lang="en-GB" dirty="0"/>
              <a:t>Provide contact details</a:t>
            </a:r>
          </a:p>
          <a:p>
            <a:pPr lvl="1"/>
            <a:r>
              <a:rPr lang="en-GB" dirty="0"/>
              <a:t>Help with enquiries</a:t>
            </a:r>
          </a:p>
          <a:p>
            <a:pPr marL="457200" lvl="1" indent="0">
              <a:buNone/>
            </a:pPr>
            <a:endParaRPr lang="en-GB" dirty="0"/>
          </a:p>
          <a:p>
            <a:r>
              <a:rPr lang="en-GB" dirty="0"/>
              <a:t>Support</a:t>
            </a:r>
          </a:p>
          <a:p>
            <a:endParaRPr lang="en-GB" dirty="0"/>
          </a:p>
          <a:p>
            <a:endParaRPr lang="en-GB" dirty="0"/>
          </a:p>
        </p:txBody>
      </p:sp>
      <p:sp>
        <p:nvSpPr>
          <p:cNvPr id="5" name="Rectangle 4">
            <a:extLst>
              <a:ext uri="{FF2B5EF4-FFF2-40B4-BE49-F238E27FC236}">
                <a16:creationId xmlns:a16="http://schemas.microsoft.com/office/drawing/2014/main" id="{E3072864-2A6D-FD7E-E753-8C8DD78E19D6}"/>
              </a:ext>
            </a:extLst>
          </p:cNvPr>
          <p:cNvSpPr/>
          <p:nvPr/>
        </p:nvSpPr>
        <p:spPr>
          <a:xfrm>
            <a:off x="0" y="0"/>
            <a:ext cx="3610536" cy="6858000"/>
          </a:xfrm>
          <a:prstGeom prst="rect">
            <a:avLst/>
          </a:prstGeom>
          <a:solidFill>
            <a:srgbClr val="00A4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A02D5C8B-F797-197A-5FC2-9B0790B41355}"/>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39055" y="84843"/>
            <a:ext cx="1082158" cy="571706"/>
          </a:xfrm>
          <a:prstGeom prst="rect">
            <a:avLst/>
          </a:prstGeom>
        </p:spPr>
      </p:pic>
      <p:pic>
        <p:nvPicPr>
          <p:cNvPr id="7" name="Picture 6" descr="A black text on a white background&#10;&#10;Description automatically generated">
            <a:extLst>
              <a:ext uri="{FF2B5EF4-FFF2-40B4-BE49-F238E27FC236}">
                <a16:creationId xmlns:a16="http://schemas.microsoft.com/office/drawing/2014/main" id="{23BC627B-8EE7-1D32-F38F-135402FB5A10}"/>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26704" y="6461101"/>
            <a:ext cx="1099814" cy="205065"/>
          </a:xfrm>
          <a:prstGeom prst="rect">
            <a:avLst/>
          </a:prstGeom>
        </p:spPr>
      </p:pic>
      <p:pic>
        <p:nvPicPr>
          <p:cNvPr id="9" name="Picture 8" descr="A black and white logo&#10;&#10;Description automatically generated">
            <a:extLst>
              <a:ext uri="{FF2B5EF4-FFF2-40B4-BE49-F238E27FC236}">
                <a16:creationId xmlns:a16="http://schemas.microsoft.com/office/drawing/2014/main" id="{0AE396EC-8824-7221-7B98-F3E14A61FA93}"/>
              </a:ext>
            </a:extLst>
          </p:cNvPr>
          <p:cNvPicPr>
            <a:picLocks noChangeAspect="1"/>
          </p:cNvPicPr>
          <p:nvPr/>
        </p:nvPicPr>
        <p:blipFill>
          <a:blip r:embed="rId7">
            <a:extLst>
              <a:ext uri="{BEBA8EAE-BF5A-486C-A8C5-ECC9F3942E4B}">
                <a14:imgProps xmlns:a14="http://schemas.microsoft.com/office/drawing/2010/main">
                  <a14:imgLayer r:embed="rId8">
                    <a14:imgEffect>
                      <a14:backgroundRemoval t="10000" b="95000" l="1600" r="98000">
                        <a14:foregroundMark x1="7600" y1="45000" x2="61200" y2="55000"/>
                        <a14:foregroundMark x1="61200" y1="55000" x2="94000" y2="43333"/>
                        <a14:foregroundMark x1="92400" y1="18333" x2="7200" y2="21667"/>
                        <a14:foregroundMark x1="7200" y1="21667" x2="29200" y2="93333"/>
                        <a14:foregroundMark x1="29200" y1="93333" x2="52000" y2="93333"/>
                        <a14:foregroundMark x1="52000" y1="93333" x2="95600" y2="76667"/>
                        <a14:foregroundMark x1="95600" y1="76667" x2="93200" y2="11667"/>
                        <a14:foregroundMark x1="1600" y1="10000" x2="11200" y2="86667"/>
                        <a14:foregroundMark x1="11200" y1="86667" x2="38000" y2="88333"/>
                        <a14:foregroundMark x1="96800" y1="95000" x2="98000" y2="83333"/>
                        <a14:foregroundMark x1="98000" y1="81667" x2="97600" y2="33333"/>
                        <a14:foregroundMark x1="46000" y1="41667" x2="46000" y2="41667"/>
                      </a14:backgroundRemoval>
                    </a14:imgEffect>
                  </a14:imgLayer>
                </a14:imgProps>
              </a:ext>
              <a:ext uri="{28A0092B-C50C-407E-A947-70E740481C1C}">
                <a14:useLocalDpi xmlns:a14="http://schemas.microsoft.com/office/drawing/2010/main" val="0"/>
              </a:ext>
            </a:extLst>
          </a:blip>
          <a:stretch>
            <a:fillRect/>
          </a:stretch>
        </p:blipFill>
        <p:spPr>
          <a:xfrm>
            <a:off x="2217731" y="6419686"/>
            <a:ext cx="1135526" cy="272526"/>
          </a:xfrm>
          <a:prstGeom prst="rect">
            <a:avLst/>
          </a:prstGeom>
        </p:spPr>
      </p:pic>
      <p:sp>
        <p:nvSpPr>
          <p:cNvPr id="11" name="Rectangle 10">
            <a:extLst>
              <a:ext uri="{FF2B5EF4-FFF2-40B4-BE49-F238E27FC236}">
                <a16:creationId xmlns:a16="http://schemas.microsoft.com/office/drawing/2014/main" id="{0B3D0A3B-4D56-8EC9-14A2-E3A5F9815A9B}"/>
              </a:ext>
            </a:extLst>
          </p:cNvPr>
          <p:cNvSpPr/>
          <p:nvPr/>
        </p:nvSpPr>
        <p:spPr>
          <a:xfrm>
            <a:off x="1336841" y="6445733"/>
            <a:ext cx="754177" cy="22043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8" name="Picture 4">
            <a:extLst>
              <a:ext uri="{FF2B5EF4-FFF2-40B4-BE49-F238E27FC236}">
                <a16:creationId xmlns:a16="http://schemas.microsoft.com/office/drawing/2014/main" id="{07448281-CE49-6D72-DCD5-6F0D09B5362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1282812" y="6374088"/>
            <a:ext cx="862233" cy="31812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E212B29-7BD7-31A4-7AAB-B0002B1894D3}"/>
              </a:ext>
            </a:extLst>
          </p:cNvPr>
          <p:cNvSpPr>
            <a:spLocks noGrp="1"/>
          </p:cNvSpPr>
          <p:nvPr>
            <p:ph type="title"/>
          </p:nvPr>
        </p:nvSpPr>
        <p:spPr>
          <a:xfrm>
            <a:off x="114408" y="699282"/>
            <a:ext cx="3422633" cy="1600200"/>
          </a:xfrm>
        </p:spPr>
        <p:txBody>
          <a:bodyPr/>
          <a:lstStyle/>
          <a:p>
            <a:r>
              <a:rPr lang="en-GB" dirty="0">
                <a:solidFill>
                  <a:schemeClr val="bg1"/>
                </a:solidFill>
              </a:rPr>
              <a:t>When and how to report a claim</a:t>
            </a:r>
          </a:p>
        </p:txBody>
      </p:sp>
    </p:spTree>
    <p:extLst>
      <p:ext uri="{BB962C8B-B14F-4D97-AF65-F5344CB8AC3E}">
        <p14:creationId xmlns:p14="http://schemas.microsoft.com/office/powerpoint/2010/main" val="29872700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51272B-3756-EBAE-E23A-1B9F08A83133}"/>
              </a:ext>
            </a:extLst>
          </p:cNvPr>
          <p:cNvSpPr>
            <a:spLocks noGrp="1"/>
          </p:cNvSpPr>
          <p:nvPr>
            <p:ph idx="1"/>
          </p:nvPr>
        </p:nvSpPr>
        <p:spPr>
          <a:xfrm>
            <a:off x="3832425" y="262551"/>
            <a:ext cx="8270133" cy="6405326"/>
          </a:xfrm>
        </p:spPr>
        <p:txBody>
          <a:bodyPr/>
          <a:lstStyle/>
          <a:p>
            <a:pPr marL="0" indent="0">
              <a:buNone/>
            </a:pPr>
            <a:endParaRPr lang="en-GB" dirty="0"/>
          </a:p>
        </p:txBody>
      </p:sp>
      <p:sp>
        <p:nvSpPr>
          <p:cNvPr id="5" name="Rectangle 4">
            <a:extLst>
              <a:ext uri="{FF2B5EF4-FFF2-40B4-BE49-F238E27FC236}">
                <a16:creationId xmlns:a16="http://schemas.microsoft.com/office/drawing/2014/main" id="{E3072864-2A6D-FD7E-E753-8C8DD78E19D6}"/>
              </a:ext>
            </a:extLst>
          </p:cNvPr>
          <p:cNvSpPr/>
          <p:nvPr/>
        </p:nvSpPr>
        <p:spPr>
          <a:xfrm>
            <a:off x="0" y="0"/>
            <a:ext cx="3610536" cy="6858000"/>
          </a:xfrm>
          <a:prstGeom prst="rect">
            <a:avLst/>
          </a:prstGeom>
          <a:solidFill>
            <a:srgbClr val="00A4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a:extLst>
              <a:ext uri="{FF2B5EF4-FFF2-40B4-BE49-F238E27FC236}">
                <a16:creationId xmlns:a16="http://schemas.microsoft.com/office/drawing/2014/main" id="{A02D5C8B-F797-197A-5FC2-9B0790B4135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39055" y="84843"/>
            <a:ext cx="1082158" cy="571706"/>
          </a:xfrm>
          <a:prstGeom prst="rect">
            <a:avLst/>
          </a:prstGeom>
        </p:spPr>
      </p:pic>
      <p:pic>
        <p:nvPicPr>
          <p:cNvPr id="7" name="Picture 6" descr="A black text on a white background&#10;&#10;Description automatically generated">
            <a:extLst>
              <a:ext uri="{FF2B5EF4-FFF2-40B4-BE49-F238E27FC236}">
                <a16:creationId xmlns:a16="http://schemas.microsoft.com/office/drawing/2014/main" id="{23BC627B-8EE7-1D32-F38F-135402FB5A1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6704" y="6461101"/>
            <a:ext cx="1099814" cy="205065"/>
          </a:xfrm>
          <a:prstGeom prst="rect">
            <a:avLst/>
          </a:prstGeom>
        </p:spPr>
      </p:pic>
      <p:pic>
        <p:nvPicPr>
          <p:cNvPr id="9" name="Picture 8" descr="A black and white logo&#10;&#10;Description automatically generated">
            <a:extLst>
              <a:ext uri="{FF2B5EF4-FFF2-40B4-BE49-F238E27FC236}">
                <a16:creationId xmlns:a16="http://schemas.microsoft.com/office/drawing/2014/main" id="{0AE396EC-8824-7221-7B98-F3E14A61FA93}"/>
              </a:ext>
            </a:extLst>
          </p:cNvPr>
          <p:cNvPicPr>
            <a:picLocks noChangeAspect="1"/>
          </p:cNvPicPr>
          <p:nvPr/>
        </p:nvPicPr>
        <p:blipFill>
          <a:blip r:embed="rId5">
            <a:extLst>
              <a:ext uri="{BEBA8EAE-BF5A-486C-A8C5-ECC9F3942E4B}">
                <a14:imgProps xmlns:a14="http://schemas.microsoft.com/office/drawing/2010/main">
                  <a14:imgLayer r:embed="rId6">
                    <a14:imgEffect>
                      <a14:backgroundRemoval t="10000" b="95000" l="1600" r="98000">
                        <a14:foregroundMark x1="7600" y1="45000" x2="61200" y2="55000"/>
                        <a14:foregroundMark x1="61200" y1="55000" x2="94000" y2="43333"/>
                        <a14:foregroundMark x1="92400" y1="18333" x2="7200" y2="21667"/>
                        <a14:foregroundMark x1="7200" y1="21667" x2="29200" y2="93333"/>
                        <a14:foregroundMark x1="29200" y1="93333" x2="52000" y2="93333"/>
                        <a14:foregroundMark x1="52000" y1="93333" x2="95600" y2="76667"/>
                        <a14:foregroundMark x1="95600" y1="76667" x2="93200" y2="11667"/>
                        <a14:foregroundMark x1="1600" y1="10000" x2="11200" y2="86667"/>
                        <a14:foregroundMark x1="11200" y1="86667" x2="38000" y2="88333"/>
                        <a14:foregroundMark x1="96800" y1="95000" x2="98000" y2="83333"/>
                        <a14:foregroundMark x1="98000" y1="81667" x2="97600" y2="33333"/>
                        <a14:foregroundMark x1="46000" y1="41667" x2="46000" y2="41667"/>
                      </a14:backgroundRemoval>
                    </a14:imgEffect>
                  </a14:imgLayer>
                </a14:imgProps>
              </a:ext>
              <a:ext uri="{28A0092B-C50C-407E-A947-70E740481C1C}">
                <a14:useLocalDpi xmlns:a14="http://schemas.microsoft.com/office/drawing/2010/main" val="0"/>
              </a:ext>
            </a:extLst>
          </a:blip>
          <a:stretch>
            <a:fillRect/>
          </a:stretch>
        </p:blipFill>
        <p:spPr>
          <a:xfrm>
            <a:off x="2217731" y="6419686"/>
            <a:ext cx="1135526" cy="272526"/>
          </a:xfrm>
          <a:prstGeom prst="rect">
            <a:avLst/>
          </a:prstGeom>
        </p:spPr>
      </p:pic>
      <p:sp>
        <p:nvSpPr>
          <p:cNvPr id="11" name="Rectangle 10">
            <a:extLst>
              <a:ext uri="{FF2B5EF4-FFF2-40B4-BE49-F238E27FC236}">
                <a16:creationId xmlns:a16="http://schemas.microsoft.com/office/drawing/2014/main" id="{0B3D0A3B-4D56-8EC9-14A2-E3A5F9815A9B}"/>
              </a:ext>
            </a:extLst>
          </p:cNvPr>
          <p:cNvSpPr/>
          <p:nvPr/>
        </p:nvSpPr>
        <p:spPr>
          <a:xfrm>
            <a:off x="1336841" y="6445733"/>
            <a:ext cx="754177" cy="220433"/>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8" name="Picture 4">
            <a:extLst>
              <a:ext uri="{FF2B5EF4-FFF2-40B4-BE49-F238E27FC236}">
                <a16:creationId xmlns:a16="http://schemas.microsoft.com/office/drawing/2014/main" id="{07448281-CE49-6D72-DCD5-6F0D09B5362E}"/>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282812" y="6374088"/>
            <a:ext cx="862233" cy="31812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FE212B29-7BD7-31A4-7AAB-B0002B1894D3}"/>
              </a:ext>
            </a:extLst>
          </p:cNvPr>
          <p:cNvSpPr>
            <a:spLocks noGrp="1"/>
          </p:cNvSpPr>
          <p:nvPr>
            <p:ph type="title"/>
          </p:nvPr>
        </p:nvSpPr>
        <p:spPr>
          <a:xfrm>
            <a:off x="114408" y="699282"/>
            <a:ext cx="3422633" cy="1600200"/>
          </a:xfrm>
        </p:spPr>
        <p:txBody>
          <a:bodyPr/>
          <a:lstStyle/>
          <a:p>
            <a:r>
              <a:rPr lang="en-GB" dirty="0">
                <a:solidFill>
                  <a:schemeClr val="bg1"/>
                </a:solidFill>
              </a:rPr>
              <a:t>Life cycle of a claim</a:t>
            </a:r>
          </a:p>
        </p:txBody>
      </p:sp>
      <p:pic>
        <p:nvPicPr>
          <p:cNvPr id="4" name="Picture 3">
            <a:extLst>
              <a:ext uri="{FF2B5EF4-FFF2-40B4-BE49-F238E27FC236}">
                <a16:creationId xmlns:a16="http://schemas.microsoft.com/office/drawing/2014/main" id="{1F722098-BEA2-5DD9-21C6-D6D46EEC1C12}"/>
              </a:ext>
            </a:extLst>
          </p:cNvPr>
          <p:cNvPicPr>
            <a:picLocks noChangeAspect="1"/>
          </p:cNvPicPr>
          <p:nvPr/>
        </p:nvPicPr>
        <p:blipFill rotWithShape="1">
          <a:blip r:embed="rId8" cstate="email">
            <a:extLst>
              <a:ext uri="{28A0092B-C50C-407E-A947-70E740481C1C}">
                <a14:useLocalDpi xmlns:a14="http://schemas.microsoft.com/office/drawing/2010/main"/>
              </a:ext>
            </a:extLst>
          </a:blip>
          <a:srcRect/>
          <a:stretch/>
        </p:blipFill>
        <p:spPr>
          <a:xfrm>
            <a:off x="3832425" y="1796863"/>
            <a:ext cx="8260587" cy="3336702"/>
          </a:xfrm>
          <a:prstGeom prst="rect">
            <a:avLst/>
          </a:prstGeom>
        </p:spPr>
      </p:pic>
      <p:sp>
        <p:nvSpPr>
          <p:cNvPr id="10" name="Rectangle 9">
            <a:extLst>
              <a:ext uri="{FF2B5EF4-FFF2-40B4-BE49-F238E27FC236}">
                <a16:creationId xmlns:a16="http://schemas.microsoft.com/office/drawing/2014/main" id="{1739C931-D189-4B61-7007-59E61D935C10}"/>
              </a:ext>
            </a:extLst>
          </p:cNvPr>
          <p:cNvSpPr/>
          <p:nvPr/>
        </p:nvSpPr>
        <p:spPr>
          <a:xfrm>
            <a:off x="4902506" y="1949986"/>
            <a:ext cx="1410159" cy="484742"/>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a:extLst>
              <a:ext uri="{FF2B5EF4-FFF2-40B4-BE49-F238E27FC236}">
                <a16:creationId xmlns:a16="http://schemas.microsoft.com/office/drawing/2014/main" id="{90765F9B-6B8D-93DB-1A9B-2B8D3E4E90AB}"/>
              </a:ext>
            </a:extLst>
          </p:cNvPr>
          <p:cNvSpPr/>
          <p:nvPr/>
        </p:nvSpPr>
        <p:spPr>
          <a:xfrm>
            <a:off x="5563518" y="2434728"/>
            <a:ext cx="176270" cy="804231"/>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3" name="Picture 12">
            <a:extLst>
              <a:ext uri="{FF2B5EF4-FFF2-40B4-BE49-F238E27FC236}">
                <a16:creationId xmlns:a16="http://schemas.microsoft.com/office/drawing/2014/main" id="{2F0145E7-2EB2-849B-DCA3-7D5A24948BF4}"/>
              </a:ext>
            </a:extLst>
          </p:cNvPr>
          <p:cNvPicPr>
            <a:picLocks noChangeAspect="1"/>
          </p:cNvPicPr>
          <p:nvPr/>
        </p:nvPicPr>
        <p:blipFill rotWithShape="1">
          <a:blip r:embed="rId9"/>
          <a:srcRect l="88142" t="14676" b="73422"/>
          <a:stretch/>
        </p:blipFill>
        <p:spPr>
          <a:xfrm>
            <a:off x="10128449" y="5445226"/>
            <a:ext cx="1229942" cy="653454"/>
          </a:xfrm>
          <a:prstGeom prst="rect">
            <a:avLst/>
          </a:prstGeom>
        </p:spPr>
      </p:pic>
    </p:spTree>
    <p:extLst>
      <p:ext uri="{BB962C8B-B14F-4D97-AF65-F5344CB8AC3E}">
        <p14:creationId xmlns:p14="http://schemas.microsoft.com/office/powerpoint/2010/main" val="18348268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owerpoint template (size 16-9) - landscape widescreen [Read-Only]" id="{14123387-8D65-436E-92AB-CD22E3556FA0}" vid="{C1DC07B4-9D63-4907-A4C8-6EF65129ECBD}"/>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1446</TotalTime>
  <Words>1982</Words>
  <Application>Microsoft Office PowerPoint</Application>
  <PresentationFormat>Widescreen</PresentationFormat>
  <Paragraphs>193</Paragraphs>
  <Slides>12</Slides>
  <Notes>10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12</vt:i4>
      </vt:variant>
    </vt:vector>
  </HeadingPairs>
  <TitlesOfParts>
    <vt:vector size="22" baseType="lpstr">
      <vt:lpstr>-apple-system</vt:lpstr>
      <vt:lpstr>Aptos</vt:lpstr>
      <vt:lpstr>Aptos Display</vt:lpstr>
      <vt:lpstr>Arial</vt:lpstr>
      <vt:lpstr>Calibri</vt:lpstr>
      <vt:lpstr>Calibri Light</vt:lpstr>
      <vt:lpstr>FrutigerLTStd-Light</vt:lpstr>
      <vt:lpstr>Office Theme</vt:lpstr>
      <vt:lpstr>1_Office Theme</vt:lpstr>
      <vt:lpstr>3_Office Theme</vt:lpstr>
      <vt:lpstr>PowerPoint Presentation</vt:lpstr>
      <vt:lpstr>Introduction</vt:lpstr>
      <vt:lpstr>Our strategic priorities</vt:lpstr>
      <vt:lpstr>Introduction</vt:lpstr>
      <vt:lpstr>What is a claim? </vt:lpstr>
      <vt:lpstr>The Practice has received a claim – now what?</vt:lpstr>
      <vt:lpstr>How and when to report a claim</vt:lpstr>
      <vt:lpstr>When and how to report a claim</vt:lpstr>
      <vt:lpstr>Life cycle of a claim</vt:lpstr>
      <vt:lpstr>External factors</vt:lpstr>
      <vt:lpstr>Experiences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Samantha Thomas</dc:creator>
  <cp:lastModifiedBy>LENG, Andrea (NHS RESOLUTION)</cp:lastModifiedBy>
  <cp:revision>5</cp:revision>
  <dcterms:created xsi:type="dcterms:W3CDTF">2024-03-23T12:57:00Z</dcterms:created>
  <dcterms:modified xsi:type="dcterms:W3CDTF">2024-04-10T09:36:56Z</dcterms:modified>
</cp:coreProperties>
</file>