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79" r:id="rId3"/>
  </p:sldMasterIdLst>
  <p:notesMasterIdLst>
    <p:notesMasterId r:id="rId35"/>
  </p:notesMasterIdLst>
  <p:sldIdLst>
    <p:sldId id="417" r:id="rId4"/>
    <p:sldId id="273" r:id="rId5"/>
    <p:sldId id="343" r:id="rId6"/>
    <p:sldId id="358" r:id="rId7"/>
    <p:sldId id="468" r:id="rId8"/>
    <p:sldId id="379" r:id="rId9"/>
    <p:sldId id="453" r:id="rId10"/>
    <p:sldId id="384" r:id="rId11"/>
    <p:sldId id="267" r:id="rId12"/>
    <p:sldId id="450" r:id="rId13"/>
    <p:sldId id="328" r:id="rId14"/>
    <p:sldId id="451" r:id="rId15"/>
    <p:sldId id="443" r:id="rId16"/>
    <p:sldId id="277" r:id="rId17"/>
    <p:sldId id="266" r:id="rId18"/>
    <p:sldId id="293" r:id="rId19"/>
    <p:sldId id="289" r:id="rId20"/>
    <p:sldId id="291" r:id="rId21"/>
    <p:sldId id="418" r:id="rId22"/>
    <p:sldId id="419" r:id="rId23"/>
    <p:sldId id="467" r:id="rId24"/>
    <p:sldId id="421" r:id="rId25"/>
    <p:sldId id="422" r:id="rId26"/>
    <p:sldId id="426" r:id="rId27"/>
    <p:sldId id="429" r:id="rId28"/>
    <p:sldId id="432" r:id="rId29"/>
    <p:sldId id="445" r:id="rId30"/>
    <p:sldId id="446" r:id="rId31"/>
    <p:sldId id="447" r:id="rId32"/>
    <p:sldId id="441" r:id="rId33"/>
    <p:sldId id="33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Anderson" initials="AA" lastIdx="1" clrIdx="0">
    <p:extLst>
      <p:ext uri="{19B8F6BF-5375-455C-9EA6-DF929625EA0E}">
        <p15:presenceInfo xmlns:p15="http://schemas.microsoft.com/office/powerpoint/2012/main" userId="S-1-5-21-3678363727-1580610807-3934050411-1995" providerId="AD"/>
      </p:ext>
    </p:extLst>
  </p:cmAuthor>
  <p:cmAuthor id="2" name="MUNRO, Aneisha (NHS RESOLUTION)" initials="MA(R" lastIdx="1" clrIdx="1">
    <p:extLst>
      <p:ext uri="{19B8F6BF-5375-455C-9EA6-DF929625EA0E}">
        <p15:presenceInfo xmlns:p15="http://schemas.microsoft.com/office/powerpoint/2012/main" userId="MUNRO, Aneisha (NHS RESOLUTI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087"/>
    <a:srgbClr val="00A499"/>
    <a:srgbClr val="EAF3F5"/>
    <a:srgbClr val="90D3DC"/>
    <a:srgbClr val="D5ECF0"/>
    <a:srgbClr val="E8F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63" autoAdjust="0"/>
    <p:restoredTop sz="70638" autoAdjust="0"/>
  </p:normalViewPr>
  <p:slideViewPr>
    <p:cSldViewPr snapToGrid="0">
      <p:cViewPr>
        <p:scale>
          <a:sx n="59" d="100"/>
          <a:sy n="59" d="100"/>
        </p:scale>
        <p:origin x="780"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8407F-85F9-4BD9-AA67-8891A9DAAA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BF801D-BE89-479A-885B-5EBCD36CC555}" type="pres">
      <dgm:prSet presAssocID="{3BB8407F-85F9-4BD9-AA67-8891A9DAAA62}" presName="linear" presStyleCnt="0">
        <dgm:presLayoutVars>
          <dgm:animLvl val="lvl"/>
          <dgm:resizeHandles val="exact"/>
        </dgm:presLayoutVars>
      </dgm:prSet>
      <dgm:spPr/>
    </dgm:pt>
  </dgm:ptLst>
  <dgm:cxnLst>
    <dgm:cxn modelId="{6AEF6DD9-087D-425C-97A2-6ECC88DCAD89}" type="presOf" srcId="{3BB8407F-85F9-4BD9-AA67-8891A9DAAA62}" destId="{E3BF801D-BE89-479A-885B-5EBCD36CC555}" srcOrd="0"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96005C-67DD-4631-AC58-8D5A59FF03A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9EF370-DC21-4572-B83E-1F33E21015EA}">
      <dgm:prSet custT="1"/>
      <dgm:spPr>
        <a:solidFill>
          <a:srgbClr val="003087"/>
        </a:solidFill>
      </dgm:spPr>
      <dgm:t>
        <a:bodyPr/>
        <a:lstStyle/>
        <a:p>
          <a:pPr rtl="0">
            <a:lnSpc>
              <a:spcPct val="100000"/>
            </a:lnSpc>
          </a:pPr>
          <a:r>
            <a:rPr lang="en-GB" sz="2400" dirty="0">
              <a:latin typeface="Arial" panose="020B0604020202020204" pitchFamily="34" charset="0"/>
              <a:cs typeface="Arial" panose="020B0604020202020204" pitchFamily="34" charset="0"/>
            </a:rPr>
            <a:t>1: Support the work to improve antenatal counselling before trial of vaginal birth after caesarean</a:t>
          </a:r>
        </a:p>
      </dgm:t>
    </dgm:pt>
    <dgm:pt modelId="{42F0AC3D-14F4-4853-B36A-61B34DED32EE}" type="parTrans" cxnId="{4666D7E3-FBAC-4BE3-B107-34ECBDF3A906}">
      <dgm:prSet/>
      <dgm:spPr/>
      <dgm:t>
        <a:bodyPr/>
        <a:lstStyle/>
        <a:p>
          <a:pPr>
            <a:lnSpc>
              <a:spcPct val="100000"/>
            </a:lnSpc>
          </a:pPr>
          <a:endParaRPr lang="en-US">
            <a:latin typeface="Arial" panose="020B0604020202020204" pitchFamily="34" charset="0"/>
            <a:cs typeface="Arial" panose="020B0604020202020204" pitchFamily="34" charset="0"/>
          </a:endParaRPr>
        </a:p>
      </dgm:t>
    </dgm:pt>
    <dgm:pt modelId="{3FE88BA0-BD73-4DC0-A442-282257452F26}" type="sibTrans" cxnId="{4666D7E3-FBAC-4BE3-B107-34ECBDF3A906}">
      <dgm:prSet/>
      <dgm:spPr/>
      <dgm:t>
        <a:bodyPr/>
        <a:lstStyle/>
        <a:p>
          <a:pPr>
            <a:lnSpc>
              <a:spcPct val="100000"/>
            </a:lnSpc>
          </a:pPr>
          <a:endParaRPr lang="en-US">
            <a:latin typeface="Arial" panose="020B0604020202020204" pitchFamily="34" charset="0"/>
            <a:cs typeface="Arial" panose="020B0604020202020204" pitchFamily="34" charset="0"/>
          </a:endParaRPr>
        </a:p>
      </dgm:t>
    </dgm:pt>
    <dgm:pt modelId="{E624CD00-C378-498E-B80A-1F79E54E5D9D}">
      <dgm:prSet custT="1"/>
      <dgm:spPr>
        <a:solidFill>
          <a:srgbClr val="003087"/>
        </a:solidFill>
      </dgm:spPr>
      <dgm:t>
        <a:bodyPr/>
        <a:lstStyle/>
        <a:p>
          <a:pPr rtl="0">
            <a:lnSpc>
              <a:spcPct val="100000"/>
            </a:lnSpc>
          </a:pPr>
          <a:r>
            <a:rPr lang="en-GB" sz="2400" dirty="0">
              <a:latin typeface="Arial" panose="020B0604020202020204" pitchFamily="34" charset="0"/>
              <a:cs typeface="Arial" panose="020B0604020202020204" pitchFamily="34" charset="0"/>
            </a:rPr>
            <a:t>2: Support the work to improve awareness in relation to response to harm for families and staff</a:t>
          </a:r>
        </a:p>
      </dgm:t>
    </dgm:pt>
    <dgm:pt modelId="{AC5756DB-AB72-41A3-BB01-E49AE2E5FB4F}" type="parTrans" cxnId="{9EACFECF-952B-48CA-9248-C2A28E8E653B}">
      <dgm:prSet/>
      <dgm:spPr/>
      <dgm:t>
        <a:bodyPr/>
        <a:lstStyle/>
        <a:p>
          <a:pPr>
            <a:lnSpc>
              <a:spcPct val="100000"/>
            </a:lnSpc>
          </a:pPr>
          <a:endParaRPr lang="en-US">
            <a:latin typeface="Arial" panose="020B0604020202020204" pitchFamily="34" charset="0"/>
            <a:cs typeface="Arial" panose="020B0604020202020204" pitchFamily="34" charset="0"/>
          </a:endParaRPr>
        </a:p>
      </dgm:t>
    </dgm:pt>
    <dgm:pt modelId="{8BE390A8-55C4-4062-BE3A-0F398DB7D609}" type="sibTrans" cxnId="{9EACFECF-952B-48CA-9248-C2A28E8E653B}">
      <dgm:prSet/>
      <dgm:spPr/>
      <dgm:t>
        <a:bodyPr/>
        <a:lstStyle/>
        <a:p>
          <a:pPr>
            <a:lnSpc>
              <a:spcPct val="100000"/>
            </a:lnSpc>
          </a:pPr>
          <a:endParaRPr lang="en-US">
            <a:latin typeface="Arial" panose="020B0604020202020204" pitchFamily="34" charset="0"/>
            <a:cs typeface="Arial" panose="020B0604020202020204" pitchFamily="34" charset="0"/>
          </a:endParaRPr>
        </a:p>
      </dgm:t>
    </dgm:pt>
    <dgm:pt modelId="{E30CB3B2-ACCE-48E0-927C-1E7ED01972F7}">
      <dgm:prSet custT="1"/>
      <dgm:spPr>
        <a:solidFill>
          <a:srgbClr val="003087"/>
        </a:solidFill>
      </dgm:spPr>
      <dgm:t>
        <a:bodyPr/>
        <a:lstStyle/>
        <a:p>
          <a:pPr rtl="0">
            <a:lnSpc>
              <a:spcPct val="100000"/>
            </a:lnSpc>
          </a:pPr>
          <a:r>
            <a:rPr lang="en-GB" sz="2400" dirty="0">
              <a:latin typeface="Arial" panose="020B0604020202020204" pitchFamily="34" charset="0"/>
              <a:cs typeface="Arial" panose="020B0604020202020204" pitchFamily="34" charset="0"/>
            </a:rPr>
            <a:t>3: Support working relationships and encourage a joined-up approach between trust legal services and maternity and risk teams</a:t>
          </a:r>
        </a:p>
      </dgm:t>
    </dgm:pt>
    <dgm:pt modelId="{D43BC8B2-E078-4496-9FF3-94199678E7BE}" type="parTrans" cxnId="{A1722539-0FEA-4E7B-A6A7-EAC2EFFD3692}">
      <dgm:prSet/>
      <dgm:spPr/>
      <dgm:t>
        <a:bodyPr/>
        <a:lstStyle/>
        <a:p>
          <a:pPr>
            <a:lnSpc>
              <a:spcPct val="100000"/>
            </a:lnSpc>
          </a:pPr>
          <a:endParaRPr lang="en-US">
            <a:latin typeface="Arial" panose="020B0604020202020204" pitchFamily="34" charset="0"/>
            <a:cs typeface="Arial" panose="020B0604020202020204" pitchFamily="34" charset="0"/>
          </a:endParaRPr>
        </a:p>
      </dgm:t>
    </dgm:pt>
    <dgm:pt modelId="{EBE958AB-957E-4DEE-ABBC-56C10FBA712B}" type="sibTrans" cxnId="{A1722539-0FEA-4E7B-A6A7-EAC2EFFD3692}">
      <dgm:prSet/>
      <dgm:spPr/>
      <dgm:t>
        <a:bodyPr/>
        <a:lstStyle/>
        <a:p>
          <a:pPr>
            <a:lnSpc>
              <a:spcPct val="100000"/>
            </a:lnSpc>
          </a:pPr>
          <a:endParaRPr lang="en-US">
            <a:latin typeface="Arial" panose="020B0604020202020204" pitchFamily="34" charset="0"/>
            <a:cs typeface="Arial" panose="020B0604020202020204" pitchFamily="34" charset="0"/>
          </a:endParaRPr>
        </a:p>
      </dgm:t>
    </dgm:pt>
    <dgm:pt modelId="{AF1526A7-EDC4-4F6F-A0F1-60FF4FF94E64}" type="pres">
      <dgm:prSet presAssocID="{F796005C-67DD-4631-AC58-8D5A59FF03AF}" presName="linear" presStyleCnt="0">
        <dgm:presLayoutVars>
          <dgm:animLvl val="lvl"/>
          <dgm:resizeHandles val="exact"/>
        </dgm:presLayoutVars>
      </dgm:prSet>
      <dgm:spPr/>
    </dgm:pt>
    <dgm:pt modelId="{EF0F8C42-31A9-4B80-9A18-2CB0CF6BECEF}" type="pres">
      <dgm:prSet presAssocID="{559EF370-DC21-4572-B83E-1F33E21015EA}" presName="parentText" presStyleLbl="node1" presStyleIdx="0" presStyleCnt="3" custLinFactY="-9097" custLinFactNeighborX="-2917" custLinFactNeighborY="-100000">
        <dgm:presLayoutVars>
          <dgm:chMax val="0"/>
          <dgm:bulletEnabled val="1"/>
        </dgm:presLayoutVars>
      </dgm:prSet>
      <dgm:spPr/>
    </dgm:pt>
    <dgm:pt modelId="{B5189183-73EC-4FEB-AC4E-42DEB0EC5276}" type="pres">
      <dgm:prSet presAssocID="{3FE88BA0-BD73-4DC0-A442-282257452F26}" presName="spacer" presStyleCnt="0"/>
      <dgm:spPr/>
    </dgm:pt>
    <dgm:pt modelId="{C8486C69-AD70-407D-9E9D-03F4414635DE}" type="pres">
      <dgm:prSet presAssocID="{E624CD00-C378-498E-B80A-1F79E54E5D9D}" presName="parentText" presStyleLbl="node1" presStyleIdx="1" presStyleCnt="3">
        <dgm:presLayoutVars>
          <dgm:chMax val="0"/>
          <dgm:bulletEnabled val="1"/>
        </dgm:presLayoutVars>
      </dgm:prSet>
      <dgm:spPr/>
    </dgm:pt>
    <dgm:pt modelId="{585EF8BD-9ABD-4D4C-B92E-C1D512E59046}" type="pres">
      <dgm:prSet presAssocID="{8BE390A8-55C4-4062-BE3A-0F398DB7D609}" presName="spacer" presStyleCnt="0"/>
      <dgm:spPr/>
    </dgm:pt>
    <dgm:pt modelId="{94F05145-1747-4CEE-AC2C-CAE2DAD2532A}" type="pres">
      <dgm:prSet presAssocID="{E30CB3B2-ACCE-48E0-927C-1E7ED01972F7}" presName="parentText" presStyleLbl="node1" presStyleIdx="2" presStyleCnt="3">
        <dgm:presLayoutVars>
          <dgm:chMax val="0"/>
          <dgm:bulletEnabled val="1"/>
        </dgm:presLayoutVars>
      </dgm:prSet>
      <dgm:spPr/>
    </dgm:pt>
  </dgm:ptLst>
  <dgm:cxnLst>
    <dgm:cxn modelId="{79C78423-17B6-449A-8B37-C5E91D5CB476}" type="presOf" srcId="{F796005C-67DD-4631-AC58-8D5A59FF03AF}" destId="{AF1526A7-EDC4-4F6F-A0F1-60FF4FF94E64}" srcOrd="0" destOrd="0" presId="urn:microsoft.com/office/officeart/2005/8/layout/vList2"/>
    <dgm:cxn modelId="{A1722539-0FEA-4E7B-A6A7-EAC2EFFD3692}" srcId="{F796005C-67DD-4631-AC58-8D5A59FF03AF}" destId="{E30CB3B2-ACCE-48E0-927C-1E7ED01972F7}" srcOrd="2" destOrd="0" parTransId="{D43BC8B2-E078-4496-9FF3-94199678E7BE}" sibTransId="{EBE958AB-957E-4DEE-ABBC-56C10FBA712B}"/>
    <dgm:cxn modelId="{DAB55658-5280-4B14-8361-0FE9EBB95927}" type="presOf" srcId="{559EF370-DC21-4572-B83E-1F33E21015EA}" destId="{EF0F8C42-31A9-4B80-9A18-2CB0CF6BECEF}" srcOrd="0" destOrd="0" presId="urn:microsoft.com/office/officeart/2005/8/layout/vList2"/>
    <dgm:cxn modelId="{8281ADCD-436D-4012-81DB-E8640A91460B}" type="presOf" srcId="{E624CD00-C378-498E-B80A-1F79E54E5D9D}" destId="{C8486C69-AD70-407D-9E9D-03F4414635DE}" srcOrd="0" destOrd="0" presId="urn:microsoft.com/office/officeart/2005/8/layout/vList2"/>
    <dgm:cxn modelId="{9EACFECF-952B-48CA-9248-C2A28E8E653B}" srcId="{F796005C-67DD-4631-AC58-8D5A59FF03AF}" destId="{E624CD00-C378-498E-B80A-1F79E54E5D9D}" srcOrd="1" destOrd="0" parTransId="{AC5756DB-AB72-41A3-BB01-E49AE2E5FB4F}" sibTransId="{8BE390A8-55C4-4062-BE3A-0F398DB7D609}"/>
    <dgm:cxn modelId="{2F9CFFD2-39E3-4A6F-B068-D0A93E679B25}" type="presOf" srcId="{E30CB3B2-ACCE-48E0-927C-1E7ED01972F7}" destId="{94F05145-1747-4CEE-AC2C-CAE2DAD2532A}" srcOrd="0" destOrd="0" presId="urn:microsoft.com/office/officeart/2005/8/layout/vList2"/>
    <dgm:cxn modelId="{4666D7E3-FBAC-4BE3-B107-34ECBDF3A906}" srcId="{F796005C-67DD-4631-AC58-8D5A59FF03AF}" destId="{559EF370-DC21-4572-B83E-1F33E21015EA}" srcOrd="0" destOrd="0" parTransId="{42F0AC3D-14F4-4853-B36A-61B34DED32EE}" sibTransId="{3FE88BA0-BD73-4DC0-A442-282257452F26}"/>
    <dgm:cxn modelId="{6045F0E8-FC8C-4C8D-B76D-B94C61B58CE7}" type="presParOf" srcId="{AF1526A7-EDC4-4F6F-A0F1-60FF4FF94E64}" destId="{EF0F8C42-31A9-4B80-9A18-2CB0CF6BECEF}" srcOrd="0" destOrd="0" presId="urn:microsoft.com/office/officeart/2005/8/layout/vList2"/>
    <dgm:cxn modelId="{2A5E02CF-22DD-4E5A-AD9A-1BE376178437}" type="presParOf" srcId="{AF1526A7-EDC4-4F6F-A0F1-60FF4FF94E64}" destId="{B5189183-73EC-4FEB-AC4E-42DEB0EC5276}" srcOrd="1" destOrd="0" presId="urn:microsoft.com/office/officeart/2005/8/layout/vList2"/>
    <dgm:cxn modelId="{91D87058-F95F-4039-947C-3C87D3864DEB}" type="presParOf" srcId="{AF1526A7-EDC4-4F6F-A0F1-60FF4FF94E64}" destId="{C8486C69-AD70-407D-9E9D-03F4414635DE}" srcOrd="2" destOrd="0" presId="urn:microsoft.com/office/officeart/2005/8/layout/vList2"/>
    <dgm:cxn modelId="{C4E4E1FC-F1DB-40B2-B6AA-084330359C61}" type="presParOf" srcId="{AF1526A7-EDC4-4F6F-A0F1-60FF4FF94E64}" destId="{585EF8BD-9ABD-4D4C-B92E-C1D512E59046}" srcOrd="3" destOrd="0" presId="urn:microsoft.com/office/officeart/2005/8/layout/vList2"/>
    <dgm:cxn modelId="{3EF2EB52-8F78-4EEB-973F-78946BE4D876}" type="presParOf" srcId="{AF1526A7-EDC4-4F6F-A0F1-60FF4FF94E64}" destId="{94F05145-1747-4CEE-AC2C-CAE2DAD2532A}" srcOrd="4" destOrd="0" presId="urn:microsoft.com/office/officeart/2005/8/layout/vList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F8C42-31A9-4B80-9A18-2CB0CF6BECEF}">
      <dsp:nvSpPr>
        <dsp:cNvPr id="0" name=""/>
        <dsp:cNvSpPr/>
      </dsp:nvSpPr>
      <dsp:spPr>
        <a:xfrm>
          <a:off x="0" y="0"/>
          <a:ext cx="6806439" cy="1361724"/>
        </a:xfrm>
        <a:prstGeom prst="roundRect">
          <a:avLst/>
        </a:prstGeom>
        <a:solidFill>
          <a:srgbClr val="00308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1: Support the work to improve antenatal counselling before trial of vaginal birth after caesarean</a:t>
          </a:r>
        </a:p>
      </dsp:txBody>
      <dsp:txXfrm>
        <a:off x="66474" y="66474"/>
        <a:ext cx="6673491" cy="1228776"/>
      </dsp:txXfrm>
    </dsp:sp>
    <dsp:sp modelId="{C8486C69-AD70-407D-9E9D-03F4414635DE}">
      <dsp:nvSpPr>
        <dsp:cNvPr id="0" name=""/>
        <dsp:cNvSpPr/>
      </dsp:nvSpPr>
      <dsp:spPr>
        <a:xfrm>
          <a:off x="0" y="1377583"/>
          <a:ext cx="6806439" cy="1361724"/>
        </a:xfrm>
        <a:prstGeom prst="roundRect">
          <a:avLst/>
        </a:prstGeom>
        <a:solidFill>
          <a:srgbClr val="00308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2: Support the work to improve awareness in relation to response to harm for families and staff</a:t>
          </a:r>
        </a:p>
      </dsp:txBody>
      <dsp:txXfrm>
        <a:off x="66474" y="1444057"/>
        <a:ext cx="6673491" cy="1228776"/>
      </dsp:txXfrm>
    </dsp:sp>
    <dsp:sp modelId="{94F05145-1747-4CEE-AC2C-CAE2DAD2532A}">
      <dsp:nvSpPr>
        <dsp:cNvPr id="0" name=""/>
        <dsp:cNvSpPr/>
      </dsp:nvSpPr>
      <dsp:spPr>
        <a:xfrm>
          <a:off x="0" y="2753510"/>
          <a:ext cx="6806439" cy="1361724"/>
        </a:xfrm>
        <a:prstGeom prst="roundRect">
          <a:avLst/>
        </a:prstGeom>
        <a:solidFill>
          <a:srgbClr val="00308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3: Support working relationships and encourage a joined-up approach between trust legal services and maternity and risk teams</a:t>
          </a:r>
        </a:p>
      </dsp:txBody>
      <dsp:txXfrm>
        <a:off x="66474" y="2819984"/>
        <a:ext cx="6673491" cy="12287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1C49A-FED1-4B09-A220-91BBE7895BE3}" type="datetimeFigureOut">
              <a:rPr lang="en-GB" smtClean="0"/>
              <a:t>18/10/2023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AC0B4-AAD2-4434-81BA-FED8FB621264}" type="slidenum">
              <a:rPr lang="en-GB" smtClean="0"/>
              <a:t>‹#›</a:t>
            </a:fld>
            <a:endParaRPr lang="en-GB"/>
          </a:p>
        </p:txBody>
      </p:sp>
    </p:spTree>
    <p:extLst>
      <p:ext uri="{BB962C8B-B14F-4D97-AF65-F5344CB8AC3E}">
        <p14:creationId xmlns:p14="http://schemas.microsoft.com/office/powerpoint/2010/main" val="1868213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solidFill>
                <a:srgbClr val="FF0000"/>
              </a:solidFill>
            </a:endParaRPr>
          </a:p>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1</a:t>
            </a:fld>
            <a:endParaRPr lang="en-GB"/>
          </a:p>
        </p:txBody>
      </p:sp>
    </p:spTree>
    <p:extLst>
      <p:ext uri="{BB962C8B-B14F-4D97-AF65-F5344CB8AC3E}">
        <p14:creationId xmlns:p14="http://schemas.microsoft.com/office/powerpoint/2010/main" val="163378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12</a:t>
            </a:fld>
            <a:endParaRPr lang="en-GB"/>
          </a:p>
        </p:txBody>
      </p:sp>
    </p:spTree>
    <p:extLst>
      <p:ext uri="{BB962C8B-B14F-4D97-AF65-F5344CB8AC3E}">
        <p14:creationId xmlns:p14="http://schemas.microsoft.com/office/powerpoint/2010/main" val="932237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C0B4-AAD2-4434-81BA-FED8FB621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46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14</a:t>
            </a:fld>
            <a:endParaRPr lang="en-US" dirty="0"/>
          </a:p>
        </p:txBody>
      </p:sp>
    </p:spTree>
    <p:extLst>
      <p:ext uri="{BB962C8B-B14F-4D97-AF65-F5344CB8AC3E}">
        <p14:creationId xmlns:p14="http://schemas.microsoft.com/office/powerpoint/2010/main" val="2713316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15</a:t>
            </a:fld>
            <a:endParaRPr lang="en-US" dirty="0"/>
          </a:p>
        </p:txBody>
      </p:sp>
    </p:spTree>
    <p:extLst>
      <p:ext uri="{BB962C8B-B14F-4D97-AF65-F5344CB8AC3E}">
        <p14:creationId xmlns:p14="http://schemas.microsoft.com/office/powerpoint/2010/main" val="2688226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16</a:t>
            </a:fld>
            <a:endParaRPr lang="en-GB"/>
          </a:p>
        </p:txBody>
      </p:sp>
    </p:spTree>
    <p:extLst>
      <p:ext uri="{BB962C8B-B14F-4D97-AF65-F5344CB8AC3E}">
        <p14:creationId xmlns:p14="http://schemas.microsoft.com/office/powerpoint/2010/main" val="3936629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17</a:t>
            </a:fld>
            <a:endParaRPr lang="en-GB"/>
          </a:p>
        </p:txBody>
      </p:sp>
    </p:spTree>
    <p:extLst>
      <p:ext uri="{BB962C8B-B14F-4D97-AF65-F5344CB8AC3E}">
        <p14:creationId xmlns:p14="http://schemas.microsoft.com/office/powerpoint/2010/main" val="2962718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18</a:t>
            </a:fld>
            <a:endParaRPr lang="en-GB"/>
          </a:p>
        </p:txBody>
      </p:sp>
    </p:spTree>
    <p:extLst>
      <p:ext uri="{BB962C8B-B14F-4D97-AF65-F5344CB8AC3E}">
        <p14:creationId xmlns:p14="http://schemas.microsoft.com/office/powerpoint/2010/main" val="1874534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07AD8-B183-4E25-B2A7-CD3B44393105}" type="slidenum">
              <a:rPr lang="en-US" smtClean="0"/>
              <a:t>19</a:t>
            </a:fld>
            <a:endParaRPr lang="en-US" dirty="0"/>
          </a:p>
        </p:txBody>
      </p:sp>
    </p:spTree>
    <p:extLst>
      <p:ext uri="{BB962C8B-B14F-4D97-AF65-F5344CB8AC3E}">
        <p14:creationId xmlns:p14="http://schemas.microsoft.com/office/powerpoint/2010/main" val="4021273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20</a:t>
            </a:fld>
            <a:endParaRPr lang="en-GB"/>
          </a:p>
        </p:txBody>
      </p:sp>
    </p:spTree>
    <p:extLst>
      <p:ext uri="{BB962C8B-B14F-4D97-AF65-F5344CB8AC3E}">
        <p14:creationId xmlns:p14="http://schemas.microsoft.com/office/powerpoint/2010/main" val="1818104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sng" dirty="0"/>
          </a:p>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21</a:t>
            </a:fld>
            <a:endParaRPr lang="en-GB"/>
          </a:p>
        </p:txBody>
      </p:sp>
    </p:spTree>
    <p:extLst>
      <p:ext uri="{BB962C8B-B14F-4D97-AF65-F5344CB8AC3E}">
        <p14:creationId xmlns:p14="http://schemas.microsoft.com/office/powerpoint/2010/main" val="3957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A851E-806D-4C2C-B295-EF23BD6EC54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6003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0E07AD8-B183-4E25-B2A7-CD3B44393105}" type="slidenum">
              <a:rPr lang="en-US" smtClean="0"/>
              <a:t>22</a:t>
            </a:fld>
            <a:endParaRPr lang="en-US" dirty="0"/>
          </a:p>
        </p:txBody>
      </p:sp>
    </p:spTree>
    <p:extLst>
      <p:ext uri="{BB962C8B-B14F-4D97-AF65-F5344CB8AC3E}">
        <p14:creationId xmlns:p14="http://schemas.microsoft.com/office/powerpoint/2010/main" val="572428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23</a:t>
            </a:fld>
            <a:endParaRPr lang="en-GB"/>
          </a:p>
        </p:txBody>
      </p:sp>
    </p:spTree>
    <p:extLst>
      <p:ext uri="{BB962C8B-B14F-4D97-AF65-F5344CB8AC3E}">
        <p14:creationId xmlns:p14="http://schemas.microsoft.com/office/powerpoint/2010/main" val="3403897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solidFill>
                <a:prstClr val="black"/>
              </a:solidFill>
              <a:latin typeface="Arial" panose="020B0604020202020204" pitchFamily="34" charset="0"/>
              <a:cs typeface="Arial" panose="020B0604020202020204" pitchFamily="34" charset="0"/>
            </a:endParaRPr>
          </a:p>
          <a:p>
            <a:pPr marL="0" marR="0" lvl="0" indent="0" algn="just" defTabSz="1219170" rtl="0" eaLnBrk="1" fontAlgn="auto" latinLnBrk="0" hangingPunct="1">
              <a:lnSpc>
                <a:spcPct val="100000"/>
              </a:lnSpc>
              <a:spcBef>
                <a:spcPct val="20000"/>
              </a:spcBef>
              <a:spcAft>
                <a:spcPts val="0"/>
              </a:spcAft>
              <a:buClr>
                <a:srgbClr val="003087"/>
              </a:buClr>
              <a:buSzTx/>
              <a:buFont typeface="Arial" panose="020B0604020202020204" pitchFamily="34" charset="0"/>
              <a:buNone/>
              <a:tabLst/>
              <a:defRPr/>
            </a:pPr>
            <a:endParaRPr kumimoji="0" lang="en-GB"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latin typeface="Arial" panose="020B0604020202020204" pitchFamily="34" charset="0"/>
              <a:cs typeface="Arial" panose="020B0604020202020204" pitchFamily="34" charset="0"/>
            </a:endParaRPr>
          </a:p>
          <a:p>
            <a:r>
              <a:rPr lang="en-GB" b="1" u="sng" dirty="0"/>
              <a:t> </a:t>
            </a:r>
            <a:endParaRPr lang="en-GB" b="0" u="none" dirty="0"/>
          </a:p>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24</a:t>
            </a:fld>
            <a:endParaRPr lang="en-GB"/>
          </a:p>
        </p:txBody>
      </p:sp>
    </p:spTree>
    <p:extLst>
      <p:ext uri="{BB962C8B-B14F-4D97-AF65-F5344CB8AC3E}">
        <p14:creationId xmlns:p14="http://schemas.microsoft.com/office/powerpoint/2010/main" val="1967557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25</a:t>
            </a:fld>
            <a:endParaRPr lang="en-GB"/>
          </a:p>
        </p:txBody>
      </p:sp>
    </p:spTree>
    <p:extLst>
      <p:ext uri="{BB962C8B-B14F-4D97-AF65-F5344CB8AC3E}">
        <p14:creationId xmlns:p14="http://schemas.microsoft.com/office/powerpoint/2010/main" val="2623576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a:p>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b="1" dirty="0"/>
          </a:p>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26</a:t>
            </a:fld>
            <a:endParaRPr lang="en-GB"/>
          </a:p>
        </p:txBody>
      </p:sp>
    </p:spTree>
    <p:extLst>
      <p:ext uri="{BB962C8B-B14F-4D97-AF65-F5344CB8AC3E}">
        <p14:creationId xmlns:p14="http://schemas.microsoft.com/office/powerpoint/2010/main" val="4056551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C0B4-AAD2-4434-81BA-FED8FB621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960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4472C4"/>
              </a:solidFill>
              <a:effectLst/>
              <a:latin typeface="Arial" panose="020B0604020202020204" pitchFamily="34" charset="0"/>
              <a:ea typeface="Times New Roman" panose="02020603050405020304" pitchFamily="18" charset="0"/>
            </a:endParaRPr>
          </a:p>
          <a:p>
            <a:endParaRPr lang="en-GB" sz="1200" dirty="0">
              <a:solidFill>
                <a:srgbClr val="4472C4"/>
              </a:solidFill>
              <a:effectLst/>
              <a:latin typeface="Arial" panose="020B0604020202020204" pitchFamily="34"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C0B4-AAD2-4434-81BA-FED8FB621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407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4472C4"/>
              </a:solidFill>
              <a:effectLst/>
              <a:latin typeface="Arial" panose="020B0604020202020204" pitchFamily="34"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AC0B4-AAD2-4434-81BA-FED8FB621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079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30</a:t>
            </a:fld>
            <a:endParaRPr lang="en-GB"/>
          </a:p>
        </p:txBody>
      </p:sp>
    </p:spTree>
    <p:extLst>
      <p:ext uri="{BB962C8B-B14F-4D97-AF65-F5344CB8AC3E}">
        <p14:creationId xmlns:p14="http://schemas.microsoft.com/office/powerpoint/2010/main" val="1904066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DA74FB-1544-44D2-B754-8645402A29BA}" type="slidenum">
              <a:rPr lang="en-GB" smtClean="0"/>
              <a:t>31</a:t>
            </a:fld>
            <a:endParaRPr lang="en-GB"/>
          </a:p>
        </p:txBody>
      </p:sp>
    </p:spTree>
    <p:extLst>
      <p:ext uri="{BB962C8B-B14F-4D97-AF65-F5344CB8AC3E}">
        <p14:creationId xmlns:p14="http://schemas.microsoft.com/office/powerpoint/2010/main" val="528611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071DB1-51C5-4B51-A10D-D5116D5BA7BD}" type="slidenum">
              <a:rPr lang="en-GB" smtClean="0"/>
              <a:t>3</a:t>
            </a:fld>
            <a:endParaRPr lang="en-GB"/>
          </a:p>
        </p:txBody>
      </p:sp>
    </p:spTree>
    <p:extLst>
      <p:ext uri="{BB962C8B-B14F-4D97-AF65-F5344CB8AC3E}">
        <p14:creationId xmlns:p14="http://schemas.microsoft.com/office/powerpoint/2010/main" val="355742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3C38BB-58B4-4132-A056-26C89836B5BE}" type="slidenum">
              <a:rPr lang="en-GB" smtClean="0"/>
              <a:t>6</a:t>
            </a:fld>
            <a:endParaRPr lang="en-GB"/>
          </a:p>
        </p:txBody>
      </p:sp>
    </p:spTree>
    <p:extLst>
      <p:ext uri="{BB962C8B-B14F-4D97-AF65-F5344CB8AC3E}">
        <p14:creationId xmlns:p14="http://schemas.microsoft.com/office/powerpoint/2010/main" val="24062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AF783D-3A04-4AE7-949E-D47844C250C7}" type="slidenum">
              <a:rPr lang="en-GB" smtClean="0"/>
              <a:t>7</a:t>
            </a:fld>
            <a:endParaRPr lang="en-GB"/>
          </a:p>
        </p:txBody>
      </p:sp>
    </p:spTree>
    <p:extLst>
      <p:ext uri="{BB962C8B-B14F-4D97-AF65-F5344CB8AC3E}">
        <p14:creationId xmlns:p14="http://schemas.microsoft.com/office/powerpoint/2010/main" val="3684290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8</a:t>
            </a:fld>
            <a:endParaRPr lang="en-GB"/>
          </a:p>
        </p:txBody>
      </p:sp>
    </p:spTree>
    <p:extLst>
      <p:ext uri="{BB962C8B-B14F-4D97-AF65-F5344CB8AC3E}">
        <p14:creationId xmlns:p14="http://schemas.microsoft.com/office/powerpoint/2010/main" val="305105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aseline="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103D6-6B6F-4A05-8946-158A09569E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541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7AC0B4-AAD2-4434-81BA-FED8FB621264}" type="slidenum">
              <a:rPr lang="en-GB" smtClean="0"/>
              <a:t>10</a:t>
            </a:fld>
            <a:endParaRPr lang="en-GB"/>
          </a:p>
        </p:txBody>
      </p:sp>
    </p:spTree>
    <p:extLst>
      <p:ext uri="{BB962C8B-B14F-4D97-AF65-F5344CB8AC3E}">
        <p14:creationId xmlns:p14="http://schemas.microsoft.com/office/powerpoint/2010/main" val="2847297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FCC4A-7CF6-44B0-AF9F-C97267DEFF6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330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9E0AC29-0588-4B6A-8FF7-CE5209A38C50}" type="datetimeFigureOut">
              <a:rPr lang="en-GB" smtClean="0"/>
              <a:t>18/10/2023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2676987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E0AC29-0588-4B6A-8FF7-CE5209A38C50}" type="datetimeFigureOut">
              <a:rPr lang="en-GB" smtClean="0"/>
              <a:t>18/10/2023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197732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E0AC29-0588-4B6A-8FF7-CE5209A38C50}" type="datetimeFigureOut">
              <a:rPr lang="en-GB" smtClean="0"/>
              <a:t>18/10/2023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3443912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7669" y="2130426"/>
            <a:ext cx="11342960" cy="1470025"/>
          </a:xfrm>
        </p:spPr>
        <p:txBody>
          <a:bodyPr/>
          <a:lstStyle>
            <a:lvl1pP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417669" y="3886200"/>
            <a:ext cx="8534400" cy="1752600"/>
          </a:xfr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32604BE-60EE-4C94-86FC-82E9E5364A9A}" type="datetimeFigureOut">
              <a:rPr lang="en-GB" smtClean="0"/>
              <a:t>18/10/2023</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3718940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1"/>
            <a:ext cx="2844800" cy="365125"/>
          </a:xfrm>
          <a:prstGeom prst="rect">
            <a:avLst/>
          </a:prstGeom>
        </p:spPr>
        <p:txBody>
          <a:bodyPr/>
          <a:lstStyle/>
          <a:p>
            <a:fld id="{B32604BE-60EE-4C94-86FC-82E9E5364A9A}" type="datetimeFigureOut">
              <a:rPr lang="en-GB" smtClean="0"/>
              <a:t>18/10/2023</a:t>
            </a:fld>
            <a:endParaRPr lang="en-GB"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8C01933-47BD-4396-AFBF-31BEABCE9233}" type="slidenum">
              <a:rPr lang="en-GB" smtClean="0"/>
              <a:t>‹#›</a:t>
            </a:fld>
            <a:endParaRPr lang="en-GB" dirty="0"/>
          </a:p>
        </p:txBody>
      </p:sp>
      <p:sp>
        <p:nvSpPr>
          <p:cNvPr id="6" name="Text Placeholder 15"/>
          <p:cNvSpPr>
            <a:spLocks noGrp="1"/>
          </p:cNvSpPr>
          <p:nvPr>
            <p:ph type="body" sz="quarter" idx="14"/>
          </p:nvPr>
        </p:nvSpPr>
        <p:spPr>
          <a:xfrm>
            <a:off x="409378" y="1986058"/>
            <a:ext cx="10295135" cy="1370935"/>
          </a:xfrm>
          <a:prstGeom prst="rect">
            <a:avLst/>
          </a:prstGeom>
        </p:spPr>
        <p:txBody>
          <a:bodyPr>
            <a:noAutofit/>
          </a:bodyPr>
          <a:lstStyle>
            <a:lvl1pPr marL="0" indent="0">
              <a:buNone/>
              <a:defRPr sz="4267" b="0">
                <a:solidFill>
                  <a:schemeClr val="bg1"/>
                </a:solidFill>
                <a:latin typeface="Arial" panose="020B0604020202020204" pitchFamily="34" charset="0"/>
                <a:cs typeface="Arial" panose="020B0604020202020204" pitchFamily="34" charset="0"/>
              </a:defRPr>
            </a:lvl1pPr>
            <a:lvl2pPr marL="12700" indent="0">
              <a:buNone/>
              <a:tabLst/>
              <a:defRPr sz="3733" b="0">
                <a:solidFill>
                  <a:schemeClr val="bg1"/>
                </a:solidFill>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24326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32604BE-60EE-4C94-86FC-82E9E5364A9A}" type="datetimeFigureOut">
              <a:rPr lang="en-GB" smtClean="0"/>
              <a:t>18/10/2023</a:t>
            </a:fld>
            <a:endParaRPr lang="en-GB"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997144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3200"/>
            </a:lvl1pPr>
            <a:lvl2pPr>
              <a:defRPr sz="2667"/>
            </a:lvl2pPr>
            <a:lvl3pPr>
              <a:defRPr sz="2667"/>
            </a:lvl3pPr>
            <a:lvl4pPr>
              <a:defRPr sz="2667"/>
            </a:lvl4pPr>
            <a:lvl5pPr>
              <a:defRPr sz="26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32604BE-60EE-4C94-86FC-82E9E5364A9A}" type="datetimeFigureOut">
              <a:rPr lang="en-GB" smtClean="0"/>
              <a:t>18/10/2023</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1580667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31371" y="1600201"/>
            <a:ext cx="5563029" cy="4525963"/>
          </a:xfrm>
        </p:spPr>
        <p:txBody>
          <a:bodyPr/>
          <a:lstStyle>
            <a:lvl1pPr>
              <a:defRPr sz="3200"/>
            </a:lvl1pPr>
            <a:lvl2pPr>
              <a:defRPr sz="2667"/>
            </a:lvl2pPr>
            <a:lvl3pPr>
              <a:defRPr sz="2667"/>
            </a:lvl3pPr>
            <a:lvl4pPr>
              <a:defRPr sz="2667"/>
            </a:lvl4pPr>
            <a:lvl5pPr>
              <a:defRPr sz="26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600201"/>
            <a:ext cx="5563029" cy="4525963"/>
          </a:xfrm>
        </p:spPr>
        <p:txBody>
          <a:bodyPr/>
          <a:lstStyle>
            <a:lvl1pPr>
              <a:defRPr sz="3200"/>
            </a:lvl1pPr>
            <a:lvl2pPr>
              <a:defRPr sz="2667"/>
            </a:lvl2pPr>
            <a:lvl3pPr>
              <a:defRPr sz="2667"/>
            </a:lvl3pPr>
            <a:lvl4pPr>
              <a:defRPr sz="2667"/>
            </a:lvl4pPr>
            <a:lvl5pPr>
              <a:defRPr sz="26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32604BE-60EE-4C94-86FC-82E9E5364A9A}" type="datetimeFigureOut">
              <a:rPr lang="en-GB" smtClean="0"/>
              <a:t>18/10/2023</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8C01933-47BD-4396-AFBF-31BEABCE9233}" type="slidenum">
              <a:rPr lang="en-GB" smtClean="0"/>
              <a:t>‹#›</a:t>
            </a:fld>
            <a:endParaRPr lang="en-GB" dirty="0"/>
          </a:p>
        </p:txBody>
      </p:sp>
    </p:spTree>
    <p:extLst>
      <p:ext uri="{BB962C8B-B14F-4D97-AF65-F5344CB8AC3E}">
        <p14:creationId xmlns:p14="http://schemas.microsoft.com/office/powerpoint/2010/main" val="467889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80307A1A-4AC6-459C-9531-704CF376725C}"/>
              </a:ext>
              <a:ext uri="{C183D7F6-B498-43B3-948B-1728B52AA6E4}">
                <adec:decorative xmlns:adec="http://schemas.microsoft.com/office/drawing/2017/decorative" val="1"/>
              </a:ext>
            </a:extLst>
          </p:cNvPr>
          <p:cNvCxnSpPr/>
          <p:nvPr userDrawn="1"/>
        </p:nvCxnSpPr>
        <p:spPr>
          <a:xfrm>
            <a:off x="75276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D2BF6B-AD6F-4BC9-B5A6-BC7741CD0374}"/>
              </a:ext>
            </a:extLst>
          </p:cNvPr>
          <p:cNvSpPr>
            <a:spLocks noGrp="1"/>
          </p:cNvSpPr>
          <p:nvPr>
            <p:ph type="title" hasCustomPrompt="1"/>
          </p:nvPr>
        </p:nvSpPr>
        <p:spPr>
          <a:xfrm>
            <a:off x="447675" y="227011"/>
            <a:ext cx="6860946" cy="2954337"/>
          </a:xfrm>
        </p:spPr>
        <p:txBody>
          <a:bodyPr>
            <a:normAutofit/>
          </a:bodyPr>
          <a:lstStyle>
            <a:lvl1pPr>
              <a:spcBef>
                <a:spcPts val="1000"/>
              </a:spcBef>
              <a:defRPr sz="4400">
                <a:solidFill>
                  <a:schemeClr val="tx1"/>
                </a:solidFill>
              </a:defRPr>
            </a:lvl1pPr>
          </a:lstStyle>
          <a:p>
            <a:r>
              <a:rPr lang="en-US" dirty="0"/>
              <a:t>Click to add title</a:t>
            </a:r>
          </a:p>
        </p:txBody>
      </p:sp>
      <p:sp>
        <p:nvSpPr>
          <p:cNvPr id="15" name="Picture Placeholder 11">
            <a:extLst>
              <a:ext uri="{FF2B5EF4-FFF2-40B4-BE49-F238E27FC236}">
                <a16:creationId xmlns:a16="http://schemas.microsoft.com/office/drawing/2014/main" id="{8FB06AF1-CFEB-40E6-A617-E9CA5CF8B66D}"/>
              </a:ext>
            </a:extLst>
          </p:cNvPr>
          <p:cNvSpPr>
            <a:spLocks noGrp="1"/>
          </p:cNvSpPr>
          <p:nvPr>
            <p:ph type="pic" sz="quarter" idx="10" hasCustomPrompt="1"/>
          </p:nvPr>
        </p:nvSpPr>
        <p:spPr>
          <a:xfrm>
            <a:off x="447675" y="3643313"/>
            <a:ext cx="3227388" cy="2771775"/>
          </a:xfrm>
        </p:spPr>
        <p:txBody>
          <a:bodyPr/>
          <a:lstStyle>
            <a:lvl1pPr marL="1944" indent="0" algn="ctr">
              <a:buNone/>
              <a:defRPr/>
            </a:lvl1pPr>
          </a:lstStyle>
          <a:p>
            <a:r>
              <a:rPr lang="en-US" dirty="0"/>
              <a:t>Insert photo here</a:t>
            </a:r>
          </a:p>
        </p:txBody>
      </p:sp>
      <p:sp>
        <p:nvSpPr>
          <p:cNvPr id="16" name="Picture Placeholder 13">
            <a:extLst>
              <a:ext uri="{FF2B5EF4-FFF2-40B4-BE49-F238E27FC236}">
                <a16:creationId xmlns:a16="http://schemas.microsoft.com/office/drawing/2014/main" id="{62D71E4C-2705-4622-887B-1F1262DB9127}"/>
              </a:ext>
            </a:extLst>
          </p:cNvPr>
          <p:cNvSpPr>
            <a:spLocks noGrp="1"/>
          </p:cNvSpPr>
          <p:nvPr>
            <p:ph type="pic" sz="quarter" idx="11" hasCustomPrompt="1"/>
          </p:nvPr>
        </p:nvSpPr>
        <p:spPr>
          <a:xfrm>
            <a:off x="3849688" y="3643313"/>
            <a:ext cx="3233737" cy="2771775"/>
          </a:xfrm>
        </p:spPr>
        <p:txBody>
          <a:bodyPr/>
          <a:lstStyle>
            <a:lvl1pPr marL="1944" indent="0" algn="ctr">
              <a:buNone/>
              <a:defRPr/>
            </a:lvl1pPr>
          </a:lstStyle>
          <a:p>
            <a:r>
              <a:rPr lang="en-US" dirty="0"/>
              <a:t>Insert photo here</a:t>
            </a:r>
          </a:p>
        </p:txBody>
      </p:sp>
      <p:sp>
        <p:nvSpPr>
          <p:cNvPr id="7" name="Content Placeholder 2">
            <a:extLst>
              <a:ext uri="{FF2B5EF4-FFF2-40B4-BE49-F238E27FC236}">
                <a16:creationId xmlns:a16="http://schemas.microsoft.com/office/drawing/2014/main" id="{5431B6C7-1096-4AD3-9D48-AA45F0B2185D}"/>
              </a:ext>
            </a:extLst>
          </p:cNvPr>
          <p:cNvSpPr>
            <a:spLocks noGrp="1"/>
          </p:cNvSpPr>
          <p:nvPr>
            <p:ph idx="1"/>
          </p:nvPr>
        </p:nvSpPr>
        <p:spPr>
          <a:xfrm>
            <a:off x="7966800" y="383764"/>
            <a:ext cx="3312000" cy="6031435"/>
          </a:xfrm>
        </p:spPr>
        <p:txBody>
          <a:bodyPr>
            <a:normAutofit/>
          </a:bodyPr>
          <a:lstStyle>
            <a:lvl1pPr>
              <a:lnSpc>
                <a:spcPct val="100000"/>
              </a:lnSpc>
              <a:defRPr sz="2400"/>
            </a:lvl1pPr>
          </a:lstStyle>
          <a:p>
            <a:pPr lvl="0"/>
            <a:r>
              <a:rPr lang="en-US"/>
              <a:t>Click to edit Master text styles</a:t>
            </a:r>
          </a:p>
        </p:txBody>
      </p:sp>
      <p:sp>
        <p:nvSpPr>
          <p:cNvPr id="9" name="Date Placeholder 9">
            <a:extLst>
              <a:ext uri="{FF2B5EF4-FFF2-40B4-BE49-F238E27FC236}">
                <a16:creationId xmlns:a16="http://schemas.microsoft.com/office/drawing/2014/main" id="{3C3DC7A9-2932-431E-8EC0-CFA4B2CF6493}"/>
              </a:ext>
            </a:extLst>
          </p:cNvPr>
          <p:cNvSpPr>
            <a:spLocks noGrp="1"/>
          </p:cNvSpPr>
          <p:nvPr>
            <p:ph type="dt" sz="half" idx="2"/>
          </p:nvPr>
        </p:nvSpPr>
        <p:spPr>
          <a:xfrm rot="5400000">
            <a:off x="10299675" y="1584976"/>
            <a:ext cx="2772000" cy="502920"/>
          </a:xfrm>
        </p:spPr>
        <p:txBody>
          <a:bodyPr tIns="180000" rIns="180000" bIns="180000"/>
          <a:lstStyle>
            <a:lvl1pPr>
              <a:defRPr/>
            </a:lvl1pPr>
          </a:lstStyle>
          <a:p>
            <a:r>
              <a:rPr lang="en-US"/>
              <a:t>2/2/20XX</a:t>
            </a:r>
            <a:endParaRPr lang="en-US" dirty="0"/>
          </a:p>
        </p:txBody>
      </p:sp>
      <p:sp>
        <p:nvSpPr>
          <p:cNvPr id="8" name="Footer Placeholder 10">
            <a:extLst>
              <a:ext uri="{FF2B5EF4-FFF2-40B4-BE49-F238E27FC236}">
                <a16:creationId xmlns:a16="http://schemas.microsoft.com/office/drawing/2014/main" id="{A97579B5-432F-4A2F-A65A-D2FACF71A351}"/>
              </a:ext>
            </a:extLst>
          </p:cNvPr>
          <p:cNvSpPr>
            <a:spLocks noGrp="1"/>
          </p:cNvSpPr>
          <p:nvPr>
            <p:ph type="ftr" sz="quarter" idx="3"/>
          </p:nvPr>
        </p:nvSpPr>
        <p:spPr>
          <a:xfrm rot="5400000">
            <a:off x="10216875" y="4439775"/>
            <a:ext cx="2937600" cy="502920"/>
          </a:xfrm>
        </p:spPr>
        <p:txBody>
          <a:bodyPr tIns="180000" rIns="180000" bIns="180000"/>
          <a:lstStyle/>
          <a:p>
            <a:r>
              <a:rPr lang="en-US" spc="200" dirty="0"/>
              <a:t>PRESENTATION TITLE</a:t>
            </a:r>
          </a:p>
        </p:txBody>
      </p:sp>
      <p:sp>
        <p:nvSpPr>
          <p:cNvPr id="14" name="Slide Number Placeholder 11">
            <a:extLst>
              <a:ext uri="{FF2B5EF4-FFF2-40B4-BE49-F238E27FC236}">
                <a16:creationId xmlns:a16="http://schemas.microsoft.com/office/drawing/2014/main" id="{F320B19E-E872-42A8-AA5D-7F84287BD009}"/>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29079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2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B910F38-F46F-4019-9892-577986F9591C}"/>
              </a:ext>
              <a:ext uri="{C183D7F6-B498-43B3-948B-1728B52AA6E4}">
                <adec:decorative xmlns:adec="http://schemas.microsoft.com/office/drawing/2017/decorative" val="1"/>
              </a:ext>
            </a:extLst>
          </p:cNvPr>
          <p:cNvCxnSpPr>
            <a:cxnSpLocks/>
          </p:cNvCxnSpPr>
          <p:nvPr userDrawn="1"/>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A88BA19-45C7-493D-8685-D06EBEFD2DBC}"/>
              </a:ext>
            </a:extLst>
          </p:cNvPr>
          <p:cNvSpPr>
            <a:spLocks noGrp="1"/>
          </p:cNvSpPr>
          <p:nvPr>
            <p:ph type="title" hasCustomPrompt="1"/>
          </p:nvPr>
        </p:nvSpPr>
        <p:spPr>
          <a:xfrm>
            <a:off x="448798" y="380872"/>
            <a:ext cx="11300290" cy="1026572"/>
          </a:xfrm>
        </p:spPr>
        <p:txBody>
          <a:bodyPr anchor="ctr">
            <a:normAutofit/>
          </a:bodyPr>
          <a:lstStyle>
            <a:lvl1pPr>
              <a:spcBef>
                <a:spcPts val="1000"/>
              </a:spcBef>
              <a:defRPr sz="4400">
                <a:solidFill>
                  <a:schemeClr val="tx1"/>
                </a:solidFill>
              </a:defRPr>
            </a:lvl1pPr>
          </a:lstStyle>
          <a:p>
            <a:r>
              <a:rPr lang="en-US" dirty="0"/>
              <a:t>Click to add title</a:t>
            </a:r>
          </a:p>
        </p:txBody>
      </p:sp>
      <p:sp>
        <p:nvSpPr>
          <p:cNvPr id="11" name="Text Placeholder 10">
            <a:extLst>
              <a:ext uri="{FF2B5EF4-FFF2-40B4-BE49-F238E27FC236}">
                <a16:creationId xmlns:a16="http://schemas.microsoft.com/office/drawing/2014/main" id="{D0F824DF-992F-4E18-9BC2-56F1D60AF53B}"/>
              </a:ext>
            </a:extLst>
          </p:cNvPr>
          <p:cNvSpPr>
            <a:spLocks noGrp="1"/>
          </p:cNvSpPr>
          <p:nvPr>
            <p:ph type="body" sz="quarter" idx="10" hasCustomPrompt="1"/>
          </p:nvPr>
        </p:nvSpPr>
        <p:spPr>
          <a:xfrm>
            <a:off x="1289837" y="1941031"/>
            <a:ext cx="4632053"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3" name="Text Placeholder 12">
            <a:extLst>
              <a:ext uri="{FF2B5EF4-FFF2-40B4-BE49-F238E27FC236}">
                <a16:creationId xmlns:a16="http://schemas.microsoft.com/office/drawing/2014/main" id="{CA14A543-CB0B-4FE3-82CE-0C8B0F6F6DD6}"/>
              </a:ext>
            </a:extLst>
          </p:cNvPr>
          <p:cNvSpPr>
            <a:spLocks noGrp="1"/>
          </p:cNvSpPr>
          <p:nvPr>
            <p:ph type="body" sz="quarter" idx="11" hasCustomPrompt="1"/>
          </p:nvPr>
        </p:nvSpPr>
        <p:spPr>
          <a:xfrm>
            <a:off x="1287987" y="2837529"/>
            <a:ext cx="4633419" cy="2547938"/>
          </a:xfrm>
        </p:spPr>
        <p:txBody>
          <a:bodyPr/>
          <a:lstStyle>
            <a:lvl1pPr>
              <a:lnSpc>
                <a:spcPct val="100000"/>
              </a:lnSpc>
              <a:buClr>
                <a:schemeClr val="tx2"/>
              </a:buClr>
              <a:defRPr>
                <a:solidFill>
                  <a:schemeClr val="tx2">
                    <a:alpha val="46000"/>
                  </a:schemeClr>
                </a:solidFill>
              </a:defRPr>
            </a:lvl1pPr>
          </a:lstStyle>
          <a:p>
            <a:pPr lvl="0"/>
            <a:r>
              <a:rPr lang="en-US" dirty="0"/>
              <a:t>Click to add text here</a:t>
            </a:r>
          </a:p>
        </p:txBody>
      </p:sp>
      <p:sp>
        <p:nvSpPr>
          <p:cNvPr id="18" name="Text Placeholder 10">
            <a:extLst>
              <a:ext uri="{FF2B5EF4-FFF2-40B4-BE49-F238E27FC236}">
                <a16:creationId xmlns:a16="http://schemas.microsoft.com/office/drawing/2014/main" id="{B6B6DB95-B3AD-4954-8725-DCAA8F716A99}"/>
              </a:ext>
            </a:extLst>
          </p:cNvPr>
          <p:cNvSpPr>
            <a:spLocks noGrp="1"/>
          </p:cNvSpPr>
          <p:nvPr>
            <p:ph type="body" sz="quarter" idx="12" hasCustomPrompt="1"/>
          </p:nvPr>
        </p:nvSpPr>
        <p:spPr>
          <a:xfrm>
            <a:off x="6262812" y="1941031"/>
            <a:ext cx="4632053" cy="869888"/>
          </a:xfrm>
        </p:spPr>
        <p:txBody>
          <a:bodyPr>
            <a:normAutofit/>
          </a:bodyPr>
          <a:lstStyle>
            <a:lvl1pPr marL="1944" indent="0">
              <a:buNone/>
              <a:defRPr sz="2400">
                <a:solidFill>
                  <a:schemeClr val="accent1"/>
                </a:solidFill>
                <a:latin typeface="+mj-lt"/>
              </a:defRPr>
            </a:lvl1pPr>
          </a:lstStyle>
          <a:p>
            <a:pPr lvl="0"/>
            <a:r>
              <a:rPr lang="en-US" dirty="0"/>
              <a:t>Click to insert subtitle</a:t>
            </a:r>
          </a:p>
        </p:txBody>
      </p:sp>
      <p:sp>
        <p:nvSpPr>
          <p:cNvPr id="19" name="Text Placeholder 12">
            <a:extLst>
              <a:ext uri="{FF2B5EF4-FFF2-40B4-BE49-F238E27FC236}">
                <a16:creationId xmlns:a16="http://schemas.microsoft.com/office/drawing/2014/main" id="{EBF18AD6-49AE-45E3-AFDB-53684AB6EC28}"/>
              </a:ext>
            </a:extLst>
          </p:cNvPr>
          <p:cNvSpPr>
            <a:spLocks noGrp="1"/>
          </p:cNvSpPr>
          <p:nvPr>
            <p:ph type="body" sz="quarter" idx="13" hasCustomPrompt="1"/>
          </p:nvPr>
        </p:nvSpPr>
        <p:spPr>
          <a:xfrm>
            <a:off x="6260962" y="2837529"/>
            <a:ext cx="4633419" cy="2547938"/>
          </a:xfrm>
        </p:spPr>
        <p:txBody>
          <a:bodyPr/>
          <a:lstStyle>
            <a:lvl1pPr>
              <a:lnSpc>
                <a:spcPct val="100000"/>
              </a:lnSpc>
              <a:buClr>
                <a:schemeClr val="tx2"/>
              </a:buClr>
              <a:defRPr>
                <a:solidFill>
                  <a:schemeClr val="tx2">
                    <a:alpha val="46000"/>
                  </a:schemeClr>
                </a:solidFill>
              </a:defRPr>
            </a:lvl1pPr>
          </a:lstStyle>
          <a:p>
            <a:pPr lvl="0"/>
            <a:r>
              <a:rPr lang="en-US" dirty="0"/>
              <a:t>Click to add text here</a:t>
            </a:r>
          </a:p>
        </p:txBody>
      </p:sp>
      <p:sp>
        <p:nvSpPr>
          <p:cNvPr id="7" name="Date Placeholder 5">
            <a:extLst>
              <a:ext uri="{FF2B5EF4-FFF2-40B4-BE49-F238E27FC236}">
                <a16:creationId xmlns:a16="http://schemas.microsoft.com/office/drawing/2014/main" id="{AD8C32FD-06A2-49E2-A54A-FB7C7AFFE2F2}"/>
              </a:ext>
            </a:extLst>
          </p:cNvPr>
          <p:cNvSpPr>
            <a:spLocks noGrp="1"/>
          </p:cNvSpPr>
          <p:nvPr>
            <p:ph type="dt" sz="half" idx="2"/>
          </p:nvPr>
        </p:nvSpPr>
        <p:spPr>
          <a:xfrm>
            <a:off x="442912" y="6152968"/>
            <a:ext cx="3457576" cy="502920"/>
          </a:xfrm>
        </p:spPr>
        <p:txBody>
          <a:bodyPr/>
          <a:lstStyle>
            <a:lvl1pPr>
              <a:defRPr/>
            </a:lvl1pPr>
          </a:lstStyle>
          <a:p>
            <a:r>
              <a:rPr lang="en-US"/>
              <a:t>2/2/20XX</a:t>
            </a:r>
            <a:endParaRPr lang="en-US" dirty="0"/>
          </a:p>
        </p:txBody>
      </p:sp>
      <p:sp>
        <p:nvSpPr>
          <p:cNvPr id="8" name="Footer Placeholder 3">
            <a:extLst>
              <a:ext uri="{FF2B5EF4-FFF2-40B4-BE49-F238E27FC236}">
                <a16:creationId xmlns:a16="http://schemas.microsoft.com/office/drawing/2014/main" id="{7D13BE1A-DE3C-489C-A627-116679A00B86}"/>
              </a:ext>
            </a:extLst>
          </p:cNvPr>
          <p:cNvSpPr>
            <a:spLocks noGrp="1"/>
          </p:cNvSpPr>
          <p:nvPr>
            <p:ph type="ftr" sz="quarter" idx="3"/>
          </p:nvPr>
        </p:nvSpPr>
        <p:spPr>
          <a:xfrm>
            <a:off x="4370832" y="6153912"/>
            <a:ext cx="5397056" cy="502920"/>
          </a:xfrm>
        </p:spPr>
        <p:txBody>
          <a:bodyPr/>
          <a:lstStyle/>
          <a:p>
            <a:r>
              <a:rPr lang="en-US" spc="200" dirty="0"/>
              <a:t>PRESENTATION TITLE</a:t>
            </a:r>
          </a:p>
        </p:txBody>
      </p:sp>
      <p:sp>
        <p:nvSpPr>
          <p:cNvPr id="14" name="Slide Number Placeholder 11">
            <a:extLst>
              <a:ext uri="{FF2B5EF4-FFF2-40B4-BE49-F238E27FC236}">
                <a16:creationId xmlns:a16="http://schemas.microsoft.com/office/drawing/2014/main" id="{CE15B7AC-26DD-48DA-88A0-A231BF5D1E44}"/>
              </a:ext>
            </a:extLst>
          </p:cNvPr>
          <p:cNvSpPr>
            <a:spLocks noGrp="1"/>
          </p:cNvSpPr>
          <p:nvPr>
            <p:ph type="sldNum" sz="quarter" idx="4"/>
          </p:nvPr>
        </p:nvSpPr>
        <p:spPr>
          <a:xfrm>
            <a:off x="11241025" y="6153912"/>
            <a:ext cx="502920" cy="502920"/>
          </a:xfrm>
        </p:spPr>
        <p:txBody>
          <a:bodyPr tIns="180000" bIns="180000"/>
          <a:lstStyle>
            <a:lvl1pPr algn="r">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844933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8F9B17DB-D85A-4B5F-A44F-4BAD5975CB0B}"/>
              </a:ext>
            </a:extLst>
          </p:cNvPr>
          <p:cNvSpPr>
            <a:spLocks noGrp="1"/>
          </p:cNvSpPr>
          <p:nvPr>
            <p:ph type="ctrTitle"/>
          </p:nvPr>
        </p:nvSpPr>
        <p:spPr>
          <a:xfrm>
            <a:off x="4385412" y="448056"/>
            <a:ext cx="7355484" cy="3401568"/>
          </a:xfrm>
        </p:spPr>
        <p:txBody>
          <a:bodyPr>
            <a:normAutofit/>
          </a:bodyPr>
          <a:lstStyle>
            <a:lvl1pPr>
              <a:defRPr sz="4400"/>
            </a:lvl1pPr>
          </a:lstStyle>
          <a:p>
            <a:r>
              <a:rPr lang="en-US"/>
              <a:t>Click to edit Master title style</a:t>
            </a:r>
            <a:endParaRPr lang="en-US" dirty="0"/>
          </a:p>
        </p:txBody>
      </p:sp>
      <p:sp>
        <p:nvSpPr>
          <p:cNvPr id="15" name="Subtitle 7">
            <a:extLst>
              <a:ext uri="{FF2B5EF4-FFF2-40B4-BE49-F238E27FC236}">
                <a16:creationId xmlns:a16="http://schemas.microsoft.com/office/drawing/2014/main" id="{4582DBBD-4E7B-4825-A55A-B28211141C4D}"/>
              </a:ext>
            </a:extLst>
          </p:cNvPr>
          <p:cNvSpPr>
            <a:spLocks noGrp="1"/>
          </p:cNvSpPr>
          <p:nvPr>
            <p:ph type="subTitle" idx="1"/>
          </p:nvPr>
        </p:nvSpPr>
        <p:spPr>
          <a:xfrm>
            <a:off x="4385412" y="4471416"/>
            <a:ext cx="7355484" cy="1481328"/>
          </a:xfrm>
        </p:spPr>
        <p:txBody>
          <a:bodyPr>
            <a:normAutofit/>
          </a:bodyPr>
          <a:lstStyle>
            <a:lvl1pPr marL="1944" indent="0">
              <a:buNone/>
              <a:defRPr sz="2400"/>
            </a:lvl1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2E7AB31A-4165-4478-8B2E-0C5398550476}"/>
              </a:ext>
              <a:ext uri="{C183D7F6-B498-43B3-948B-1728B52AA6E4}">
                <adec:decorative xmlns:adec="http://schemas.microsoft.com/office/drawing/2017/decorative" val="1"/>
              </a:ext>
            </a:extLst>
          </p:cNvPr>
          <p:cNvCxnSpPr>
            <a:cxnSpLocks/>
          </p:cNvCxnSpPr>
          <p:nvPr userDrawn="1"/>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E2291097-923C-4C79-A2E1-C0C1C5F94393}"/>
              </a:ext>
            </a:extLst>
          </p:cNvPr>
          <p:cNvSpPr>
            <a:spLocks noGrp="1"/>
          </p:cNvSpPr>
          <p:nvPr>
            <p:ph type="pic" sz="quarter" idx="10" hasCustomPrompt="1"/>
          </p:nvPr>
        </p:nvSpPr>
        <p:spPr>
          <a:xfrm>
            <a:off x="449263" y="447675"/>
            <a:ext cx="3449637" cy="1727200"/>
          </a:xfrm>
        </p:spPr>
        <p:txBody>
          <a:bodyPr/>
          <a:lstStyle>
            <a:lvl1pPr marL="1944" indent="0" algn="ctr">
              <a:buNone/>
              <a:defRPr/>
            </a:lvl1pPr>
          </a:lstStyle>
          <a:p>
            <a:r>
              <a:rPr lang="en-US" dirty="0"/>
              <a:t>Insert photo here</a:t>
            </a:r>
          </a:p>
        </p:txBody>
      </p:sp>
      <p:sp>
        <p:nvSpPr>
          <p:cNvPr id="26" name="Picture Placeholder 4">
            <a:extLst>
              <a:ext uri="{FF2B5EF4-FFF2-40B4-BE49-F238E27FC236}">
                <a16:creationId xmlns:a16="http://schemas.microsoft.com/office/drawing/2014/main" id="{BD63B57D-B7E5-4B5F-BA72-251478B503AA}"/>
              </a:ext>
            </a:extLst>
          </p:cNvPr>
          <p:cNvSpPr>
            <a:spLocks noGrp="1"/>
          </p:cNvSpPr>
          <p:nvPr>
            <p:ph type="pic" sz="quarter" idx="11" hasCustomPrompt="1"/>
          </p:nvPr>
        </p:nvSpPr>
        <p:spPr>
          <a:xfrm>
            <a:off x="449263" y="2354263"/>
            <a:ext cx="3449637" cy="1727200"/>
          </a:xfrm>
        </p:spPr>
        <p:txBody>
          <a:bodyPr/>
          <a:lstStyle>
            <a:lvl1pPr marL="1944" indent="0" algn="ctr">
              <a:buNone/>
              <a:defRPr/>
            </a:lvl1pPr>
          </a:lstStyle>
          <a:p>
            <a:r>
              <a:rPr lang="en-US" dirty="0"/>
              <a:t>Insert photo here</a:t>
            </a:r>
          </a:p>
        </p:txBody>
      </p:sp>
      <p:sp>
        <p:nvSpPr>
          <p:cNvPr id="27" name="Picture Placeholder 6">
            <a:extLst>
              <a:ext uri="{FF2B5EF4-FFF2-40B4-BE49-F238E27FC236}">
                <a16:creationId xmlns:a16="http://schemas.microsoft.com/office/drawing/2014/main" id="{5C8C147E-814C-4008-8C13-0216089EF54B}"/>
              </a:ext>
            </a:extLst>
          </p:cNvPr>
          <p:cNvSpPr>
            <a:spLocks noGrp="1"/>
          </p:cNvSpPr>
          <p:nvPr>
            <p:ph type="pic" sz="quarter" idx="12" hasCustomPrompt="1"/>
          </p:nvPr>
        </p:nvSpPr>
        <p:spPr>
          <a:xfrm>
            <a:off x="449263" y="4260850"/>
            <a:ext cx="3449637" cy="1727200"/>
          </a:xfrm>
        </p:spPr>
        <p:txBody>
          <a:bodyPr/>
          <a:lstStyle>
            <a:lvl1pPr marL="1944" indent="0" algn="ctr">
              <a:buNone/>
              <a:defRPr/>
            </a:lvl1pPr>
          </a:lstStyle>
          <a:p>
            <a:r>
              <a:rPr lang="en-US" dirty="0"/>
              <a:t>Insert photo here</a:t>
            </a:r>
          </a:p>
        </p:txBody>
      </p:sp>
    </p:spTree>
    <p:extLst>
      <p:ext uri="{BB962C8B-B14F-4D97-AF65-F5344CB8AC3E}">
        <p14:creationId xmlns:p14="http://schemas.microsoft.com/office/powerpoint/2010/main" val="407892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E0AC29-0588-4B6A-8FF7-CE5209A38C50}" type="datetimeFigureOut">
              <a:rPr lang="en-GB" smtClean="0"/>
              <a:t>18/10/2023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3544989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32604BE-60EE-4C94-86FC-82E9E5364A9A}" type="datetimeFigureOut">
              <a:rPr lang="en-GB" smtClean="0"/>
              <a:t>18/10/2023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C01933-47BD-4396-AFBF-31BEABCE9233}" type="slidenum">
              <a:rPr lang="en-GB" smtClean="0"/>
              <a:t>‹#›</a:t>
            </a:fld>
            <a:endParaRPr lang="en-GB"/>
          </a:p>
        </p:txBody>
      </p:sp>
    </p:spTree>
    <p:extLst>
      <p:ext uri="{BB962C8B-B14F-4D97-AF65-F5344CB8AC3E}">
        <p14:creationId xmlns:p14="http://schemas.microsoft.com/office/powerpoint/2010/main" val="6330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E0AC29-0588-4B6A-8FF7-CE5209A38C50}" type="datetimeFigureOut">
              <a:rPr lang="en-GB" smtClean="0"/>
              <a:t>18/10/2023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90251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E0AC29-0588-4B6A-8FF7-CE5209A38C50}" type="datetimeFigureOut">
              <a:rPr lang="en-GB" smtClean="0"/>
              <a:t>18/10/2023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2423293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9E0AC29-0588-4B6A-8FF7-CE5209A38C50}" type="datetimeFigureOut">
              <a:rPr lang="en-GB" smtClean="0"/>
              <a:t>18/10/2023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99175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9E0AC29-0588-4B6A-8FF7-CE5209A38C50}" type="datetimeFigureOut">
              <a:rPr lang="en-GB" smtClean="0"/>
              <a:t>18/10/2023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141943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0AC29-0588-4B6A-8FF7-CE5209A38C50}" type="datetimeFigureOut">
              <a:rPr lang="en-GB" smtClean="0"/>
              <a:t>18/10/2023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340691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0AC29-0588-4B6A-8FF7-CE5209A38C50}" type="datetimeFigureOut">
              <a:rPr lang="en-GB" smtClean="0"/>
              <a:t>18/10/2023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339887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0AC29-0588-4B6A-8FF7-CE5209A38C50}" type="datetimeFigureOut">
              <a:rPr lang="en-GB" smtClean="0"/>
              <a:t>18/10/2023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767B64-A6CD-49D1-B576-2EF33F1831C8}" type="slidenum">
              <a:rPr lang="en-GB" smtClean="0"/>
              <a:t>‹#›</a:t>
            </a:fld>
            <a:endParaRPr lang="en-GB"/>
          </a:p>
        </p:txBody>
      </p:sp>
    </p:spTree>
    <p:extLst>
      <p:ext uri="{BB962C8B-B14F-4D97-AF65-F5344CB8AC3E}">
        <p14:creationId xmlns:p14="http://schemas.microsoft.com/office/powerpoint/2010/main" val="219590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0AC29-0588-4B6A-8FF7-CE5209A38C50}" type="datetimeFigureOut">
              <a:rPr lang="en-GB" smtClean="0"/>
              <a:t>18/10/2023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67B64-A6CD-49D1-B576-2EF33F1831C8}" type="slidenum">
              <a:rPr lang="en-GB" smtClean="0"/>
              <a:t>‹#›</a:t>
            </a:fld>
            <a:endParaRPr lang="en-GB"/>
          </a:p>
        </p:txBody>
      </p:sp>
    </p:spTree>
    <p:extLst>
      <p:ext uri="{BB962C8B-B14F-4D97-AF65-F5344CB8AC3E}">
        <p14:creationId xmlns:p14="http://schemas.microsoft.com/office/powerpoint/2010/main" val="2265679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EB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455" y="404666"/>
            <a:ext cx="9230816" cy="675863"/>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08457" y="1600201"/>
            <a:ext cx="1135499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32604BE-60EE-4C94-86FC-82E9E5364A9A}" type="datetimeFigureOut">
              <a:rPr lang="en-GB" smtClean="0"/>
              <a:t>18/10/2023</a:t>
            </a:fld>
            <a:endParaRPr lang="en-GB" dirty="0"/>
          </a:p>
        </p:txBody>
      </p:sp>
      <p:sp>
        <p:nvSpPr>
          <p:cNvPr id="2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dirty="0"/>
          </a:p>
        </p:txBody>
      </p:sp>
      <p:sp>
        <p:nvSpPr>
          <p:cNvPr id="2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8C01933-47BD-4396-AFBF-31BEABCE9233}" type="slidenum">
              <a:rPr lang="en-GB" smtClean="0"/>
              <a:t>‹#›</a:t>
            </a:fld>
            <a:endParaRPr lang="en-GB" dirty="0"/>
          </a:p>
        </p:txBody>
      </p:sp>
      <p:sp>
        <p:nvSpPr>
          <p:cNvPr id="27" name="TextBox 26"/>
          <p:cNvSpPr txBox="1"/>
          <p:nvPr userDrawn="1"/>
        </p:nvSpPr>
        <p:spPr>
          <a:xfrm>
            <a:off x="310146" y="6472122"/>
            <a:ext cx="3025807" cy="338554"/>
          </a:xfrm>
          <a:prstGeom prst="rect">
            <a:avLst/>
          </a:prstGeom>
          <a:noFill/>
          <a:ln>
            <a:noFill/>
          </a:ln>
        </p:spPr>
        <p:txBody>
          <a:bodyPr wrap="square" rtlCol="0">
            <a:spAutoFit/>
          </a:bodyPr>
          <a:lstStyle/>
          <a:p>
            <a:r>
              <a:rPr lang="en-US" sz="1600" dirty="0">
                <a:solidFill>
                  <a:schemeClr val="bg1"/>
                </a:solidFill>
                <a:latin typeface="Arial" charset="0"/>
                <a:ea typeface="Arial" charset="0"/>
                <a:cs typeface="Arial" charset="0"/>
              </a:rPr>
              <a:t>Advise</a:t>
            </a:r>
            <a:r>
              <a:rPr lang="en-US" sz="1600" dirty="0">
                <a:solidFill>
                  <a:srgbClr val="003087"/>
                </a:solidFill>
                <a:latin typeface="Arial" charset="0"/>
                <a:ea typeface="Arial" charset="0"/>
                <a:cs typeface="Arial" charset="0"/>
              </a:rPr>
              <a:t> </a:t>
            </a:r>
            <a:r>
              <a:rPr lang="en-US" sz="1600" dirty="0">
                <a:solidFill>
                  <a:srgbClr val="00A291"/>
                </a:solidFill>
                <a:latin typeface="Arial" charset="0"/>
                <a:ea typeface="Arial" charset="0"/>
                <a:cs typeface="Arial" charset="0"/>
              </a:rPr>
              <a:t>/</a:t>
            </a:r>
            <a:r>
              <a:rPr lang="en-US" sz="1600" dirty="0">
                <a:solidFill>
                  <a:srgbClr val="003087"/>
                </a:solidFill>
                <a:latin typeface="Arial" charset="0"/>
                <a:ea typeface="Arial" charset="0"/>
                <a:cs typeface="Arial" charset="0"/>
              </a:rPr>
              <a:t> </a:t>
            </a:r>
            <a:r>
              <a:rPr lang="en-US" sz="1600" dirty="0">
                <a:solidFill>
                  <a:schemeClr val="bg1"/>
                </a:solidFill>
                <a:latin typeface="Arial" charset="0"/>
                <a:ea typeface="Arial" charset="0"/>
                <a:cs typeface="Arial" charset="0"/>
              </a:rPr>
              <a:t>Resolve</a:t>
            </a:r>
            <a:r>
              <a:rPr lang="en-US" sz="1600" dirty="0">
                <a:solidFill>
                  <a:srgbClr val="003087"/>
                </a:solidFill>
                <a:latin typeface="Arial" charset="0"/>
                <a:ea typeface="Arial" charset="0"/>
                <a:cs typeface="Arial" charset="0"/>
              </a:rPr>
              <a:t> </a:t>
            </a:r>
            <a:r>
              <a:rPr lang="en-US" sz="1600" dirty="0">
                <a:solidFill>
                  <a:srgbClr val="00A291"/>
                </a:solidFill>
                <a:latin typeface="Arial" charset="0"/>
                <a:ea typeface="Arial" charset="0"/>
                <a:cs typeface="Arial" charset="0"/>
              </a:rPr>
              <a:t>/</a:t>
            </a:r>
            <a:r>
              <a:rPr lang="en-US" sz="1600" dirty="0">
                <a:solidFill>
                  <a:srgbClr val="003087"/>
                </a:solidFill>
                <a:latin typeface="Arial" charset="0"/>
                <a:ea typeface="Arial" charset="0"/>
                <a:cs typeface="Arial" charset="0"/>
              </a:rPr>
              <a:t> </a:t>
            </a:r>
            <a:r>
              <a:rPr lang="en-US" sz="1600" dirty="0">
                <a:solidFill>
                  <a:schemeClr val="bg1"/>
                </a:solidFill>
                <a:latin typeface="Arial" charset="0"/>
                <a:ea typeface="Arial" charset="0"/>
                <a:cs typeface="Arial" charset="0"/>
              </a:rPr>
              <a:t>Learn</a:t>
            </a:r>
          </a:p>
        </p:txBody>
      </p:sp>
      <p:cxnSp>
        <p:nvCxnSpPr>
          <p:cNvPr id="28" name="Straight Connector 27"/>
          <p:cNvCxnSpPr/>
          <p:nvPr userDrawn="1"/>
        </p:nvCxnSpPr>
        <p:spPr>
          <a:xfrm flipH="1">
            <a:off x="408728" y="6360298"/>
            <a:ext cx="11399609" cy="6604"/>
          </a:xfrm>
          <a:prstGeom prst="line">
            <a:avLst/>
          </a:prstGeom>
          <a:ln w="127000">
            <a:solidFill>
              <a:srgbClr val="41B6E6"/>
            </a:solidFill>
          </a:ln>
        </p:spPr>
        <p:style>
          <a:lnRef idx="1">
            <a:schemeClr val="accent1"/>
          </a:lnRef>
          <a:fillRef idx="0">
            <a:schemeClr val="accent1"/>
          </a:fillRef>
          <a:effectRef idx="0">
            <a:schemeClr val="accent1"/>
          </a:effectRef>
          <a:fontRef idx="minor">
            <a:schemeClr val="tx1"/>
          </a:fontRef>
        </p:style>
      </p:cxnSp>
      <p:sp>
        <p:nvSpPr>
          <p:cNvPr id="29" name="Slide Number Placeholder 5"/>
          <p:cNvSpPr txBox="1">
            <a:spLocks/>
          </p:cNvSpPr>
          <p:nvPr userDrawn="1"/>
        </p:nvSpPr>
        <p:spPr>
          <a:xfrm>
            <a:off x="11509697" y="6437892"/>
            <a:ext cx="665480" cy="365125"/>
          </a:xfrm>
          <a:prstGeom prst="rect">
            <a:avLst/>
          </a:prstGeom>
          <a:ln>
            <a:noFill/>
          </a:ln>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453970-A3B0-4983-B149-25FA5DF36C17}" type="slidenum">
              <a:rPr lang="en-GB" sz="1600" smtClean="0">
                <a:solidFill>
                  <a:schemeClr val="bg1"/>
                </a:solidFill>
              </a:rPr>
              <a:pPr/>
              <a:t>‹#›</a:t>
            </a:fld>
            <a:endParaRPr lang="en-GB" sz="1600" dirty="0">
              <a:solidFill>
                <a:schemeClr val="bg1"/>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358772" y="297827"/>
            <a:ext cx="1378141" cy="724800"/>
          </a:xfrm>
          <a:prstGeom prst="rect">
            <a:avLst/>
          </a:prstGeom>
        </p:spPr>
      </p:pic>
    </p:spTree>
    <p:extLst>
      <p:ext uri="{BB962C8B-B14F-4D97-AF65-F5344CB8AC3E}">
        <p14:creationId xmlns:p14="http://schemas.microsoft.com/office/powerpoint/2010/main" val="21949609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6" r:id="rId6"/>
    <p:sldLayoutId id="2147483687" r:id="rId7"/>
    <p:sldLayoutId id="2147483688" r:id="rId8"/>
    <p:sldLayoutId id="2147483689" r:id="rId9"/>
  </p:sldLayoutIdLst>
  <p:txStyles>
    <p:titleStyle>
      <a:lvl1pPr algn="l" defTabSz="1219170" rtl="0" eaLnBrk="1" latinLnBrk="0" hangingPunct="1">
        <a:spcBef>
          <a:spcPct val="0"/>
        </a:spcBef>
        <a:buNone/>
        <a:defRPr sz="4267" kern="1200">
          <a:solidFill>
            <a:schemeClr val="bg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8.xml"/><Relationship Id="rId16" Type="http://schemas.openxmlformats.org/officeDocument/2006/relationships/hyperlink" Target="https://resolution.nhs.uk/resources/" TargetMode="External"/><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hyperlink" Target="mailto:Jayne.Poole6@nhs.net" TargetMode="External"/><Relationship Id="rId3" Type="http://schemas.openxmlformats.org/officeDocument/2006/relationships/image" Target="../media/image39.jpeg"/><Relationship Id="rId7" Type="http://schemas.openxmlformats.org/officeDocument/2006/relationships/hyperlink" Target="mailto:s.bodalia@nhs.net"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hyperlink" Target="mailto:elizabeth.pells@nhs.ne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video" Target="https://player.vimeo.com/video/693969974?app_id=122963" TargetMode="External"/><Relationship Id="rId5" Type="http://schemas.openxmlformats.org/officeDocument/2006/relationships/image" Target="../media/image5.png"/><Relationship Id="rId4" Type="http://schemas.openxmlformats.org/officeDocument/2006/relationships/hyperlink" Target="https://resolution.nhs.uk/resources/duty-of-candour-anim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hyperlink" Target="https://resolution.nhs.uk/resources/being-fair-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7">
            <a:extLst>
              <a:ext uri="{FF2B5EF4-FFF2-40B4-BE49-F238E27FC236}">
                <a16:creationId xmlns:a16="http://schemas.microsoft.com/office/drawing/2014/main" id="{A01981E7-1BB5-08CA-E4EA-320041C8EA73}"/>
              </a:ext>
            </a:extLst>
          </p:cNvPr>
          <p:cNvSpPr txBox="1"/>
          <p:nvPr/>
        </p:nvSpPr>
        <p:spPr>
          <a:xfrm>
            <a:off x="377010" y="1745469"/>
            <a:ext cx="11283947" cy="1398524"/>
          </a:xfrm>
          <a:prstGeom prst="rect">
            <a:avLst/>
          </a:prstGeom>
        </p:spPr>
        <p:txBody>
          <a:bodyPr wrap="square" lIns="0" tIns="0" rIns="0" bIns="0" rtlCol="0" anchor="t">
            <a:spAutoFit/>
          </a:bodyPr>
          <a:lstStyle/>
          <a:p>
            <a:pPr defTabSz="457200">
              <a:lnSpc>
                <a:spcPts val="3848"/>
              </a:lnSpc>
            </a:pPr>
            <a:r>
              <a:rPr lang="en-GB" sz="5400" b="1" dirty="0">
                <a:solidFill>
                  <a:schemeClr val="bg1"/>
                </a:solidFill>
                <a:latin typeface="Arial" panose="020B0604020202020204" pitchFamily="34" charset="0"/>
                <a:cs typeface="Arial" panose="020B0604020202020204" pitchFamily="34" charset="0"/>
              </a:rPr>
              <a:t>NHS Resolution and our strategy</a:t>
            </a:r>
            <a:endParaRPr lang="en-GB" sz="5400" b="1" dirty="0">
              <a:solidFill>
                <a:srgbClr val="FFFFFF"/>
              </a:solidFill>
              <a:latin typeface="Arial"/>
              <a:cs typeface="Arial"/>
            </a:endParaRPr>
          </a:p>
          <a:p>
            <a:pPr defTabSz="457200">
              <a:lnSpc>
                <a:spcPts val="3848"/>
              </a:lnSpc>
            </a:pPr>
            <a:endParaRPr lang="en-GB" sz="1600" b="1" dirty="0">
              <a:solidFill>
                <a:srgbClr val="FFFFFF"/>
              </a:solidFill>
              <a:latin typeface="Arial"/>
              <a:cs typeface="Arial"/>
            </a:endParaRPr>
          </a:p>
          <a:p>
            <a:pPr defTabSz="457200">
              <a:lnSpc>
                <a:spcPts val="3848"/>
              </a:lnSpc>
            </a:pPr>
            <a:r>
              <a:rPr lang="en-GB" sz="2000" b="1" dirty="0">
                <a:solidFill>
                  <a:srgbClr val="FFFFFF"/>
                </a:solidFill>
                <a:latin typeface="Arial"/>
                <a:cs typeface="Arial"/>
              </a:rPr>
              <a:t>12 October 2023 </a:t>
            </a:r>
            <a:endParaRPr lang="en-GB" sz="1200" b="1" dirty="0">
              <a:solidFill>
                <a:srgbClr val="FFFFFF"/>
              </a:solidFill>
              <a:latin typeface="Arial"/>
              <a:cs typeface="Arial"/>
            </a:endParaRPr>
          </a:p>
        </p:txBody>
      </p:sp>
      <p:sp>
        <p:nvSpPr>
          <p:cNvPr id="13" name="TextBox 12">
            <a:extLst>
              <a:ext uri="{FF2B5EF4-FFF2-40B4-BE49-F238E27FC236}">
                <a16:creationId xmlns:a16="http://schemas.microsoft.com/office/drawing/2014/main" id="{1DE60F74-D7E2-3B57-B417-B4D780A90643}"/>
              </a:ext>
            </a:extLst>
          </p:cNvPr>
          <p:cNvSpPr txBox="1"/>
          <p:nvPr/>
        </p:nvSpPr>
        <p:spPr>
          <a:xfrm>
            <a:off x="1632140" y="4777689"/>
            <a:ext cx="3993272" cy="1077218"/>
          </a:xfrm>
          <a:prstGeom prst="rect">
            <a:avLst/>
          </a:prstGeom>
          <a:noFill/>
        </p:spPr>
        <p:txBody>
          <a:bodyPr wrap="square" rtlCol="0">
            <a:spAutoFit/>
          </a:bodyPr>
          <a:lstStyle/>
          <a:p>
            <a:pPr marL="0" indent="0">
              <a:buFont typeface="Arial" panose="020B0604020202020204" pitchFamily="34" charset="0"/>
              <a:buNone/>
            </a:pPr>
            <a:r>
              <a:rPr lang="en-GB" sz="2000" b="1" dirty="0">
                <a:solidFill>
                  <a:schemeClr val="bg1"/>
                </a:solidFill>
                <a:latin typeface="Arial" panose="020B0604020202020204" pitchFamily="34" charset="0"/>
                <a:ea typeface="+mj-ea"/>
                <a:cs typeface="Arial" panose="020B0604020202020204" pitchFamily="34" charset="0"/>
              </a:rPr>
              <a:t>Denise Chaffer</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Director of Safety and Learning                   NHS Resolution</a:t>
            </a:r>
            <a:endParaRPr lang="en-GB"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025497A-4E9C-9876-0E74-118E1620F111}"/>
              </a:ext>
            </a:extLst>
          </p:cNvPr>
          <p:cNvPicPr>
            <a:picLocks noChangeAspect="1"/>
          </p:cNvPicPr>
          <p:nvPr/>
        </p:nvPicPr>
        <p:blipFill>
          <a:blip r:embed="rId3"/>
          <a:stretch>
            <a:fillRect/>
          </a:stretch>
        </p:blipFill>
        <p:spPr>
          <a:xfrm>
            <a:off x="150438" y="4071085"/>
            <a:ext cx="1481702" cy="1783822"/>
          </a:xfrm>
          <a:prstGeom prst="rect">
            <a:avLst/>
          </a:prstGeom>
        </p:spPr>
      </p:pic>
    </p:spTree>
    <p:extLst>
      <p:ext uri="{BB962C8B-B14F-4D97-AF65-F5344CB8AC3E}">
        <p14:creationId xmlns:p14="http://schemas.microsoft.com/office/powerpoint/2010/main" val="1020821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517E-087F-9E1C-4A43-CB3CE7A28A53}"/>
              </a:ext>
            </a:extLst>
          </p:cNvPr>
          <p:cNvSpPr>
            <a:spLocks noGrp="1"/>
          </p:cNvSpPr>
          <p:nvPr>
            <p:ph type="title"/>
          </p:nvPr>
        </p:nvSpPr>
        <p:spPr/>
        <p:txBody>
          <a:bodyPr/>
          <a:lstStyle/>
          <a:p>
            <a:r>
              <a:rPr lang="en-GB" sz="2800" b="1" dirty="0"/>
              <a:t>The Maternity Incentive Scheme</a:t>
            </a:r>
          </a:p>
        </p:txBody>
      </p:sp>
      <p:sp>
        <p:nvSpPr>
          <p:cNvPr id="3" name="Content Placeholder 2">
            <a:extLst>
              <a:ext uri="{FF2B5EF4-FFF2-40B4-BE49-F238E27FC236}">
                <a16:creationId xmlns:a16="http://schemas.microsoft.com/office/drawing/2014/main" id="{02C8572F-3117-E1E7-61EC-30B10A9E1C92}"/>
              </a:ext>
            </a:extLst>
          </p:cNvPr>
          <p:cNvSpPr>
            <a:spLocks noGrp="1"/>
          </p:cNvSpPr>
          <p:nvPr>
            <p:ph idx="1"/>
          </p:nvPr>
        </p:nvSpPr>
        <p:spPr/>
        <p:txBody>
          <a:bodyPr>
            <a:normAutofit/>
          </a:bodyPr>
          <a:lstStyle/>
          <a:p>
            <a:pPr>
              <a:spcBef>
                <a:spcPts val="450"/>
              </a:spcBef>
              <a:spcAft>
                <a:spcPts val="450"/>
              </a:spcAft>
            </a:pPr>
            <a:r>
              <a:rPr lang="en-GB" sz="2400" dirty="0"/>
              <a:t>Uses the CNST contribution to incentivise implementation of initiatives recommended by system stakeholders to improve maternity care</a:t>
            </a:r>
          </a:p>
          <a:p>
            <a:pPr>
              <a:spcBef>
                <a:spcPts val="450"/>
              </a:spcBef>
              <a:spcAft>
                <a:spcPts val="450"/>
              </a:spcAft>
            </a:pPr>
            <a:r>
              <a:rPr lang="en-GB" sz="2400" dirty="0"/>
              <a:t>Contribute to national ‘halve it’ campaign for stillbirth, neonatal and brain injury.</a:t>
            </a:r>
          </a:p>
          <a:p>
            <a:pPr>
              <a:spcBef>
                <a:spcPts val="450"/>
              </a:spcBef>
              <a:spcAft>
                <a:spcPts val="450"/>
              </a:spcAft>
            </a:pPr>
            <a:r>
              <a:rPr lang="en-GB" sz="2400" dirty="0"/>
              <a:t>NHS Resolution administers the scheme on behalf of Secretary of State for Health and Social Care</a:t>
            </a:r>
          </a:p>
          <a:p>
            <a:pPr>
              <a:spcBef>
                <a:spcPts val="450"/>
              </a:spcBef>
              <a:spcAft>
                <a:spcPts val="450"/>
              </a:spcAft>
            </a:pPr>
            <a:r>
              <a:rPr lang="en-GB" sz="2400" dirty="0"/>
              <a:t>Ten safety actions</a:t>
            </a:r>
          </a:p>
        </p:txBody>
      </p:sp>
    </p:spTree>
    <p:extLst>
      <p:ext uri="{BB962C8B-B14F-4D97-AF65-F5344CB8AC3E}">
        <p14:creationId xmlns:p14="http://schemas.microsoft.com/office/powerpoint/2010/main" val="267119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0" y="1220755"/>
            <a:ext cx="12192000" cy="4992555"/>
            <a:chOff x="0" y="0"/>
            <a:chExt cx="5163395" cy="2105790"/>
          </a:xfrm>
        </p:grpSpPr>
        <p:sp>
          <p:nvSpPr>
            <p:cNvPr id="5" name="Freeform 9"/>
            <p:cNvSpPr/>
            <p:nvPr/>
          </p:nvSpPr>
          <p:spPr>
            <a:xfrm>
              <a:off x="0" y="0"/>
              <a:ext cx="5163395" cy="2105790"/>
            </a:xfrm>
            <a:custGeom>
              <a:avLst/>
              <a:gdLst/>
              <a:ahLst/>
              <a:cxnLst/>
              <a:rect l="l" t="t" r="r" b="b"/>
              <a:pathLst>
                <a:path w="5163395" h="2105790">
                  <a:moveTo>
                    <a:pt x="0" y="0"/>
                  </a:moveTo>
                  <a:lnTo>
                    <a:pt x="5163395" y="0"/>
                  </a:lnTo>
                  <a:lnTo>
                    <a:pt x="5163395" y="2105790"/>
                  </a:lnTo>
                  <a:lnTo>
                    <a:pt x="0" y="2105790"/>
                  </a:lnTo>
                  <a:close/>
                </a:path>
              </a:pathLst>
            </a:custGeom>
            <a:solidFill>
              <a:srgbClr val="E8F3F5"/>
            </a:solidFill>
          </p:spPr>
          <p:txBody>
            <a:bodyPr/>
            <a:lstStyle/>
            <a:p>
              <a:endParaRPr lang="en-GB" sz="2400"/>
            </a:p>
          </p:txBody>
        </p:sp>
      </p:grpSp>
      <p:sp>
        <p:nvSpPr>
          <p:cNvPr id="2" name="Title 1"/>
          <p:cNvSpPr>
            <a:spLocks noGrp="1"/>
          </p:cNvSpPr>
          <p:nvPr>
            <p:ph type="title"/>
          </p:nvPr>
        </p:nvSpPr>
        <p:spPr/>
        <p:txBody>
          <a:bodyPr/>
          <a:lstStyle/>
          <a:p>
            <a:r>
              <a:rPr lang="en-GB" sz="2800" b="1" dirty="0">
                <a:ea typeface="+mn-ea"/>
              </a:rPr>
              <a:t>Maternity incentive scheme </a:t>
            </a:r>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619" t="17074" r="16597" b="8418"/>
          <a:stretch/>
        </p:blipFill>
        <p:spPr bwMode="auto">
          <a:xfrm>
            <a:off x="0" y="1165287"/>
            <a:ext cx="12192000" cy="510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203188"/>
      </p:ext>
    </p:extLst>
  </p:cSld>
  <p:clrMapOvr>
    <a:masterClrMapping/>
  </p:clrMapOvr>
  <mc:AlternateContent xmlns:mc="http://schemas.openxmlformats.org/markup-compatibility/2006" xmlns:p14="http://schemas.microsoft.com/office/powerpoint/2010/main">
    <mc:Choice Requires="p14">
      <p:transition spd="slow" p14:dur="2000" advTm="1120"/>
    </mc:Choice>
    <mc:Fallback xmlns="">
      <p:transition spd="slow" advTm="112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5875-B0A7-5E25-B7EA-066D9D277251}"/>
              </a:ext>
            </a:extLst>
          </p:cNvPr>
          <p:cNvSpPr>
            <a:spLocks noGrp="1"/>
          </p:cNvSpPr>
          <p:nvPr>
            <p:ph type="title"/>
          </p:nvPr>
        </p:nvSpPr>
        <p:spPr/>
        <p:txBody>
          <a:bodyPr/>
          <a:lstStyle/>
          <a:p>
            <a:r>
              <a:rPr lang="en-GB" sz="2800" b="1" dirty="0">
                <a:ea typeface="+mn-ea"/>
              </a:rPr>
              <a:t>MIS scheme conditions </a:t>
            </a:r>
            <a:endParaRPr lang="en-GB" sz="2800" b="1" dirty="0"/>
          </a:p>
        </p:txBody>
      </p:sp>
      <p:sp>
        <p:nvSpPr>
          <p:cNvPr id="3" name="Content Placeholder 2">
            <a:extLst>
              <a:ext uri="{FF2B5EF4-FFF2-40B4-BE49-F238E27FC236}">
                <a16:creationId xmlns:a16="http://schemas.microsoft.com/office/drawing/2014/main" id="{8AEFA0F4-9824-E3EC-271A-F169D6EDBD4C}"/>
              </a:ext>
            </a:extLst>
          </p:cNvPr>
          <p:cNvSpPr>
            <a:spLocks noGrp="1"/>
          </p:cNvSpPr>
          <p:nvPr>
            <p:ph idx="1"/>
          </p:nvPr>
        </p:nvSpPr>
        <p:spPr/>
        <p:txBody>
          <a:bodyPr>
            <a:normAutofit/>
          </a:bodyPr>
          <a:lstStyle/>
          <a:p>
            <a:r>
              <a:rPr lang="en-GB" sz="2800" dirty="0"/>
              <a:t>Board assured that the evidence provided to demonstrate achievement of the ten maternity safety actions meets the required standards as set out in the safety actions and technical guidance document </a:t>
            </a:r>
          </a:p>
          <a:p>
            <a:r>
              <a:rPr lang="en-GB" sz="2800" dirty="0"/>
              <a:t>Discussed with commissioner prior to submission of declaration </a:t>
            </a:r>
          </a:p>
          <a:p>
            <a:r>
              <a:rPr lang="en-GB" sz="2800" dirty="0"/>
              <a:t>External verification points (safety action 1, 2 and 10)</a:t>
            </a:r>
          </a:p>
          <a:p>
            <a:r>
              <a:rPr lang="en-GB" sz="2800" dirty="0"/>
              <a:t>CQC and MNSI sense check </a:t>
            </a:r>
          </a:p>
        </p:txBody>
      </p:sp>
    </p:spTree>
    <p:extLst>
      <p:ext uri="{BB962C8B-B14F-4D97-AF65-F5344CB8AC3E}">
        <p14:creationId xmlns:p14="http://schemas.microsoft.com/office/powerpoint/2010/main" val="308519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7">
            <a:extLst>
              <a:ext uri="{FF2B5EF4-FFF2-40B4-BE49-F238E27FC236}">
                <a16:creationId xmlns:a16="http://schemas.microsoft.com/office/drawing/2014/main" id="{A01981E7-1BB5-08CA-E4EA-320041C8EA73}"/>
              </a:ext>
            </a:extLst>
          </p:cNvPr>
          <p:cNvSpPr txBox="1"/>
          <p:nvPr/>
        </p:nvSpPr>
        <p:spPr>
          <a:xfrm>
            <a:off x="377010" y="1745469"/>
            <a:ext cx="10705045" cy="2074158"/>
          </a:xfrm>
          <a:prstGeom prst="rect">
            <a:avLst/>
          </a:prstGeom>
        </p:spPr>
        <p:txBody>
          <a:bodyPr wrap="square" lIns="0" tIns="0" rIns="0" bIns="0" rtlCol="0" anchor="t">
            <a:spAutoFit/>
          </a:bodyPr>
          <a:lstStyle/>
          <a:p>
            <a:pPr marL="0" marR="0" lvl="0" indent="0" algn="l" defTabSz="457200" rtl="0" eaLnBrk="1" fontAlgn="auto" latinLnBrk="0" hangingPunct="1">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t>
            </a:r>
            <a:r>
              <a:rPr kumimoji="0" lang="en-GB" sz="5400" b="1" i="0" u="none" strike="noStrike" kern="1200" cap="none" spc="0" normalizeH="0" baseline="0" noProof="0" dirty="0">
                <a:ln>
                  <a:noFill/>
                </a:ln>
                <a:solidFill>
                  <a:srgbClr val="FFFFFF"/>
                </a:solidFill>
                <a:effectLst/>
                <a:uLnTx/>
                <a:uFillTx/>
                <a:latin typeface="Arial"/>
                <a:ea typeface="+mn-ea"/>
                <a:cs typeface="Arial"/>
              </a:rPr>
              <a:t>Early Notification Scheme: The investigation process</a:t>
            </a:r>
          </a:p>
          <a:p>
            <a:pPr marL="0" marR="0" lvl="0" indent="0" algn="l" defTabSz="457200" rtl="0" eaLnBrk="1" fontAlgn="auto" latinLnBrk="0" hangingPunct="1">
              <a:lnSpc>
                <a:spcPts val="3848"/>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Arial"/>
              <a:ea typeface="+mn-ea"/>
              <a:cs typeface="Arial"/>
            </a:endParaRPr>
          </a:p>
        </p:txBody>
      </p:sp>
      <p:sp>
        <p:nvSpPr>
          <p:cNvPr id="13" name="TextBox 12">
            <a:extLst>
              <a:ext uri="{FF2B5EF4-FFF2-40B4-BE49-F238E27FC236}">
                <a16:creationId xmlns:a16="http://schemas.microsoft.com/office/drawing/2014/main" id="{1DE60F74-D7E2-3B57-B417-B4D780A90643}"/>
              </a:ext>
            </a:extLst>
          </p:cNvPr>
          <p:cNvSpPr txBox="1"/>
          <p:nvPr/>
        </p:nvSpPr>
        <p:spPr>
          <a:xfrm>
            <a:off x="1657786" y="4635487"/>
            <a:ext cx="3993272" cy="1485022"/>
          </a:xfrm>
          <a:prstGeom prst="rect">
            <a:avLst/>
          </a:prstGeom>
          <a:noFill/>
        </p:spPr>
        <p:txBody>
          <a:bodyPr wrap="square" rtlCol="0">
            <a:spAutoFit/>
          </a:bodyPr>
          <a:lstStyle/>
          <a:p>
            <a:pPr marL="0" marR="0" lvl="0" indent="0" algn="l" defTabSz="457200" rtl="0" eaLnBrk="1" fontAlgn="auto" latinLnBrk="0" hangingPunct="1">
              <a:lnSpc>
                <a:spcPts val="29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Sangita Bodalia </a:t>
            </a:r>
            <a:r>
              <a:rPr kumimoji="0" lang="en-GB" sz="1800" b="1" i="0" u="none" strike="noStrike" kern="1200" cap="none" spc="0" normalizeH="0" baseline="0" noProof="0" dirty="0" err="1">
                <a:ln>
                  <a:noFill/>
                </a:ln>
                <a:solidFill>
                  <a:srgbClr val="FFFFFF"/>
                </a:solidFill>
                <a:effectLst/>
                <a:uLnTx/>
                <a:uFillTx/>
                <a:latin typeface="Arial"/>
                <a:ea typeface="+mn-ea"/>
                <a:cs typeface="Arial"/>
              </a:rPr>
              <a:t>CMgr</a:t>
            </a:r>
            <a:r>
              <a:rPr kumimoji="0" lang="en-GB" sz="1800" b="1" i="0" u="none" strike="noStrike" kern="1200" cap="none" spc="0" normalizeH="0" baseline="0" noProof="0" dirty="0">
                <a:ln>
                  <a:noFill/>
                </a:ln>
                <a:solidFill>
                  <a:srgbClr val="FFFFFF"/>
                </a:solidFill>
                <a:effectLst/>
                <a:uLnTx/>
                <a:uFillTx/>
                <a:latin typeface="Arial"/>
                <a:ea typeface="+mn-ea"/>
                <a:cs typeface="Arial"/>
              </a:rPr>
              <a:t> MCMI </a:t>
            </a:r>
          </a:p>
          <a:p>
            <a:pPr marL="0" marR="0" lvl="0" indent="0" algn="l" defTabSz="457200" rtl="0" eaLnBrk="1" fontAlgn="auto" latinLnBrk="0" hangingPunct="1">
              <a:lnSpc>
                <a:spcPts val="29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a:ea typeface="+mn-ea"/>
                <a:cs typeface="Arial"/>
              </a:rPr>
              <a:t>Head of Early Notification (Legal) </a:t>
            </a:r>
          </a:p>
          <a:p>
            <a:pPr marL="0" marR="0" lvl="0" indent="0" algn="l" defTabSz="457200" rtl="0" eaLnBrk="1" fontAlgn="auto" latinLnBrk="0" hangingPunct="1">
              <a:lnSpc>
                <a:spcPts val="29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a:ea typeface="+mn-ea"/>
                <a:cs typeface="Arial"/>
              </a:rPr>
              <a:t>NHS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6835FA3-7D98-37EF-2D16-0E0E8A8B8DAE}"/>
              </a:ext>
            </a:extLst>
          </p:cNvPr>
          <p:cNvSpPr txBox="1"/>
          <p:nvPr/>
        </p:nvSpPr>
        <p:spPr>
          <a:xfrm>
            <a:off x="7699925" y="4561572"/>
            <a:ext cx="4126760" cy="1917256"/>
          </a:xfrm>
          <a:prstGeom prst="rect">
            <a:avLst/>
          </a:prstGeom>
          <a:noFill/>
        </p:spPr>
        <p:txBody>
          <a:bodyPr wrap="square" rtlCol="0">
            <a:spAutoFit/>
          </a:bodyPr>
          <a:lstStyle/>
          <a:p>
            <a:pPr marL="0" marR="0" lvl="0" indent="0" algn="l" defTabSz="457200" rtl="0" eaLnBrk="1" fontAlgn="auto" latinLnBrk="0" hangingPunct="1">
              <a:lnSpc>
                <a:spcPts val="29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Jayne Poole RM</a:t>
            </a:r>
          </a:p>
          <a:p>
            <a:pPr marL="0" marR="0" lvl="0" indent="0" algn="l" defTabSz="457200" rtl="0" eaLnBrk="1" fontAlgn="auto" latinLnBrk="0" hangingPunct="1">
              <a:lnSpc>
                <a:spcPts val="2900"/>
              </a:lnSpc>
              <a:spcBef>
                <a:spcPts val="0"/>
              </a:spcBef>
              <a:spcAft>
                <a:spcPts val="0"/>
              </a:spcAft>
              <a:buClrTx/>
              <a:buSzTx/>
              <a:buFontTx/>
              <a:buNone/>
              <a:tabLst/>
              <a:defRPr/>
            </a:pPr>
            <a:r>
              <a:rPr lang="en-GB" sz="2000" dirty="0">
                <a:solidFill>
                  <a:srgbClr val="FFFFFF"/>
                </a:solidFill>
                <a:latin typeface="Arial"/>
                <a:cs typeface="Arial"/>
              </a:rPr>
              <a:t>Safety and Learning Lead</a:t>
            </a:r>
            <a:r>
              <a:rPr kumimoji="0" lang="en-GB" sz="2000" i="0" u="none" strike="noStrike" kern="1200" cap="none" spc="0" normalizeH="0" baseline="0" noProof="0" dirty="0">
                <a:ln>
                  <a:noFill/>
                </a:ln>
                <a:solidFill>
                  <a:srgbClr val="FFFFFF"/>
                </a:solidFill>
                <a:effectLst/>
                <a:uLnTx/>
                <a:uFillTx/>
                <a:latin typeface="Arial"/>
                <a:ea typeface="+mn-ea"/>
                <a:cs typeface="Arial"/>
              </a:rPr>
              <a:t> (Early Notification)</a:t>
            </a:r>
          </a:p>
          <a:p>
            <a:pPr marL="0" marR="0" lvl="0" indent="0" algn="l" defTabSz="457200" rtl="0" eaLnBrk="1" fontAlgn="auto" latinLnBrk="0" hangingPunct="1">
              <a:lnSpc>
                <a:spcPts val="29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a:ea typeface="+mn-ea"/>
                <a:cs typeface="Arial"/>
              </a:rPr>
              <a:t>NHS Resolution</a:t>
            </a:r>
          </a:p>
          <a:p>
            <a:pPr marL="0" marR="0" lvl="0" indent="0" algn="l" defTabSz="457200" rtl="0" eaLnBrk="1" fontAlgn="auto" latinLnBrk="0" hangingPunct="1">
              <a:lnSpc>
                <a:spcPts val="29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7" name="Picture 6">
            <a:extLst>
              <a:ext uri="{FF2B5EF4-FFF2-40B4-BE49-F238E27FC236}">
                <a16:creationId xmlns:a16="http://schemas.microsoft.com/office/drawing/2014/main" id="{E6496DBA-1E69-8B5F-C993-1463CDA8ABF7}"/>
              </a:ext>
            </a:extLst>
          </p:cNvPr>
          <p:cNvPicPr>
            <a:picLocks noChangeAspect="1"/>
          </p:cNvPicPr>
          <p:nvPr/>
        </p:nvPicPr>
        <p:blipFill>
          <a:blip r:embed="rId3"/>
          <a:stretch>
            <a:fillRect/>
          </a:stretch>
        </p:blipFill>
        <p:spPr>
          <a:xfrm>
            <a:off x="365315" y="4676172"/>
            <a:ext cx="1266825" cy="1371600"/>
          </a:xfrm>
          <a:prstGeom prst="rect">
            <a:avLst/>
          </a:prstGeom>
        </p:spPr>
      </p:pic>
      <p:pic>
        <p:nvPicPr>
          <p:cNvPr id="2" name="Picture 1">
            <a:extLst>
              <a:ext uri="{FF2B5EF4-FFF2-40B4-BE49-F238E27FC236}">
                <a16:creationId xmlns:a16="http://schemas.microsoft.com/office/drawing/2014/main" id="{90CFF485-0BE1-E110-7C6E-7E35968855F9}"/>
              </a:ext>
            </a:extLst>
          </p:cNvPr>
          <p:cNvPicPr>
            <a:picLocks noChangeAspect="1"/>
          </p:cNvPicPr>
          <p:nvPr/>
        </p:nvPicPr>
        <p:blipFill>
          <a:blip r:embed="rId4"/>
          <a:stretch>
            <a:fillRect/>
          </a:stretch>
        </p:blipFill>
        <p:spPr>
          <a:xfrm>
            <a:off x="6189010" y="4676172"/>
            <a:ext cx="1406453" cy="1444337"/>
          </a:xfrm>
          <a:prstGeom prst="rect">
            <a:avLst/>
          </a:prstGeom>
        </p:spPr>
      </p:pic>
    </p:spTree>
    <p:extLst>
      <p:ext uri="{BB962C8B-B14F-4D97-AF65-F5344CB8AC3E}">
        <p14:creationId xmlns:p14="http://schemas.microsoft.com/office/powerpoint/2010/main" val="1689431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AA6A305D-EA59-470F-B351-EBA6253A6307}"/>
              </a:ext>
            </a:extLst>
          </p:cNvPr>
          <p:cNvSpPr>
            <a:spLocks noGrp="1"/>
          </p:cNvSpPr>
          <p:nvPr>
            <p:ph type="title"/>
          </p:nvPr>
        </p:nvSpPr>
        <p:spPr>
          <a:xfrm>
            <a:off x="408455" y="404666"/>
            <a:ext cx="9230816" cy="675863"/>
          </a:xfrm>
        </p:spPr>
        <p:txBody>
          <a:bodyPr vert="horz" lIns="0" tIns="0" rIns="0" bIns="0" rtlCol="0" anchor="ctr">
            <a:normAutofit/>
          </a:bodyPr>
          <a:lstStyle/>
          <a:p>
            <a:pPr>
              <a:spcBef>
                <a:spcPct val="0"/>
              </a:spcBef>
            </a:pPr>
            <a:r>
              <a:rPr lang="en-US" sz="2800" b="1" dirty="0"/>
              <a:t>We will discuss </a:t>
            </a:r>
          </a:p>
        </p:txBody>
      </p:sp>
      <p:sp>
        <p:nvSpPr>
          <p:cNvPr id="11" name="Content Placeholder 10">
            <a:extLst>
              <a:ext uri="{FF2B5EF4-FFF2-40B4-BE49-F238E27FC236}">
                <a16:creationId xmlns:a16="http://schemas.microsoft.com/office/drawing/2014/main" id="{1FEBC5A3-DA4D-8140-0A1D-764CEE3C79D0}"/>
              </a:ext>
            </a:extLst>
          </p:cNvPr>
          <p:cNvSpPr>
            <a:spLocks noGrp="1"/>
          </p:cNvSpPr>
          <p:nvPr>
            <p:ph sz="half" idx="1"/>
          </p:nvPr>
        </p:nvSpPr>
        <p:spPr>
          <a:xfrm>
            <a:off x="431371" y="1600201"/>
            <a:ext cx="5563029" cy="4525963"/>
          </a:xfrm>
        </p:spPr>
        <p:txBody>
          <a:bodyPr>
            <a:normAutofit/>
          </a:bodyPr>
          <a:lstStyle/>
          <a:p>
            <a:pPr marL="457200" indent="-457200">
              <a:buFont typeface="+mj-lt"/>
              <a:buAutoNum type="arabicPeriod"/>
            </a:pPr>
            <a:r>
              <a:rPr lang="en-GB" sz="2400" dirty="0"/>
              <a:t>The EN Scheme and its aims </a:t>
            </a:r>
          </a:p>
          <a:p>
            <a:pPr marL="457200" indent="-457200">
              <a:buFont typeface="+mj-lt"/>
              <a:buAutoNum type="arabicPeriod"/>
            </a:pPr>
            <a:r>
              <a:rPr lang="en-GB" sz="2400" dirty="0"/>
              <a:t>EN criteria and liability investigation process </a:t>
            </a:r>
          </a:p>
          <a:p>
            <a:pPr marL="457200" indent="-457200">
              <a:buFont typeface="+mj-lt"/>
              <a:buAutoNum type="arabicPeriod"/>
            </a:pPr>
            <a:r>
              <a:rPr lang="en-GB" sz="2400" dirty="0"/>
              <a:t>The second report: The Evolution of the Early Notification Scheme</a:t>
            </a:r>
          </a:p>
          <a:p>
            <a:pPr marL="457200" indent="-457200">
              <a:buFont typeface="+mj-lt"/>
              <a:buAutoNum type="arabicPeriod"/>
            </a:pPr>
            <a:r>
              <a:rPr lang="en-GB" sz="2400" dirty="0"/>
              <a:t>Questions and Answers</a:t>
            </a:r>
          </a:p>
        </p:txBody>
      </p:sp>
      <p:pic>
        <p:nvPicPr>
          <p:cNvPr id="2054" name="Picture 6" descr="NHS Resolution’s review of five years of cerebral palsy claims is a ...">
            <a:extLst>
              <a:ext uri="{FF2B5EF4-FFF2-40B4-BE49-F238E27FC236}">
                <a16:creationId xmlns:a16="http://schemas.microsoft.com/office/drawing/2014/main" id="{4376A89F-F0DD-4CE9-7550-A8B846D55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2" t="29649" r="5496" b="10267"/>
          <a:stretch/>
        </p:blipFill>
        <p:spPr bwMode="auto">
          <a:xfrm>
            <a:off x="6499290" y="1600201"/>
            <a:ext cx="4959648" cy="4525963"/>
          </a:xfrm>
          <a:prstGeom prst="rect">
            <a:avLst/>
          </a:prstGeom>
          <a:solidFill>
            <a:srgbClr val="FFFFFF"/>
          </a:solidFill>
        </p:spPr>
      </p:pic>
      <p:sp>
        <p:nvSpPr>
          <p:cNvPr id="32" name="Slide Number Placeholder 31" hidden="1">
            <a:extLst>
              <a:ext uri="{FF2B5EF4-FFF2-40B4-BE49-F238E27FC236}">
                <a16:creationId xmlns:a16="http://schemas.microsoft.com/office/drawing/2014/main" id="{D30DAE34-DD82-432D-8996-97E05E89028C}"/>
              </a:ext>
            </a:extLst>
          </p:cNvPr>
          <p:cNvSpPr>
            <a:spLocks noGrp="1"/>
          </p:cNvSpPr>
          <p:nvPr>
            <p:ph type="sldNum" sz="quarter" idx="4294967295"/>
          </p:nvPr>
        </p:nvSpPr>
        <p:spPr>
          <a:xfrm>
            <a:off x="10238232" y="6153912"/>
            <a:ext cx="1510856" cy="502920"/>
          </a:xfrm>
        </p:spPr>
        <p:txBody>
          <a:bodyPr vert="horz" lIns="0" tIns="0" rIns="0" bIns="0" rtlCol="0" anchor="ctr">
            <a:normAutofit/>
          </a:bodyPr>
          <a:lstStyle/>
          <a:p>
            <a:pPr>
              <a:spcAft>
                <a:spcPts val="600"/>
              </a:spcAft>
            </a:pPr>
            <a:fld id="{0D309695-DEC3-40DA-9DF5-330280C9D0E8}" type="slidenum">
              <a:rPr lang="en-US" smtClean="0"/>
              <a:pPr>
                <a:spcAft>
                  <a:spcPts val="600"/>
                </a:spcAft>
              </a:pPr>
              <a:t>14</a:t>
            </a:fld>
            <a:endParaRPr lang="en-US"/>
          </a:p>
        </p:txBody>
      </p:sp>
    </p:spTree>
    <p:extLst>
      <p:ext uri="{BB962C8B-B14F-4D97-AF65-F5344CB8AC3E}">
        <p14:creationId xmlns:p14="http://schemas.microsoft.com/office/powerpoint/2010/main" val="2087898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E57B-70F2-48DC-97F8-5B9633B2DBBB}"/>
              </a:ext>
            </a:extLst>
          </p:cNvPr>
          <p:cNvSpPr>
            <a:spLocks noGrp="1"/>
          </p:cNvSpPr>
          <p:nvPr>
            <p:ph type="ctrTitle"/>
          </p:nvPr>
        </p:nvSpPr>
        <p:spPr>
          <a:xfrm>
            <a:off x="4385412" y="448056"/>
            <a:ext cx="7355484" cy="3401568"/>
          </a:xfrm>
        </p:spPr>
        <p:txBody>
          <a:bodyPr vert="horz" lIns="0" tIns="0" rIns="0" bIns="0" rtlCol="0" anchor="b">
            <a:normAutofit/>
          </a:bodyPr>
          <a:lstStyle/>
          <a:p>
            <a:r>
              <a:rPr lang="en-US" sz="4800" dirty="0"/>
              <a:t>1. The EN Scheme and its aims </a:t>
            </a:r>
          </a:p>
        </p:txBody>
      </p:sp>
      <p:pic>
        <p:nvPicPr>
          <p:cNvPr id="9" name="Picture 8">
            <a:extLst>
              <a:ext uri="{FF2B5EF4-FFF2-40B4-BE49-F238E27FC236}">
                <a16:creationId xmlns:a16="http://schemas.microsoft.com/office/drawing/2014/main" id="{11D00423-EF94-988C-8FAB-232C1D82D25D}"/>
              </a:ext>
            </a:extLst>
          </p:cNvPr>
          <p:cNvPicPr>
            <a:picLocks noChangeAspect="1"/>
          </p:cNvPicPr>
          <p:nvPr/>
        </p:nvPicPr>
        <p:blipFill>
          <a:blip r:embed="rId3"/>
          <a:stretch>
            <a:fillRect/>
          </a:stretch>
        </p:blipFill>
        <p:spPr>
          <a:xfrm>
            <a:off x="630394" y="2045369"/>
            <a:ext cx="3165470" cy="2033336"/>
          </a:xfrm>
          <a:prstGeom prst="rect">
            <a:avLst/>
          </a:prstGeom>
        </p:spPr>
      </p:pic>
    </p:spTree>
    <p:extLst>
      <p:ext uri="{BB962C8B-B14F-4D97-AF65-F5344CB8AC3E}">
        <p14:creationId xmlns:p14="http://schemas.microsoft.com/office/powerpoint/2010/main" val="31096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5" y="404666"/>
            <a:ext cx="9230816" cy="675863"/>
          </a:xfrm>
        </p:spPr>
        <p:txBody>
          <a:bodyPr vert="horz" lIns="91440" tIns="45720" rIns="91440" bIns="45720" rtlCol="0" anchor="ctr">
            <a:normAutofit/>
          </a:bodyPr>
          <a:lstStyle/>
          <a:p>
            <a:pPr>
              <a:lnSpc>
                <a:spcPct val="90000"/>
              </a:lnSpc>
            </a:pPr>
            <a:r>
              <a:rPr lang="en-US" sz="3200" b="1" dirty="0"/>
              <a:t>1. The Early Notification Scheme </a:t>
            </a:r>
          </a:p>
        </p:txBody>
      </p:sp>
      <p:pic>
        <p:nvPicPr>
          <p:cNvPr id="21" name="Picture 20">
            <a:extLst>
              <a:ext uri="{FF2B5EF4-FFF2-40B4-BE49-F238E27FC236}">
                <a16:creationId xmlns:a16="http://schemas.microsoft.com/office/drawing/2014/main" id="{D02073DA-92B9-1C71-6413-17A1A1B4B8E2}"/>
              </a:ext>
            </a:extLst>
          </p:cNvPr>
          <p:cNvPicPr>
            <a:picLocks noChangeAspect="1"/>
          </p:cNvPicPr>
          <p:nvPr/>
        </p:nvPicPr>
        <p:blipFill>
          <a:blip r:embed="rId3">
            <a:grayscl/>
          </a:blip>
          <a:stretch>
            <a:fillRect/>
          </a:stretch>
        </p:blipFill>
        <p:spPr>
          <a:xfrm>
            <a:off x="1018479" y="1600201"/>
            <a:ext cx="4371668" cy="4508283"/>
          </a:xfrm>
          <a:prstGeom prst="rect">
            <a:avLst/>
          </a:prstGeom>
          <a:noFill/>
        </p:spPr>
      </p:pic>
      <p:sp>
        <p:nvSpPr>
          <p:cNvPr id="19" name="TextBox 18">
            <a:extLst>
              <a:ext uri="{FF2B5EF4-FFF2-40B4-BE49-F238E27FC236}">
                <a16:creationId xmlns:a16="http://schemas.microsoft.com/office/drawing/2014/main" id="{B7D7AF68-1745-6756-F166-E07C0CAE44BD}"/>
              </a:ext>
            </a:extLst>
          </p:cNvPr>
          <p:cNvSpPr txBox="1"/>
          <p:nvPr/>
        </p:nvSpPr>
        <p:spPr>
          <a:xfrm>
            <a:off x="6197600" y="1600201"/>
            <a:ext cx="5563029" cy="4525963"/>
          </a:xfrm>
          <a:prstGeom prst="rect">
            <a:avLst/>
          </a:prstGeom>
        </p:spPr>
        <p:txBody>
          <a:bodyPr vert="horz" lIns="91440" tIns="45720" rIns="91440" bIns="45720" rtlCol="0">
            <a:normAutofit/>
          </a:bodyPr>
          <a:lstStyle/>
          <a:p>
            <a:pPr marL="342900" marR="0" lvl="0" indent="-342900" defTabSz="1219170" fontAlgn="auto">
              <a:lnSpc>
                <a:spcPct val="90000"/>
              </a:lnSpc>
              <a:spcBef>
                <a:spcPct val="20000"/>
              </a:spcBef>
              <a:spcAft>
                <a:spcPts val="0"/>
              </a:spcAft>
              <a:buClr>
                <a:schemeClr val="bg1"/>
              </a:buClr>
              <a:buSzTx/>
              <a:buFont typeface="Arial" panose="020B0604020202020204" pitchFamily="34" charset="0"/>
              <a:buChar char="•"/>
              <a:tabLst/>
              <a:defRPr/>
            </a:pPr>
            <a:r>
              <a:rPr kumimoji="0" lang="en-GB" sz="2200" b="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Aims to provide a more rapid, caring response to families where a baby may have suffered severe harm. </a:t>
            </a:r>
          </a:p>
          <a:p>
            <a:pPr marL="342900" marR="0" lvl="0" indent="-342900" defTabSz="1219170" fontAlgn="auto">
              <a:lnSpc>
                <a:spcPct val="90000"/>
              </a:lnSpc>
              <a:spcBef>
                <a:spcPct val="20000"/>
              </a:spcBef>
              <a:spcAft>
                <a:spcPts val="0"/>
              </a:spcAft>
              <a:buClr>
                <a:schemeClr val="bg1"/>
              </a:buClr>
              <a:buSzTx/>
              <a:buFont typeface="Arial" panose="020B0604020202020204" pitchFamily="34" charset="0"/>
              <a:buChar char="•"/>
              <a:tabLst/>
              <a:defRPr/>
            </a:pPr>
            <a:r>
              <a:rPr kumimoji="0" lang="en-GB" sz="2200" b="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Established in April 2017.  Designed primarily to:</a:t>
            </a:r>
          </a:p>
          <a:p>
            <a:pPr marL="952485" marR="0" lvl="1" indent="-342900" defTabSz="1219170" fontAlgn="auto">
              <a:lnSpc>
                <a:spcPct val="90000"/>
              </a:lnSpc>
              <a:spcBef>
                <a:spcPct val="20000"/>
              </a:spcBef>
              <a:spcAft>
                <a:spcPts val="0"/>
              </a:spcAft>
              <a:buClr>
                <a:schemeClr val="bg1"/>
              </a:buClr>
              <a:buSzTx/>
              <a:buFont typeface="Arial" panose="020B0604020202020204" pitchFamily="34" charset="0"/>
              <a:buChar char="•"/>
              <a:tabLst/>
              <a:defRPr/>
            </a:pPr>
            <a:r>
              <a:rPr kumimoji="0" lang="en-GB" sz="2200" b="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Accelerate investigations into whether or not a baby is entitled to receive compensation, reducing the need for costly, formal processes where possible; and</a:t>
            </a:r>
          </a:p>
          <a:p>
            <a:pPr marL="952485" marR="0" lvl="1" indent="-342900" defTabSz="1219170" fontAlgn="auto">
              <a:lnSpc>
                <a:spcPct val="90000"/>
              </a:lnSpc>
              <a:spcBef>
                <a:spcPct val="20000"/>
              </a:spcBef>
              <a:spcAft>
                <a:spcPts val="0"/>
              </a:spcAft>
              <a:buClr>
                <a:schemeClr val="bg1"/>
              </a:buClr>
              <a:buSzTx/>
              <a:buFont typeface="Arial" panose="020B0604020202020204" pitchFamily="34" charset="0"/>
              <a:buChar char="•"/>
              <a:tabLst/>
              <a:defRPr/>
            </a:pPr>
            <a:r>
              <a:rPr lang="en-GB" sz="2200" dirty="0">
                <a:solidFill>
                  <a:schemeClr val="bg1"/>
                </a:solidFill>
                <a:latin typeface="Arial" panose="020B0604020202020204" pitchFamily="34" charset="0"/>
                <a:cs typeface="Arial" panose="020B0604020202020204" pitchFamily="34" charset="0"/>
              </a:rPr>
              <a:t>H</a:t>
            </a:r>
            <a:r>
              <a:rPr kumimoji="0" lang="en-GB" sz="2200" b="0" i="0" u="none" strike="noStrike"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elp</a:t>
            </a:r>
            <a:r>
              <a:rPr kumimoji="0" lang="en-GB" sz="2200" b="0" i="0" u="none" strike="noStrike"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ensure that steps are taken to learn and sharing good practice.</a:t>
            </a:r>
          </a:p>
        </p:txBody>
      </p:sp>
    </p:spTree>
    <p:extLst>
      <p:ext uri="{BB962C8B-B14F-4D97-AF65-F5344CB8AC3E}">
        <p14:creationId xmlns:p14="http://schemas.microsoft.com/office/powerpoint/2010/main" val="923307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5" y="404667"/>
            <a:ext cx="10518046" cy="671780"/>
          </a:xfrm>
        </p:spPr>
        <p:txBody>
          <a:bodyPr vert="horz" lIns="0" tIns="0" rIns="0" bIns="0" rtlCol="0" anchor="ctr">
            <a:noAutofit/>
          </a:bodyPr>
          <a:lstStyle/>
          <a:p>
            <a:pPr>
              <a:lnSpc>
                <a:spcPct val="90000"/>
              </a:lnSpc>
              <a:spcBef>
                <a:spcPct val="0"/>
              </a:spcBef>
            </a:pPr>
            <a:r>
              <a:rPr lang="en-US" sz="2800" b="1" dirty="0"/>
              <a:t>1. The Early Notification Scheme </a:t>
            </a:r>
            <a:br>
              <a:rPr lang="en-US" sz="2800" b="1" dirty="0"/>
            </a:br>
            <a:r>
              <a:rPr lang="en-GB" sz="2800" b="1" dirty="0"/>
              <a:t>Our role – getting closer to the incident </a:t>
            </a:r>
            <a:endParaRPr lang="en-US" sz="2800" b="1" dirty="0"/>
          </a:p>
        </p:txBody>
      </p:sp>
      <p:pic>
        <p:nvPicPr>
          <p:cNvPr id="5" name="Picture 4">
            <a:extLst>
              <a:ext uri="{FF2B5EF4-FFF2-40B4-BE49-F238E27FC236}">
                <a16:creationId xmlns:a16="http://schemas.microsoft.com/office/drawing/2014/main" id="{203D6585-7EEC-4F5B-959C-9E5D50445D5B}"/>
              </a:ext>
            </a:extLst>
          </p:cNvPr>
          <p:cNvPicPr>
            <a:picLocks noChangeAspect="1"/>
          </p:cNvPicPr>
          <p:nvPr/>
        </p:nvPicPr>
        <p:blipFill>
          <a:blip r:embed="rId3"/>
          <a:stretch>
            <a:fillRect/>
          </a:stretch>
        </p:blipFill>
        <p:spPr>
          <a:xfrm>
            <a:off x="2551296" y="1599155"/>
            <a:ext cx="6678142" cy="1970050"/>
          </a:xfrm>
          <a:prstGeom prst="rect">
            <a:avLst/>
          </a:prstGeom>
          <a:ln>
            <a:noFill/>
          </a:ln>
          <a:effectLst>
            <a:outerShdw blurRad="50800" dist="38100" dir="2700000" algn="tl" rotWithShape="0">
              <a:prstClr val="black">
                <a:alpha val="40000"/>
              </a:prstClr>
            </a:outerShdw>
          </a:effectLst>
        </p:spPr>
      </p:pic>
      <p:sp>
        <p:nvSpPr>
          <p:cNvPr id="16" name="Content Placeholder 3">
            <a:extLst>
              <a:ext uri="{FF2B5EF4-FFF2-40B4-BE49-F238E27FC236}">
                <a16:creationId xmlns:a16="http://schemas.microsoft.com/office/drawing/2014/main" id="{8081A743-488D-9019-C1C0-87026D096122}"/>
              </a:ext>
            </a:extLst>
          </p:cNvPr>
          <p:cNvSpPr>
            <a:spLocks noGrp="1"/>
          </p:cNvSpPr>
          <p:nvPr>
            <p:ph sz="half" idx="2"/>
          </p:nvPr>
        </p:nvSpPr>
        <p:spPr>
          <a:xfrm>
            <a:off x="520241" y="1599155"/>
            <a:ext cx="2809134" cy="4525963"/>
          </a:xfrm>
        </p:spPr>
        <p:txBody>
          <a:bodyPr/>
          <a:lstStyle/>
          <a:p>
            <a:pPr marL="0" indent="0">
              <a:buNone/>
            </a:pPr>
            <a:r>
              <a:rPr lang="en-US" sz="2400" b="1" dirty="0"/>
              <a:t>Before</a:t>
            </a:r>
            <a:r>
              <a:rPr lang="en-US" sz="4000" b="1" dirty="0"/>
              <a:t> </a:t>
            </a:r>
          </a:p>
          <a:p>
            <a:endParaRPr lang="en-US" dirty="0"/>
          </a:p>
          <a:p>
            <a:endParaRPr lang="en-US" dirty="0"/>
          </a:p>
          <a:p>
            <a:endParaRPr lang="en-US" dirty="0"/>
          </a:p>
          <a:p>
            <a:pPr marL="0" indent="0">
              <a:buNone/>
            </a:pPr>
            <a:r>
              <a:rPr lang="en-US" sz="2400" b="1" dirty="0"/>
              <a:t>Now</a:t>
            </a:r>
          </a:p>
        </p:txBody>
      </p:sp>
      <p:grpSp>
        <p:nvGrpSpPr>
          <p:cNvPr id="3" name="Group 2">
            <a:extLst>
              <a:ext uri="{FF2B5EF4-FFF2-40B4-BE49-F238E27FC236}">
                <a16:creationId xmlns:a16="http://schemas.microsoft.com/office/drawing/2014/main" id="{3C5CA26A-E66A-D10A-27A2-0DDCAA20DD13}"/>
              </a:ext>
            </a:extLst>
          </p:cNvPr>
          <p:cNvGrpSpPr/>
          <p:nvPr/>
        </p:nvGrpSpPr>
        <p:grpSpPr>
          <a:xfrm>
            <a:off x="2551295" y="3846891"/>
            <a:ext cx="6678143" cy="2361490"/>
            <a:chOff x="2551295" y="3846891"/>
            <a:chExt cx="6678143" cy="2361490"/>
          </a:xfrm>
        </p:grpSpPr>
        <p:pic>
          <p:nvPicPr>
            <p:cNvPr id="22" name="Picture 3">
              <a:extLst>
                <a:ext uri="{FF2B5EF4-FFF2-40B4-BE49-F238E27FC236}">
                  <a16:creationId xmlns:a16="http://schemas.microsoft.com/office/drawing/2014/main" id="{7E49B2E8-CBB8-B697-6539-E1158E0DED7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34" t="20938" r="5000" b="20188"/>
            <a:stretch/>
          </p:blipFill>
          <p:spPr bwMode="auto">
            <a:xfrm>
              <a:off x="2551295" y="3846891"/>
              <a:ext cx="6678143" cy="2361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2">
              <a:extLst>
                <a:ext uri="{FF2B5EF4-FFF2-40B4-BE49-F238E27FC236}">
                  <a16:creationId xmlns:a16="http://schemas.microsoft.com/office/drawing/2014/main" id="{C7CA1F8B-C29A-CAFE-6D98-75927A8E4237}"/>
                </a:ext>
              </a:extLst>
            </p:cNvPr>
            <p:cNvSpPr/>
            <p:nvPr/>
          </p:nvSpPr>
          <p:spPr>
            <a:xfrm>
              <a:off x="3085951" y="3894677"/>
              <a:ext cx="858866" cy="283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8FBA0F5B-6975-DC2C-E23D-4BB188B64BF2}"/>
                </a:ext>
              </a:extLst>
            </p:cNvPr>
            <p:cNvSpPr/>
            <p:nvPr/>
          </p:nvSpPr>
          <p:spPr>
            <a:xfrm>
              <a:off x="3389504" y="4177896"/>
              <a:ext cx="250375" cy="490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C8249D1B-AAB3-3C51-6784-AC9D0D8080A3}"/>
                </a:ext>
              </a:extLst>
            </p:cNvPr>
            <p:cNvSpPr txBox="1"/>
            <p:nvPr/>
          </p:nvSpPr>
          <p:spPr>
            <a:xfrm>
              <a:off x="4416381" y="4257814"/>
              <a:ext cx="977054" cy="336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EN involvement</a:t>
              </a:r>
            </a:p>
          </p:txBody>
        </p:sp>
        <p:cxnSp>
          <p:nvCxnSpPr>
            <p:cNvPr id="21" name="Straight Arrow Connector 20">
              <a:extLst>
                <a:ext uri="{FF2B5EF4-FFF2-40B4-BE49-F238E27FC236}">
                  <a16:creationId xmlns:a16="http://schemas.microsoft.com/office/drawing/2014/main" id="{145758B2-D31A-B2F5-2114-D74B8ABB63CE}"/>
                </a:ext>
              </a:extLst>
            </p:cNvPr>
            <p:cNvCxnSpPr>
              <a:stCxn id="20" idx="2"/>
            </p:cNvCxnSpPr>
            <p:nvPr/>
          </p:nvCxnSpPr>
          <p:spPr>
            <a:xfrm>
              <a:off x="4904908" y="4594575"/>
              <a:ext cx="1543" cy="181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6312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45734" y="388800"/>
            <a:ext cx="11300532" cy="682354"/>
          </a:xfrm>
        </p:spPr>
        <p:txBody>
          <a:bodyPr vert="horz" wrap="square" lIns="0" tIns="0" rIns="0" bIns="0" rtlCol="0" anchor="b">
            <a:noAutofit/>
          </a:bodyPr>
          <a:lstStyle/>
          <a:p>
            <a:pPr>
              <a:lnSpc>
                <a:spcPct val="90000"/>
              </a:lnSpc>
              <a:spcBef>
                <a:spcPct val="0"/>
              </a:spcBef>
            </a:pPr>
            <a:r>
              <a:rPr lang="en-US" sz="2800" b="1" dirty="0">
                <a:solidFill>
                  <a:schemeClr val="bg1"/>
                </a:solidFill>
              </a:rPr>
              <a:t>1. The Early Notification Scheme - </a:t>
            </a:r>
            <a:r>
              <a:rPr lang="en-GB" sz="2800" b="1" dirty="0">
                <a:solidFill>
                  <a:schemeClr val="bg1"/>
                </a:solidFill>
              </a:rPr>
              <a:t>aims and benefits </a:t>
            </a:r>
            <a:endParaRPr lang="en-US" sz="2800" b="1" dirty="0">
              <a:solidFill>
                <a:schemeClr val="bg1"/>
              </a:solidFill>
            </a:endParaRPr>
          </a:p>
        </p:txBody>
      </p:sp>
      <p:pic>
        <p:nvPicPr>
          <p:cNvPr id="6" name="Picture 5">
            <a:extLst>
              <a:ext uri="{FF2B5EF4-FFF2-40B4-BE49-F238E27FC236}">
                <a16:creationId xmlns:a16="http://schemas.microsoft.com/office/drawing/2014/main" id="{09DEDE7C-F68E-71B9-AD1B-F83B65DF3682}"/>
              </a:ext>
            </a:extLst>
          </p:cNvPr>
          <p:cNvPicPr>
            <a:picLocks noChangeAspect="1"/>
          </p:cNvPicPr>
          <p:nvPr/>
        </p:nvPicPr>
        <p:blipFill>
          <a:blip r:embed="rId3"/>
          <a:stretch>
            <a:fillRect/>
          </a:stretch>
        </p:blipFill>
        <p:spPr>
          <a:xfrm>
            <a:off x="945527" y="2382252"/>
            <a:ext cx="5056724" cy="3053483"/>
          </a:xfrm>
          <a:prstGeom prst="rect">
            <a:avLst/>
          </a:prstGeom>
        </p:spPr>
      </p:pic>
      <p:pic>
        <p:nvPicPr>
          <p:cNvPr id="10" name="Picture 9">
            <a:extLst>
              <a:ext uri="{FF2B5EF4-FFF2-40B4-BE49-F238E27FC236}">
                <a16:creationId xmlns:a16="http://schemas.microsoft.com/office/drawing/2014/main" id="{E1F0A986-9B90-5C37-E67E-C37B6FD71FC3}"/>
              </a:ext>
            </a:extLst>
          </p:cNvPr>
          <p:cNvPicPr>
            <a:picLocks noChangeAspect="1"/>
          </p:cNvPicPr>
          <p:nvPr/>
        </p:nvPicPr>
        <p:blipFill>
          <a:blip r:embed="rId4"/>
          <a:stretch>
            <a:fillRect/>
          </a:stretch>
        </p:blipFill>
        <p:spPr>
          <a:xfrm>
            <a:off x="6692366" y="1668519"/>
            <a:ext cx="4554107" cy="4480948"/>
          </a:xfrm>
          <a:prstGeom prst="rect">
            <a:avLst/>
          </a:prstGeom>
        </p:spPr>
      </p:pic>
    </p:spTree>
    <p:extLst>
      <p:ext uri="{BB962C8B-B14F-4D97-AF65-F5344CB8AC3E}">
        <p14:creationId xmlns:p14="http://schemas.microsoft.com/office/powerpoint/2010/main" val="2687917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E57B-70F2-48DC-97F8-5B9633B2DBBB}"/>
              </a:ext>
            </a:extLst>
          </p:cNvPr>
          <p:cNvSpPr>
            <a:spLocks noGrp="1"/>
          </p:cNvSpPr>
          <p:nvPr>
            <p:ph type="ctrTitle"/>
          </p:nvPr>
        </p:nvSpPr>
        <p:spPr>
          <a:xfrm>
            <a:off x="4092084" y="2305689"/>
            <a:ext cx="7881705" cy="1773016"/>
          </a:xfrm>
        </p:spPr>
        <p:txBody>
          <a:bodyPr vert="horz" lIns="0" tIns="0" rIns="0" bIns="0" rtlCol="0" anchor="b">
            <a:noAutofit/>
          </a:bodyPr>
          <a:lstStyle/>
          <a:p>
            <a:r>
              <a:rPr lang="en-US" sz="4800" dirty="0"/>
              <a:t>2. </a:t>
            </a:r>
            <a:r>
              <a:rPr lang="en-GB" sz="4800" dirty="0"/>
              <a:t>The Early Notification Scheme: criteria and liability investigation process</a:t>
            </a:r>
            <a:endParaRPr lang="en-US" sz="4800" dirty="0"/>
          </a:p>
        </p:txBody>
      </p:sp>
      <p:pic>
        <p:nvPicPr>
          <p:cNvPr id="9" name="Picture 8">
            <a:extLst>
              <a:ext uri="{FF2B5EF4-FFF2-40B4-BE49-F238E27FC236}">
                <a16:creationId xmlns:a16="http://schemas.microsoft.com/office/drawing/2014/main" id="{11D00423-EF94-988C-8FAB-232C1D82D25D}"/>
              </a:ext>
            </a:extLst>
          </p:cNvPr>
          <p:cNvPicPr>
            <a:picLocks noChangeAspect="1"/>
          </p:cNvPicPr>
          <p:nvPr/>
        </p:nvPicPr>
        <p:blipFill>
          <a:blip r:embed="rId3"/>
          <a:stretch>
            <a:fillRect/>
          </a:stretch>
        </p:blipFill>
        <p:spPr>
          <a:xfrm>
            <a:off x="630394" y="2045369"/>
            <a:ext cx="3165470" cy="2033336"/>
          </a:xfrm>
          <a:prstGeom prst="rect">
            <a:avLst/>
          </a:prstGeom>
        </p:spPr>
      </p:pic>
    </p:spTree>
    <p:extLst>
      <p:ext uri="{BB962C8B-B14F-4D97-AF65-F5344CB8AC3E}">
        <p14:creationId xmlns:p14="http://schemas.microsoft.com/office/powerpoint/2010/main" val="30856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55" y="404667"/>
            <a:ext cx="10490455" cy="675863"/>
          </a:xfrm>
        </p:spPr>
        <p:txBody>
          <a:bodyPr/>
          <a:lstStyle/>
          <a:p>
            <a:r>
              <a:rPr lang="en-GB" sz="2800" b="1" dirty="0"/>
              <a:t>NHS Resolution purpose, functions and strategic focus:</a:t>
            </a:r>
            <a:endParaRPr lang="en-IN" sz="2800" b="1" dirty="0"/>
          </a:p>
        </p:txBody>
      </p:sp>
      <p:sp>
        <p:nvSpPr>
          <p:cNvPr id="7" name="Freeform 6"/>
          <p:cNvSpPr>
            <a:spLocks/>
          </p:cNvSpPr>
          <p:nvPr/>
        </p:nvSpPr>
        <p:spPr bwMode="auto">
          <a:xfrm>
            <a:off x="591215" y="1394103"/>
            <a:ext cx="2322976" cy="2171164"/>
          </a:xfrm>
          <a:custGeom>
            <a:avLst/>
            <a:gdLst>
              <a:gd name="T0" fmla="*/ 256 w 2626"/>
              <a:gd name="T1" fmla="*/ 0 h 2627"/>
              <a:gd name="T2" fmla="*/ 2370 w 2626"/>
              <a:gd name="T3" fmla="*/ 0 h 2627"/>
              <a:gd name="T4" fmla="*/ 2422 w 2626"/>
              <a:gd name="T5" fmla="*/ 6 h 2627"/>
              <a:gd name="T6" fmla="*/ 2470 w 2626"/>
              <a:gd name="T7" fmla="*/ 20 h 2627"/>
              <a:gd name="T8" fmla="*/ 2514 w 2626"/>
              <a:gd name="T9" fmla="*/ 45 h 2627"/>
              <a:gd name="T10" fmla="*/ 2552 w 2626"/>
              <a:gd name="T11" fmla="*/ 75 h 2627"/>
              <a:gd name="T12" fmla="*/ 2584 w 2626"/>
              <a:gd name="T13" fmla="*/ 114 h 2627"/>
              <a:gd name="T14" fmla="*/ 2607 w 2626"/>
              <a:gd name="T15" fmla="*/ 157 h 2627"/>
              <a:gd name="T16" fmla="*/ 2621 w 2626"/>
              <a:gd name="T17" fmla="*/ 205 h 2627"/>
              <a:gd name="T18" fmla="*/ 2626 w 2626"/>
              <a:gd name="T19" fmla="*/ 257 h 2627"/>
              <a:gd name="T20" fmla="*/ 2626 w 2626"/>
              <a:gd name="T21" fmla="*/ 2373 h 2627"/>
              <a:gd name="T22" fmla="*/ 2621 w 2626"/>
              <a:gd name="T23" fmla="*/ 2423 h 2627"/>
              <a:gd name="T24" fmla="*/ 2607 w 2626"/>
              <a:gd name="T25" fmla="*/ 2471 h 2627"/>
              <a:gd name="T26" fmla="*/ 2584 w 2626"/>
              <a:gd name="T27" fmla="*/ 2515 h 2627"/>
              <a:gd name="T28" fmla="*/ 2552 w 2626"/>
              <a:gd name="T29" fmla="*/ 2552 h 2627"/>
              <a:gd name="T30" fmla="*/ 2514 w 2626"/>
              <a:gd name="T31" fmla="*/ 2584 h 2627"/>
              <a:gd name="T32" fmla="*/ 2470 w 2626"/>
              <a:gd name="T33" fmla="*/ 2608 h 2627"/>
              <a:gd name="T34" fmla="*/ 2422 w 2626"/>
              <a:gd name="T35" fmla="*/ 2622 h 2627"/>
              <a:gd name="T36" fmla="*/ 2370 w 2626"/>
              <a:gd name="T37" fmla="*/ 2627 h 2627"/>
              <a:gd name="T38" fmla="*/ 256 w 2626"/>
              <a:gd name="T39" fmla="*/ 2627 h 2627"/>
              <a:gd name="T40" fmla="*/ 204 w 2626"/>
              <a:gd name="T41" fmla="*/ 2622 h 2627"/>
              <a:gd name="T42" fmla="*/ 156 w 2626"/>
              <a:gd name="T43" fmla="*/ 2608 h 2627"/>
              <a:gd name="T44" fmla="*/ 112 w 2626"/>
              <a:gd name="T45" fmla="*/ 2584 h 2627"/>
              <a:gd name="T46" fmla="*/ 74 w 2626"/>
              <a:gd name="T47" fmla="*/ 2552 h 2627"/>
              <a:gd name="T48" fmla="*/ 44 w 2626"/>
              <a:gd name="T49" fmla="*/ 2515 h 2627"/>
              <a:gd name="T50" fmla="*/ 19 w 2626"/>
              <a:gd name="T51" fmla="*/ 2471 h 2627"/>
              <a:gd name="T52" fmla="*/ 5 w 2626"/>
              <a:gd name="T53" fmla="*/ 2423 h 2627"/>
              <a:gd name="T54" fmla="*/ 0 w 2626"/>
              <a:gd name="T55" fmla="*/ 2373 h 2627"/>
              <a:gd name="T56" fmla="*/ 0 w 2626"/>
              <a:gd name="T57" fmla="*/ 257 h 2627"/>
              <a:gd name="T58" fmla="*/ 5 w 2626"/>
              <a:gd name="T59" fmla="*/ 205 h 2627"/>
              <a:gd name="T60" fmla="*/ 19 w 2626"/>
              <a:gd name="T61" fmla="*/ 157 h 2627"/>
              <a:gd name="T62" fmla="*/ 44 w 2626"/>
              <a:gd name="T63" fmla="*/ 114 h 2627"/>
              <a:gd name="T64" fmla="*/ 74 w 2626"/>
              <a:gd name="T65" fmla="*/ 75 h 2627"/>
              <a:gd name="T66" fmla="*/ 112 w 2626"/>
              <a:gd name="T67" fmla="*/ 45 h 2627"/>
              <a:gd name="T68" fmla="*/ 156 w 2626"/>
              <a:gd name="T69" fmla="*/ 20 h 2627"/>
              <a:gd name="T70" fmla="*/ 204 w 2626"/>
              <a:gd name="T71" fmla="*/ 6 h 2627"/>
              <a:gd name="T72" fmla="*/ 256 w 2626"/>
              <a:gd name="T73" fmla="*/ 0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6" h="2627">
                <a:moveTo>
                  <a:pt x="256" y="0"/>
                </a:moveTo>
                <a:lnTo>
                  <a:pt x="2370" y="0"/>
                </a:lnTo>
                <a:lnTo>
                  <a:pt x="2422" y="6"/>
                </a:lnTo>
                <a:lnTo>
                  <a:pt x="2470" y="20"/>
                </a:lnTo>
                <a:lnTo>
                  <a:pt x="2514" y="45"/>
                </a:lnTo>
                <a:lnTo>
                  <a:pt x="2552" y="75"/>
                </a:lnTo>
                <a:lnTo>
                  <a:pt x="2584" y="114"/>
                </a:lnTo>
                <a:lnTo>
                  <a:pt x="2607" y="157"/>
                </a:lnTo>
                <a:lnTo>
                  <a:pt x="2621" y="205"/>
                </a:lnTo>
                <a:lnTo>
                  <a:pt x="2626" y="257"/>
                </a:lnTo>
                <a:lnTo>
                  <a:pt x="2626" y="2373"/>
                </a:lnTo>
                <a:lnTo>
                  <a:pt x="2621" y="2423"/>
                </a:lnTo>
                <a:lnTo>
                  <a:pt x="2607" y="2471"/>
                </a:lnTo>
                <a:lnTo>
                  <a:pt x="2584" y="2515"/>
                </a:lnTo>
                <a:lnTo>
                  <a:pt x="2552" y="2552"/>
                </a:lnTo>
                <a:lnTo>
                  <a:pt x="2514" y="2584"/>
                </a:lnTo>
                <a:lnTo>
                  <a:pt x="2470" y="2608"/>
                </a:lnTo>
                <a:lnTo>
                  <a:pt x="2422" y="2622"/>
                </a:lnTo>
                <a:lnTo>
                  <a:pt x="2370" y="2627"/>
                </a:lnTo>
                <a:lnTo>
                  <a:pt x="256" y="2627"/>
                </a:lnTo>
                <a:lnTo>
                  <a:pt x="204" y="2622"/>
                </a:lnTo>
                <a:lnTo>
                  <a:pt x="156" y="2608"/>
                </a:lnTo>
                <a:lnTo>
                  <a:pt x="112" y="2584"/>
                </a:lnTo>
                <a:lnTo>
                  <a:pt x="74" y="2552"/>
                </a:lnTo>
                <a:lnTo>
                  <a:pt x="44" y="2515"/>
                </a:lnTo>
                <a:lnTo>
                  <a:pt x="19" y="2471"/>
                </a:lnTo>
                <a:lnTo>
                  <a:pt x="5" y="2423"/>
                </a:lnTo>
                <a:lnTo>
                  <a:pt x="0" y="2373"/>
                </a:lnTo>
                <a:lnTo>
                  <a:pt x="0" y="257"/>
                </a:lnTo>
                <a:lnTo>
                  <a:pt x="5" y="205"/>
                </a:lnTo>
                <a:lnTo>
                  <a:pt x="19" y="157"/>
                </a:lnTo>
                <a:lnTo>
                  <a:pt x="44" y="114"/>
                </a:lnTo>
                <a:lnTo>
                  <a:pt x="74" y="75"/>
                </a:lnTo>
                <a:lnTo>
                  <a:pt x="112" y="45"/>
                </a:lnTo>
                <a:lnTo>
                  <a:pt x="156" y="20"/>
                </a:lnTo>
                <a:lnTo>
                  <a:pt x="204" y="6"/>
                </a:lnTo>
                <a:lnTo>
                  <a:pt x="256" y="0"/>
                </a:lnTo>
                <a:close/>
              </a:path>
            </a:pathLst>
          </a:custGeom>
          <a:solidFill>
            <a:srgbClr val="41B6E6"/>
          </a:solidFill>
          <a:ln w="0">
            <a:noFill/>
            <a:prstDash val="solid"/>
            <a:round/>
            <a:headEnd/>
            <a:tailEnd/>
          </a:ln>
          <a:effectLst>
            <a:outerShdw sx="1000" sy="1000" algn="t" rotWithShape="0">
              <a:prstClr val="black"/>
            </a:outerShdw>
          </a:effectLst>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8" name="Freeform 7"/>
          <p:cNvSpPr>
            <a:spLocks/>
          </p:cNvSpPr>
          <p:nvPr/>
        </p:nvSpPr>
        <p:spPr bwMode="auto">
          <a:xfrm>
            <a:off x="594833" y="3950675"/>
            <a:ext cx="2147715" cy="2223439"/>
          </a:xfrm>
          <a:custGeom>
            <a:avLst/>
            <a:gdLst>
              <a:gd name="T0" fmla="*/ 256 w 2626"/>
              <a:gd name="T1" fmla="*/ 0 h 2626"/>
              <a:gd name="T2" fmla="*/ 2370 w 2626"/>
              <a:gd name="T3" fmla="*/ 0 h 2626"/>
              <a:gd name="T4" fmla="*/ 2422 w 2626"/>
              <a:gd name="T5" fmla="*/ 5 h 2626"/>
              <a:gd name="T6" fmla="*/ 2470 w 2626"/>
              <a:gd name="T7" fmla="*/ 19 h 2626"/>
              <a:gd name="T8" fmla="*/ 2514 w 2626"/>
              <a:gd name="T9" fmla="*/ 42 h 2626"/>
              <a:gd name="T10" fmla="*/ 2552 w 2626"/>
              <a:gd name="T11" fmla="*/ 74 h 2626"/>
              <a:gd name="T12" fmla="*/ 2584 w 2626"/>
              <a:gd name="T13" fmla="*/ 112 h 2626"/>
              <a:gd name="T14" fmla="*/ 2607 w 2626"/>
              <a:gd name="T15" fmla="*/ 156 h 2626"/>
              <a:gd name="T16" fmla="*/ 2621 w 2626"/>
              <a:gd name="T17" fmla="*/ 204 h 2626"/>
              <a:gd name="T18" fmla="*/ 2626 w 2626"/>
              <a:gd name="T19" fmla="*/ 256 h 2626"/>
              <a:gd name="T20" fmla="*/ 2626 w 2626"/>
              <a:gd name="T21" fmla="*/ 2370 h 2626"/>
              <a:gd name="T22" fmla="*/ 2621 w 2626"/>
              <a:gd name="T23" fmla="*/ 2422 h 2626"/>
              <a:gd name="T24" fmla="*/ 2607 w 2626"/>
              <a:gd name="T25" fmla="*/ 2470 h 2626"/>
              <a:gd name="T26" fmla="*/ 2584 w 2626"/>
              <a:gd name="T27" fmla="*/ 2514 h 2626"/>
              <a:gd name="T28" fmla="*/ 2552 w 2626"/>
              <a:gd name="T29" fmla="*/ 2552 h 2626"/>
              <a:gd name="T30" fmla="*/ 2514 w 2626"/>
              <a:gd name="T31" fmla="*/ 2582 h 2626"/>
              <a:gd name="T32" fmla="*/ 2470 w 2626"/>
              <a:gd name="T33" fmla="*/ 2607 h 2626"/>
              <a:gd name="T34" fmla="*/ 2422 w 2626"/>
              <a:gd name="T35" fmla="*/ 2621 h 2626"/>
              <a:gd name="T36" fmla="*/ 2370 w 2626"/>
              <a:gd name="T37" fmla="*/ 2626 h 2626"/>
              <a:gd name="T38" fmla="*/ 256 w 2626"/>
              <a:gd name="T39" fmla="*/ 2626 h 2626"/>
              <a:gd name="T40" fmla="*/ 204 w 2626"/>
              <a:gd name="T41" fmla="*/ 2621 h 2626"/>
              <a:gd name="T42" fmla="*/ 156 w 2626"/>
              <a:gd name="T43" fmla="*/ 2607 h 2626"/>
              <a:gd name="T44" fmla="*/ 112 w 2626"/>
              <a:gd name="T45" fmla="*/ 2582 h 2626"/>
              <a:gd name="T46" fmla="*/ 74 w 2626"/>
              <a:gd name="T47" fmla="*/ 2552 h 2626"/>
              <a:gd name="T48" fmla="*/ 44 w 2626"/>
              <a:gd name="T49" fmla="*/ 2514 h 2626"/>
              <a:gd name="T50" fmla="*/ 19 w 2626"/>
              <a:gd name="T51" fmla="*/ 2470 h 2626"/>
              <a:gd name="T52" fmla="*/ 5 w 2626"/>
              <a:gd name="T53" fmla="*/ 2422 h 2626"/>
              <a:gd name="T54" fmla="*/ 0 w 2626"/>
              <a:gd name="T55" fmla="*/ 2370 h 2626"/>
              <a:gd name="T56" fmla="*/ 0 w 2626"/>
              <a:gd name="T57" fmla="*/ 256 h 2626"/>
              <a:gd name="T58" fmla="*/ 5 w 2626"/>
              <a:gd name="T59" fmla="*/ 204 h 2626"/>
              <a:gd name="T60" fmla="*/ 19 w 2626"/>
              <a:gd name="T61" fmla="*/ 156 h 2626"/>
              <a:gd name="T62" fmla="*/ 44 w 2626"/>
              <a:gd name="T63" fmla="*/ 112 h 2626"/>
              <a:gd name="T64" fmla="*/ 74 w 2626"/>
              <a:gd name="T65" fmla="*/ 74 h 2626"/>
              <a:gd name="T66" fmla="*/ 112 w 2626"/>
              <a:gd name="T67" fmla="*/ 42 h 2626"/>
              <a:gd name="T68" fmla="*/ 156 w 2626"/>
              <a:gd name="T69" fmla="*/ 19 h 2626"/>
              <a:gd name="T70" fmla="*/ 204 w 2626"/>
              <a:gd name="T71" fmla="*/ 5 h 2626"/>
              <a:gd name="T72" fmla="*/ 256 w 2626"/>
              <a:gd name="T73" fmla="*/ 0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6" h="2626">
                <a:moveTo>
                  <a:pt x="256" y="0"/>
                </a:moveTo>
                <a:lnTo>
                  <a:pt x="2370" y="0"/>
                </a:lnTo>
                <a:lnTo>
                  <a:pt x="2422" y="5"/>
                </a:lnTo>
                <a:lnTo>
                  <a:pt x="2470" y="19"/>
                </a:lnTo>
                <a:lnTo>
                  <a:pt x="2514" y="42"/>
                </a:lnTo>
                <a:lnTo>
                  <a:pt x="2552" y="74"/>
                </a:lnTo>
                <a:lnTo>
                  <a:pt x="2584" y="112"/>
                </a:lnTo>
                <a:lnTo>
                  <a:pt x="2607" y="156"/>
                </a:lnTo>
                <a:lnTo>
                  <a:pt x="2621" y="204"/>
                </a:lnTo>
                <a:lnTo>
                  <a:pt x="2626" y="256"/>
                </a:lnTo>
                <a:lnTo>
                  <a:pt x="2626" y="2370"/>
                </a:lnTo>
                <a:lnTo>
                  <a:pt x="2621" y="2422"/>
                </a:lnTo>
                <a:lnTo>
                  <a:pt x="2607" y="2470"/>
                </a:lnTo>
                <a:lnTo>
                  <a:pt x="2584" y="2514"/>
                </a:lnTo>
                <a:lnTo>
                  <a:pt x="2552" y="2552"/>
                </a:lnTo>
                <a:lnTo>
                  <a:pt x="2514" y="2582"/>
                </a:lnTo>
                <a:lnTo>
                  <a:pt x="2470" y="2607"/>
                </a:lnTo>
                <a:lnTo>
                  <a:pt x="2422" y="2621"/>
                </a:lnTo>
                <a:lnTo>
                  <a:pt x="2370" y="2626"/>
                </a:lnTo>
                <a:lnTo>
                  <a:pt x="256" y="2626"/>
                </a:lnTo>
                <a:lnTo>
                  <a:pt x="204" y="2621"/>
                </a:lnTo>
                <a:lnTo>
                  <a:pt x="156" y="2607"/>
                </a:lnTo>
                <a:lnTo>
                  <a:pt x="112" y="2582"/>
                </a:lnTo>
                <a:lnTo>
                  <a:pt x="74" y="2552"/>
                </a:lnTo>
                <a:lnTo>
                  <a:pt x="44" y="2514"/>
                </a:lnTo>
                <a:lnTo>
                  <a:pt x="19" y="2470"/>
                </a:lnTo>
                <a:lnTo>
                  <a:pt x="5" y="2422"/>
                </a:lnTo>
                <a:lnTo>
                  <a:pt x="0" y="2370"/>
                </a:lnTo>
                <a:lnTo>
                  <a:pt x="0" y="256"/>
                </a:lnTo>
                <a:lnTo>
                  <a:pt x="5" y="204"/>
                </a:lnTo>
                <a:lnTo>
                  <a:pt x="19" y="156"/>
                </a:lnTo>
                <a:lnTo>
                  <a:pt x="44" y="112"/>
                </a:lnTo>
                <a:lnTo>
                  <a:pt x="74" y="74"/>
                </a:lnTo>
                <a:lnTo>
                  <a:pt x="112" y="42"/>
                </a:lnTo>
                <a:lnTo>
                  <a:pt x="156" y="19"/>
                </a:lnTo>
                <a:lnTo>
                  <a:pt x="204" y="5"/>
                </a:lnTo>
                <a:lnTo>
                  <a:pt x="256" y="0"/>
                </a:lnTo>
                <a:close/>
              </a:path>
            </a:pathLst>
          </a:custGeom>
          <a:solidFill>
            <a:srgbClr val="425563"/>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9" name="Freeform 8"/>
          <p:cNvSpPr>
            <a:spLocks/>
          </p:cNvSpPr>
          <p:nvPr/>
        </p:nvSpPr>
        <p:spPr bwMode="auto">
          <a:xfrm>
            <a:off x="3325703" y="1368709"/>
            <a:ext cx="2014197" cy="2187027"/>
          </a:xfrm>
          <a:custGeom>
            <a:avLst/>
            <a:gdLst>
              <a:gd name="T0" fmla="*/ 254 w 2627"/>
              <a:gd name="T1" fmla="*/ 0 h 2627"/>
              <a:gd name="T2" fmla="*/ 2370 w 2627"/>
              <a:gd name="T3" fmla="*/ 0 h 2627"/>
              <a:gd name="T4" fmla="*/ 2422 w 2627"/>
              <a:gd name="T5" fmla="*/ 6 h 2627"/>
              <a:gd name="T6" fmla="*/ 2470 w 2627"/>
              <a:gd name="T7" fmla="*/ 20 h 2627"/>
              <a:gd name="T8" fmla="*/ 2513 w 2627"/>
              <a:gd name="T9" fmla="*/ 45 h 2627"/>
              <a:gd name="T10" fmla="*/ 2552 w 2627"/>
              <a:gd name="T11" fmla="*/ 75 h 2627"/>
              <a:gd name="T12" fmla="*/ 2582 w 2627"/>
              <a:gd name="T13" fmla="*/ 114 h 2627"/>
              <a:gd name="T14" fmla="*/ 2607 w 2627"/>
              <a:gd name="T15" fmla="*/ 157 h 2627"/>
              <a:gd name="T16" fmla="*/ 2621 w 2627"/>
              <a:gd name="T17" fmla="*/ 205 h 2627"/>
              <a:gd name="T18" fmla="*/ 2627 w 2627"/>
              <a:gd name="T19" fmla="*/ 257 h 2627"/>
              <a:gd name="T20" fmla="*/ 2627 w 2627"/>
              <a:gd name="T21" fmla="*/ 2373 h 2627"/>
              <a:gd name="T22" fmla="*/ 2621 w 2627"/>
              <a:gd name="T23" fmla="*/ 2423 h 2627"/>
              <a:gd name="T24" fmla="*/ 2607 w 2627"/>
              <a:gd name="T25" fmla="*/ 2471 h 2627"/>
              <a:gd name="T26" fmla="*/ 2582 w 2627"/>
              <a:gd name="T27" fmla="*/ 2515 h 2627"/>
              <a:gd name="T28" fmla="*/ 2552 w 2627"/>
              <a:gd name="T29" fmla="*/ 2552 h 2627"/>
              <a:gd name="T30" fmla="*/ 2513 w 2627"/>
              <a:gd name="T31" fmla="*/ 2584 h 2627"/>
              <a:gd name="T32" fmla="*/ 2470 w 2627"/>
              <a:gd name="T33" fmla="*/ 2608 h 2627"/>
              <a:gd name="T34" fmla="*/ 2422 w 2627"/>
              <a:gd name="T35" fmla="*/ 2622 h 2627"/>
              <a:gd name="T36" fmla="*/ 2370 w 2627"/>
              <a:gd name="T37" fmla="*/ 2627 h 2627"/>
              <a:gd name="T38" fmla="*/ 254 w 2627"/>
              <a:gd name="T39" fmla="*/ 2627 h 2627"/>
              <a:gd name="T40" fmla="*/ 204 w 2627"/>
              <a:gd name="T41" fmla="*/ 2622 h 2627"/>
              <a:gd name="T42" fmla="*/ 156 w 2627"/>
              <a:gd name="T43" fmla="*/ 2608 h 2627"/>
              <a:gd name="T44" fmla="*/ 112 w 2627"/>
              <a:gd name="T45" fmla="*/ 2584 h 2627"/>
              <a:gd name="T46" fmla="*/ 75 w 2627"/>
              <a:gd name="T47" fmla="*/ 2552 h 2627"/>
              <a:gd name="T48" fmla="*/ 43 w 2627"/>
              <a:gd name="T49" fmla="*/ 2515 h 2627"/>
              <a:gd name="T50" fmla="*/ 19 w 2627"/>
              <a:gd name="T51" fmla="*/ 2471 h 2627"/>
              <a:gd name="T52" fmla="*/ 5 w 2627"/>
              <a:gd name="T53" fmla="*/ 2423 h 2627"/>
              <a:gd name="T54" fmla="*/ 0 w 2627"/>
              <a:gd name="T55" fmla="*/ 2373 h 2627"/>
              <a:gd name="T56" fmla="*/ 0 w 2627"/>
              <a:gd name="T57" fmla="*/ 257 h 2627"/>
              <a:gd name="T58" fmla="*/ 5 w 2627"/>
              <a:gd name="T59" fmla="*/ 205 h 2627"/>
              <a:gd name="T60" fmla="*/ 19 w 2627"/>
              <a:gd name="T61" fmla="*/ 157 h 2627"/>
              <a:gd name="T62" fmla="*/ 43 w 2627"/>
              <a:gd name="T63" fmla="*/ 114 h 2627"/>
              <a:gd name="T64" fmla="*/ 75 w 2627"/>
              <a:gd name="T65" fmla="*/ 75 h 2627"/>
              <a:gd name="T66" fmla="*/ 112 w 2627"/>
              <a:gd name="T67" fmla="*/ 45 h 2627"/>
              <a:gd name="T68" fmla="*/ 156 w 2627"/>
              <a:gd name="T69" fmla="*/ 20 h 2627"/>
              <a:gd name="T70" fmla="*/ 204 w 2627"/>
              <a:gd name="T71" fmla="*/ 6 h 2627"/>
              <a:gd name="T72" fmla="*/ 254 w 2627"/>
              <a:gd name="T73" fmla="*/ 0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7" h="2627">
                <a:moveTo>
                  <a:pt x="254" y="0"/>
                </a:moveTo>
                <a:lnTo>
                  <a:pt x="2370" y="0"/>
                </a:lnTo>
                <a:lnTo>
                  <a:pt x="2422" y="6"/>
                </a:lnTo>
                <a:lnTo>
                  <a:pt x="2470" y="20"/>
                </a:lnTo>
                <a:lnTo>
                  <a:pt x="2513" y="45"/>
                </a:lnTo>
                <a:lnTo>
                  <a:pt x="2552" y="75"/>
                </a:lnTo>
                <a:lnTo>
                  <a:pt x="2582" y="114"/>
                </a:lnTo>
                <a:lnTo>
                  <a:pt x="2607" y="157"/>
                </a:lnTo>
                <a:lnTo>
                  <a:pt x="2621" y="205"/>
                </a:lnTo>
                <a:lnTo>
                  <a:pt x="2627" y="257"/>
                </a:lnTo>
                <a:lnTo>
                  <a:pt x="2627" y="2373"/>
                </a:lnTo>
                <a:lnTo>
                  <a:pt x="2621" y="2423"/>
                </a:lnTo>
                <a:lnTo>
                  <a:pt x="2607" y="2471"/>
                </a:lnTo>
                <a:lnTo>
                  <a:pt x="2582" y="2515"/>
                </a:lnTo>
                <a:lnTo>
                  <a:pt x="2552" y="2552"/>
                </a:lnTo>
                <a:lnTo>
                  <a:pt x="2513" y="2584"/>
                </a:lnTo>
                <a:lnTo>
                  <a:pt x="2470" y="2608"/>
                </a:lnTo>
                <a:lnTo>
                  <a:pt x="2422" y="2622"/>
                </a:lnTo>
                <a:lnTo>
                  <a:pt x="2370" y="2627"/>
                </a:lnTo>
                <a:lnTo>
                  <a:pt x="254" y="2627"/>
                </a:lnTo>
                <a:lnTo>
                  <a:pt x="204" y="2622"/>
                </a:lnTo>
                <a:lnTo>
                  <a:pt x="156" y="2608"/>
                </a:lnTo>
                <a:lnTo>
                  <a:pt x="112" y="2584"/>
                </a:lnTo>
                <a:lnTo>
                  <a:pt x="75" y="2552"/>
                </a:lnTo>
                <a:lnTo>
                  <a:pt x="43" y="2515"/>
                </a:lnTo>
                <a:lnTo>
                  <a:pt x="19" y="2471"/>
                </a:lnTo>
                <a:lnTo>
                  <a:pt x="5" y="2423"/>
                </a:lnTo>
                <a:lnTo>
                  <a:pt x="0" y="2373"/>
                </a:lnTo>
                <a:lnTo>
                  <a:pt x="0" y="257"/>
                </a:lnTo>
                <a:lnTo>
                  <a:pt x="5" y="205"/>
                </a:lnTo>
                <a:lnTo>
                  <a:pt x="19" y="157"/>
                </a:lnTo>
                <a:lnTo>
                  <a:pt x="43" y="114"/>
                </a:lnTo>
                <a:lnTo>
                  <a:pt x="75" y="75"/>
                </a:lnTo>
                <a:lnTo>
                  <a:pt x="112" y="45"/>
                </a:lnTo>
                <a:lnTo>
                  <a:pt x="156" y="20"/>
                </a:lnTo>
                <a:lnTo>
                  <a:pt x="204" y="6"/>
                </a:lnTo>
                <a:lnTo>
                  <a:pt x="254" y="0"/>
                </a:lnTo>
                <a:close/>
              </a:path>
            </a:pathLst>
          </a:custGeom>
          <a:solidFill>
            <a:srgbClr val="003087"/>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10" name="Freeform 9"/>
          <p:cNvSpPr>
            <a:spLocks/>
          </p:cNvSpPr>
          <p:nvPr/>
        </p:nvSpPr>
        <p:spPr bwMode="auto">
          <a:xfrm>
            <a:off x="3328432" y="3937856"/>
            <a:ext cx="2201869" cy="2170339"/>
          </a:xfrm>
          <a:custGeom>
            <a:avLst/>
            <a:gdLst>
              <a:gd name="T0" fmla="*/ 254 w 2627"/>
              <a:gd name="T1" fmla="*/ 0 h 2626"/>
              <a:gd name="T2" fmla="*/ 2370 w 2627"/>
              <a:gd name="T3" fmla="*/ 0 h 2626"/>
              <a:gd name="T4" fmla="*/ 2422 w 2627"/>
              <a:gd name="T5" fmla="*/ 5 h 2626"/>
              <a:gd name="T6" fmla="*/ 2470 w 2627"/>
              <a:gd name="T7" fmla="*/ 19 h 2626"/>
              <a:gd name="T8" fmla="*/ 2513 w 2627"/>
              <a:gd name="T9" fmla="*/ 42 h 2626"/>
              <a:gd name="T10" fmla="*/ 2552 w 2627"/>
              <a:gd name="T11" fmla="*/ 74 h 2626"/>
              <a:gd name="T12" fmla="*/ 2582 w 2627"/>
              <a:gd name="T13" fmla="*/ 112 h 2626"/>
              <a:gd name="T14" fmla="*/ 2607 w 2627"/>
              <a:gd name="T15" fmla="*/ 156 h 2626"/>
              <a:gd name="T16" fmla="*/ 2621 w 2627"/>
              <a:gd name="T17" fmla="*/ 204 h 2626"/>
              <a:gd name="T18" fmla="*/ 2627 w 2627"/>
              <a:gd name="T19" fmla="*/ 256 h 2626"/>
              <a:gd name="T20" fmla="*/ 2627 w 2627"/>
              <a:gd name="T21" fmla="*/ 2370 h 2626"/>
              <a:gd name="T22" fmla="*/ 2621 w 2627"/>
              <a:gd name="T23" fmla="*/ 2422 h 2626"/>
              <a:gd name="T24" fmla="*/ 2607 w 2627"/>
              <a:gd name="T25" fmla="*/ 2470 h 2626"/>
              <a:gd name="T26" fmla="*/ 2582 w 2627"/>
              <a:gd name="T27" fmla="*/ 2514 h 2626"/>
              <a:gd name="T28" fmla="*/ 2552 w 2627"/>
              <a:gd name="T29" fmla="*/ 2552 h 2626"/>
              <a:gd name="T30" fmla="*/ 2513 w 2627"/>
              <a:gd name="T31" fmla="*/ 2582 h 2626"/>
              <a:gd name="T32" fmla="*/ 2470 w 2627"/>
              <a:gd name="T33" fmla="*/ 2607 h 2626"/>
              <a:gd name="T34" fmla="*/ 2422 w 2627"/>
              <a:gd name="T35" fmla="*/ 2621 h 2626"/>
              <a:gd name="T36" fmla="*/ 2370 w 2627"/>
              <a:gd name="T37" fmla="*/ 2626 h 2626"/>
              <a:gd name="T38" fmla="*/ 254 w 2627"/>
              <a:gd name="T39" fmla="*/ 2626 h 2626"/>
              <a:gd name="T40" fmla="*/ 204 w 2627"/>
              <a:gd name="T41" fmla="*/ 2621 h 2626"/>
              <a:gd name="T42" fmla="*/ 156 w 2627"/>
              <a:gd name="T43" fmla="*/ 2607 h 2626"/>
              <a:gd name="T44" fmla="*/ 112 w 2627"/>
              <a:gd name="T45" fmla="*/ 2582 h 2626"/>
              <a:gd name="T46" fmla="*/ 75 w 2627"/>
              <a:gd name="T47" fmla="*/ 2552 h 2626"/>
              <a:gd name="T48" fmla="*/ 43 w 2627"/>
              <a:gd name="T49" fmla="*/ 2514 h 2626"/>
              <a:gd name="T50" fmla="*/ 19 w 2627"/>
              <a:gd name="T51" fmla="*/ 2470 h 2626"/>
              <a:gd name="T52" fmla="*/ 5 w 2627"/>
              <a:gd name="T53" fmla="*/ 2422 h 2626"/>
              <a:gd name="T54" fmla="*/ 0 w 2627"/>
              <a:gd name="T55" fmla="*/ 2370 h 2626"/>
              <a:gd name="T56" fmla="*/ 0 w 2627"/>
              <a:gd name="T57" fmla="*/ 256 h 2626"/>
              <a:gd name="T58" fmla="*/ 5 w 2627"/>
              <a:gd name="T59" fmla="*/ 204 h 2626"/>
              <a:gd name="T60" fmla="*/ 19 w 2627"/>
              <a:gd name="T61" fmla="*/ 156 h 2626"/>
              <a:gd name="T62" fmla="*/ 43 w 2627"/>
              <a:gd name="T63" fmla="*/ 112 h 2626"/>
              <a:gd name="T64" fmla="*/ 75 w 2627"/>
              <a:gd name="T65" fmla="*/ 74 h 2626"/>
              <a:gd name="T66" fmla="*/ 112 w 2627"/>
              <a:gd name="T67" fmla="*/ 42 h 2626"/>
              <a:gd name="T68" fmla="*/ 156 w 2627"/>
              <a:gd name="T69" fmla="*/ 19 h 2626"/>
              <a:gd name="T70" fmla="*/ 204 w 2627"/>
              <a:gd name="T71" fmla="*/ 5 h 2626"/>
              <a:gd name="T72" fmla="*/ 254 w 2627"/>
              <a:gd name="T73" fmla="*/ 0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7" h="2626">
                <a:moveTo>
                  <a:pt x="254" y="0"/>
                </a:moveTo>
                <a:lnTo>
                  <a:pt x="2370" y="0"/>
                </a:lnTo>
                <a:lnTo>
                  <a:pt x="2422" y="5"/>
                </a:lnTo>
                <a:lnTo>
                  <a:pt x="2470" y="19"/>
                </a:lnTo>
                <a:lnTo>
                  <a:pt x="2513" y="42"/>
                </a:lnTo>
                <a:lnTo>
                  <a:pt x="2552" y="74"/>
                </a:lnTo>
                <a:lnTo>
                  <a:pt x="2582" y="112"/>
                </a:lnTo>
                <a:lnTo>
                  <a:pt x="2607" y="156"/>
                </a:lnTo>
                <a:lnTo>
                  <a:pt x="2621" y="204"/>
                </a:lnTo>
                <a:lnTo>
                  <a:pt x="2627" y="256"/>
                </a:lnTo>
                <a:lnTo>
                  <a:pt x="2627" y="2370"/>
                </a:lnTo>
                <a:lnTo>
                  <a:pt x="2621" y="2422"/>
                </a:lnTo>
                <a:lnTo>
                  <a:pt x="2607" y="2470"/>
                </a:lnTo>
                <a:lnTo>
                  <a:pt x="2582" y="2514"/>
                </a:lnTo>
                <a:lnTo>
                  <a:pt x="2552" y="2552"/>
                </a:lnTo>
                <a:lnTo>
                  <a:pt x="2513" y="2582"/>
                </a:lnTo>
                <a:lnTo>
                  <a:pt x="2470" y="2607"/>
                </a:lnTo>
                <a:lnTo>
                  <a:pt x="2422" y="2621"/>
                </a:lnTo>
                <a:lnTo>
                  <a:pt x="2370" y="2626"/>
                </a:lnTo>
                <a:lnTo>
                  <a:pt x="254" y="2626"/>
                </a:lnTo>
                <a:lnTo>
                  <a:pt x="204" y="2621"/>
                </a:lnTo>
                <a:lnTo>
                  <a:pt x="156" y="2607"/>
                </a:lnTo>
                <a:lnTo>
                  <a:pt x="112" y="2582"/>
                </a:lnTo>
                <a:lnTo>
                  <a:pt x="75" y="2552"/>
                </a:lnTo>
                <a:lnTo>
                  <a:pt x="43" y="2514"/>
                </a:lnTo>
                <a:lnTo>
                  <a:pt x="19" y="2470"/>
                </a:lnTo>
                <a:lnTo>
                  <a:pt x="5" y="2422"/>
                </a:lnTo>
                <a:lnTo>
                  <a:pt x="0" y="2370"/>
                </a:lnTo>
                <a:lnTo>
                  <a:pt x="0" y="256"/>
                </a:lnTo>
                <a:lnTo>
                  <a:pt x="5" y="204"/>
                </a:lnTo>
                <a:lnTo>
                  <a:pt x="19" y="156"/>
                </a:lnTo>
                <a:lnTo>
                  <a:pt x="43" y="112"/>
                </a:lnTo>
                <a:lnTo>
                  <a:pt x="75" y="74"/>
                </a:lnTo>
                <a:lnTo>
                  <a:pt x="112" y="42"/>
                </a:lnTo>
                <a:lnTo>
                  <a:pt x="156" y="19"/>
                </a:lnTo>
                <a:lnTo>
                  <a:pt x="204" y="5"/>
                </a:lnTo>
                <a:lnTo>
                  <a:pt x="254" y="0"/>
                </a:lnTo>
                <a:close/>
              </a:path>
            </a:pathLst>
          </a:custGeom>
          <a:solidFill>
            <a:srgbClr val="005EB8"/>
          </a:solidFill>
          <a:ln w="0">
            <a:noFill/>
            <a:prstDash val="solid"/>
            <a:round/>
            <a:headEnd/>
            <a:tailEnd/>
          </a:ln>
          <a:effectLst>
            <a:outerShdw sx="1000" sy="1000" algn="t" rotWithShape="0">
              <a:prstClr val="black"/>
            </a:outerShdw>
          </a:effectLst>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11" name="Freeform 10"/>
          <p:cNvSpPr>
            <a:spLocks/>
          </p:cNvSpPr>
          <p:nvPr/>
        </p:nvSpPr>
        <p:spPr bwMode="auto">
          <a:xfrm>
            <a:off x="585925" y="1368710"/>
            <a:ext cx="2317705" cy="2217437"/>
          </a:xfrm>
          <a:custGeom>
            <a:avLst/>
            <a:gdLst>
              <a:gd name="T0" fmla="*/ 1082 w 2626"/>
              <a:gd name="T1" fmla="*/ 0 h 2627"/>
              <a:gd name="T2" fmla="*/ 2370 w 2626"/>
              <a:gd name="T3" fmla="*/ 0 h 2627"/>
              <a:gd name="T4" fmla="*/ 2422 w 2626"/>
              <a:gd name="T5" fmla="*/ 6 h 2627"/>
              <a:gd name="T6" fmla="*/ 2470 w 2626"/>
              <a:gd name="T7" fmla="*/ 20 h 2627"/>
              <a:gd name="T8" fmla="*/ 2514 w 2626"/>
              <a:gd name="T9" fmla="*/ 45 h 2627"/>
              <a:gd name="T10" fmla="*/ 2552 w 2626"/>
              <a:gd name="T11" fmla="*/ 75 h 2627"/>
              <a:gd name="T12" fmla="*/ 2584 w 2626"/>
              <a:gd name="T13" fmla="*/ 114 h 2627"/>
              <a:gd name="T14" fmla="*/ 2607 w 2626"/>
              <a:gd name="T15" fmla="*/ 157 h 2627"/>
              <a:gd name="T16" fmla="*/ 2621 w 2626"/>
              <a:gd name="T17" fmla="*/ 205 h 2627"/>
              <a:gd name="T18" fmla="*/ 2626 w 2626"/>
              <a:gd name="T19" fmla="*/ 257 h 2627"/>
              <a:gd name="T20" fmla="*/ 2626 w 2626"/>
              <a:gd name="T21" fmla="*/ 2373 h 2627"/>
              <a:gd name="T22" fmla="*/ 2621 w 2626"/>
              <a:gd name="T23" fmla="*/ 2423 h 2627"/>
              <a:gd name="T24" fmla="*/ 2607 w 2626"/>
              <a:gd name="T25" fmla="*/ 2471 h 2627"/>
              <a:gd name="T26" fmla="*/ 2584 w 2626"/>
              <a:gd name="T27" fmla="*/ 2515 h 2627"/>
              <a:gd name="T28" fmla="*/ 2552 w 2626"/>
              <a:gd name="T29" fmla="*/ 2552 h 2627"/>
              <a:gd name="T30" fmla="*/ 2514 w 2626"/>
              <a:gd name="T31" fmla="*/ 2584 h 2627"/>
              <a:gd name="T32" fmla="*/ 2470 w 2626"/>
              <a:gd name="T33" fmla="*/ 2608 h 2627"/>
              <a:gd name="T34" fmla="*/ 2422 w 2626"/>
              <a:gd name="T35" fmla="*/ 2622 h 2627"/>
              <a:gd name="T36" fmla="*/ 2370 w 2626"/>
              <a:gd name="T37" fmla="*/ 2627 h 2627"/>
              <a:gd name="T38" fmla="*/ 256 w 2626"/>
              <a:gd name="T39" fmla="*/ 2627 h 2627"/>
              <a:gd name="T40" fmla="*/ 204 w 2626"/>
              <a:gd name="T41" fmla="*/ 2622 h 2627"/>
              <a:gd name="T42" fmla="*/ 156 w 2626"/>
              <a:gd name="T43" fmla="*/ 2608 h 2627"/>
              <a:gd name="T44" fmla="*/ 112 w 2626"/>
              <a:gd name="T45" fmla="*/ 2584 h 2627"/>
              <a:gd name="T46" fmla="*/ 74 w 2626"/>
              <a:gd name="T47" fmla="*/ 2552 h 2627"/>
              <a:gd name="T48" fmla="*/ 44 w 2626"/>
              <a:gd name="T49" fmla="*/ 2515 h 2627"/>
              <a:gd name="T50" fmla="*/ 19 w 2626"/>
              <a:gd name="T51" fmla="*/ 2471 h 2627"/>
              <a:gd name="T52" fmla="*/ 5 w 2626"/>
              <a:gd name="T53" fmla="*/ 2423 h 2627"/>
              <a:gd name="T54" fmla="*/ 0 w 2626"/>
              <a:gd name="T55" fmla="*/ 2373 h 2627"/>
              <a:gd name="T56" fmla="*/ 0 w 2626"/>
              <a:gd name="T57" fmla="*/ 1305 h 2627"/>
              <a:gd name="T58" fmla="*/ 110 w 2626"/>
              <a:gd name="T59" fmla="*/ 1268 h 2627"/>
              <a:gd name="T60" fmla="*/ 211 w 2626"/>
              <a:gd name="T61" fmla="*/ 1227 h 2627"/>
              <a:gd name="T62" fmla="*/ 307 w 2626"/>
              <a:gd name="T63" fmla="*/ 1179 h 2627"/>
              <a:gd name="T64" fmla="*/ 396 w 2626"/>
              <a:gd name="T65" fmla="*/ 1127 h 2627"/>
              <a:gd name="T66" fmla="*/ 478 w 2626"/>
              <a:gd name="T67" fmla="*/ 1072 h 2627"/>
              <a:gd name="T68" fmla="*/ 553 w 2626"/>
              <a:gd name="T69" fmla="*/ 1011 h 2627"/>
              <a:gd name="T70" fmla="*/ 622 w 2626"/>
              <a:gd name="T71" fmla="*/ 949 h 2627"/>
              <a:gd name="T72" fmla="*/ 687 w 2626"/>
              <a:gd name="T73" fmla="*/ 883 h 2627"/>
              <a:gd name="T74" fmla="*/ 745 w 2626"/>
              <a:gd name="T75" fmla="*/ 814 h 2627"/>
              <a:gd name="T76" fmla="*/ 797 w 2626"/>
              <a:gd name="T77" fmla="*/ 744 h 2627"/>
              <a:gd name="T78" fmla="*/ 845 w 2626"/>
              <a:gd name="T79" fmla="*/ 671 h 2627"/>
              <a:gd name="T80" fmla="*/ 888 w 2626"/>
              <a:gd name="T81" fmla="*/ 597 h 2627"/>
              <a:gd name="T82" fmla="*/ 925 w 2626"/>
              <a:gd name="T83" fmla="*/ 522 h 2627"/>
              <a:gd name="T84" fmla="*/ 959 w 2626"/>
              <a:gd name="T85" fmla="*/ 447 h 2627"/>
              <a:gd name="T86" fmla="*/ 987 w 2626"/>
              <a:gd name="T87" fmla="*/ 371 h 2627"/>
              <a:gd name="T88" fmla="*/ 1014 w 2626"/>
              <a:gd name="T89" fmla="*/ 294 h 2627"/>
              <a:gd name="T90" fmla="*/ 1035 w 2626"/>
              <a:gd name="T91" fmla="*/ 219 h 2627"/>
              <a:gd name="T92" fmla="*/ 1053 w 2626"/>
              <a:gd name="T93" fmla="*/ 145 h 2627"/>
              <a:gd name="T94" fmla="*/ 1069 w 2626"/>
              <a:gd name="T95" fmla="*/ 72 h 2627"/>
              <a:gd name="T96" fmla="*/ 1082 w 2626"/>
              <a:gd name="T97" fmla="*/ 0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26" h="2627">
                <a:moveTo>
                  <a:pt x="1082" y="0"/>
                </a:moveTo>
                <a:lnTo>
                  <a:pt x="2370" y="0"/>
                </a:lnTo>
                <a:lnTo>
                  <a:pt x="2422" y="6"/>
                </a:lnTo>
                <a:lnTo>
                  <a:pt x="2470" y="20"/>
                </a:lnTo>
                <a:lnTo>
                  <a:pt x="2514" y="45"/>
                </a:lnTo>
                <a:lnTo>
                  <a:pt x="2552" y="75"/>
                </a:lnTo>
                <a:lnTo>
                  <a:pt x="2584" y="114"/>
                </a:lnTo>
                <a:lnTo>
                  <a:pt x="2607" y="157"/>
                </a:lnTo>
                <a:lnTo>
                  <a:pt x="2621" y="205"/>
                </a:lnTo>
                <a:lnTo>
                  <a:pt x="2626" y="257"/>
                </a:lnTo>
                <a:lnTo>
                  <a:pt x="2626" y="2373"/>
                </a:lnTo>
                <a:lnTo>
                  <a:pt x="2621" y="2423"/>
                </a:lnTo>
                <a:lnTo>
                  <a:pt x="2607" y="2471"/>
                </a:lnTo>
                <a:lnTo>
                  <a:pt x="2584" y="2515"/>
                </a:lnTo>
                <a:lnTo>
                  <a:pt x="2552" y="2552"/>
                </a:lnTo>
                <a:lnTo>
                  <a:pt x="2514" y="2584"/>
                </a:lnTo>
                <a:lnTo>
                  <a:pt x="2470" y="2608"/>
                </a:lnTo>
                <a:lnTo>
                  <a:pt x="2422" y="2622"/>
                </a:lnTo>
                <a:lnTo>
                  <a:pt x="2370" y="2627"/>
                </a:lnTo>
                <a:lnTo>
                  <a:pt x="256" y="2627"/>
                </a:lnTo>
                <a:lnTo>
                  <a:pt x="204" y="2622"/>
                </a:lnTo>
                <a:lnTo>
                  <a:pt x="156" y="2608"/>
                </a:lnTo>
                <a:lnTo>
                  <a:pt x="112" y="2584"/>
                </a:lnTo>
                <a:lnTo>
                  <a:pt x="74" y="2552"/>
                </a:lnTo>
                <a:lnTo>
                  <a:pt x="44" y="2515"/>
                </a:lnTo>
                <a:lnTo>
                  <a:pt x="19" y="2471"/>
                </a:lnTo>
                <a:lnTo>
                  <a:pt x="5" y="2423"/>
                </a:lnTo>
                <a:lnTo>
                  <a:pt x="0" y="2373"/>
                </a:lnTo>
                <a:lnTo>
                  <a:pt x="0" y="1305"/>
                </a:lnTo>
                <a:lnTo>
                  <a:pt x="110" y="1268"/>
                </a:lnTo>
                <a:lnTo>
                  <a:pt x="211" y="1227"/>
                </a:lnTo>
                <a:lnTo>
                  <a:pt x="307" y="1179"/>
                </a:lnTo>
                <a:lnTo>
                  <a:pt x="396" y="1127"/>
                </a:lnTo>
                <a:lnTo>
                  <a:pt x="478" y="1072"/>
                </a:lnTo>
                <a:lnTo>
                  <a:pt x="553" y="1011"/>
                </a:lnTo>
                <a:lnTo>
                  <a:pt x="622" y="949"/>
                </a:lnTo>
                <a:lnTo>
                  <a:pt x="687" y="883"/>
                </a:lnTo>
                <a:lnTo>
                  <a:pt x="745" y="814"/>
                </a:lnTo>
                <a:lnTo>
                  <a:pt x="797" y="744"/>
                </a:lnTo>
                <a:lnTo>
                  <a:pt x="845" y="671"/>
                </a:lnTo>
                <a:lnTo>
                  <a:pt x="888" y="597"/>
                </a:lnTo>
                <a:lnTo>
                  <a:pt x="925" y="522"/>
                </a:lnTo>
                <a:lnTo>
                  <a:pt x="959" y="447"/>
                </a:lnTo>
                <a:lnTo>
                  <a:pt x="987" y="371"/>
                </a:lnTo>
                <a:lnTo>
                  <a:pt x="1014" y="294"/>
                </a:lnTo>
                <a:lnTo>
                  <a:pt x="1035" y="219"/>
                </a:lnTo>
                <a:lnTo>
                  <a:pt x="1053" y="145"/>
                </a:lnTo>
                <a:lnTo>
                  <a:pt x="1069" y="72"/>
                </a:lnTo>
                <a:lnTo>
                  <a:pt x="1082" y="0"/>
                </a:lnTo>
                <a:close/>
              </a:path>
            </a:pathLst>
          </a:custGeom>
          <a:solidFill>
            <a:srgbClr val="E8EDEE"/>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12" name="Freeform 11"/>
          <p:cNvSpPr>
            <a:spLocks/>
          </p:cNvSpPr>
          <p:nvPr/>
        </p:nvSpPr>
        <p:spPr bwMode="auto">
          <a:xfrm>
            <a:off x="3322084" y="1299471"/>
            <a:ext cx="2208216" cy="2394711"/>
          </a:xfrm>
          <a:custGeom>
            <a:avLst/>
            <a:gdLst>
              <a:gd name="T0" fmla="*/ 254 w 2627"/>
              <a:gd name="T1" fmla="*/ 0 h 2627"/>
              <a:gd name="T2" fmla="*/ 1356 w 2627"/>
              <a:gd name="T3" fmla="*/ 0 h 2627"/>
              <a:gd name="T4" fmla="*/ 1376 w 2627"/>
              <a:gd name="T5" fmla="*/ 47 h 2627"/>
              <a:gd name="T6" fmla="*/ 1399 w 2627"/>
              <a:gd name="T7" fmla="*/ 98 h 2627"/>
              <a:gd name="T8" fmla="*/ 1425 w 2627"/>
              <a:gd name="T9" fmla="*/ 152 h 2627"/>
              <a:gd name="T10" fmla="*/ 1457 w 2627"/>
              <a:gd name="T11" fmla="*/ 209 h 2627"/>
              <a:gd name="T12" fmla="*/ 1493 w 2627"/>
              <a:gd name="T13" fmla="*/ 266 h 2627"/>
              <a:gd name="T14" fmla="*/ 1534 w 2627"/>
              <a:gd name="T15" fmla="*/ 326 h 2627"/>
              <a:gd name="T16" fmla="*/ 1580 w 2627"/>
              <a:gd name="T17" fmla="*/ 387 h 2627"/>
              <a:gd name="T18" fmla="*/ 1632 w 2627"/>
              <a:gd name="T19" fmla="*/ 449 h 2627"/>
              <a:gd name="T20" fmla="*/ 1689 w 2627"/>
              <a:gd name="T21" fmla="*/ 511 h 2627"/>
              <a:gd name="T22" fmla="*/ 1751 w 2627"/>
              <a:gd name="T23" fmla="*/ 573 h 2627"/>
              <a:gd name="T24" fmla="*/ 1820 w 2627"/>
              <a:gd name="T25" fmla="*/ 636 h 2627"/>
              <a:gd name="T26" fmla="*/ 1895 w 2627"/>
              <a:gd name="T27" fmla="*/ 696 h 2627"/>
              <a:gd name="T28" fmla="*/ 1977 w 2627"/>
              <a:gd name="T29" fmla="*/ 757 h 2627"/>
              <a:gd name="T30" fmla="*/ 2066 w 2627"/>
              <a:gd name="T31" fmla="*/ 814 h 2627"/>
              <a:gd name="T32" fmla="*/ 2162 w 2627"/>
              <a:gd name="T33" fmla="*/ 869 h 2627"/>
              <a:gd name="T34" fmla="*/ 2267 w 2627"/>
              <a:gd name="T35" fmla="*/ 922 h 2627"/>
              <a:gd name="T36" fmla="*/ 2379 w 2627"/>
              <a:gd name="T37" fmla="*/ 972 h 2627"/>
              <a:gd name="T38" fmla="*/ 2499 w 2627"/>
              <a:gd name="T39" fmla="*/ 1018 h 2627"/>
              <a:gd name="T40" fmla="*/ 2627 w 2627"/>
              <a:gd name="T41" fmla="*/ 1061 h 2627"/>
              <a:gd name="T42" fmla="*/ 2627 w 2627"/>
              <a:gd name="T43" fmla="*/ 2373 h 2627"/>
              <a:gd name="T44" fmla="*/ 2621 w 2627"/>
              <a:gd name="T45" fmla="*/ 2423 h 2627"/>
              <a:gd name="T46" fmla="*/ 2607 w 2627"/>
              <a:gd name="T47" fmla="*/ 2471 h 2627"/>
              <a:gd name="T48" fmla="*/ 2582 w 2627"/>
              <a:gd name="T49" fmla="*/ 2515 h 2627"/>
              <a:gd name="T50" fmla="*/ 2552 w 2627"/>
              <a:gd name="T51" fmla="*/ 2552 h 2627"/>
              <a:gd name="T52" fmla="*/ 2513 w 2627"/>
              <a:gd name="T53" fmla="*/ 2584 h 2627"/>
              <a:gd name="T54" fmla="*/ 2470 w 2627"/>
              <a:gd name="T55" fmla="*/ 2608 h 2627"/>
              <a:gd name="T56" fmla="*/ 2422 w 2627"/>
              <a:gd name="T57" fmla="*/ 2622 h 2627"/>
              <a:gd name="T58" fmla="*/ 2370 w 2627"/>
              <a:gd name="T59" fmla="*/ 2627 h 2627"/>
              <a:gd name="T60" fmla="*/ 254 w 2627"/>
              <a:gd name="T61" fmla="*/ 2627 h 2627"/>
              <a:gd name="T62" fmla="*/ 204 w 2627"/>
              <a:gd name="T63" fmla="*/ 2622 h 2627"/>
              <a:gd name="T64" fmla="*/ 156 w 2627"/>
              <a:gd name="T65" fmla="*/ 2608 h 2627"/>
              <a:gd name="T66" fmla="*/ 112 w 2627"/>
              <a:gd name="T67" fmla="*/ 2584 h 2627"/>
              <a:gd name="T68" fmla="*/ 75 w 2627"/>
              <a:gd name="T69" fmla="*/ 2552 h 2627"/>
              <a:gd name="T70" fmla="*/ 43 w 2627"/>
              <a:gd name="T71" fmla="*/ 2515 h 2627"/>
              <a:gd name="T72" fmla="*/ 19 w 2627"/>
              <a:gd name="T73" fmla="*/ 2471 h 2627"/>
              <a:gd name="T74" fmla="*/ 5 w 2627"/>
              <a:gd name="T75" fmla="*/ 2423 h 2627"/>
              <a:gd name="T76" fmla="*/ 0 w 2627"/>
              <a:gd name="T77" fmla="*/ 2373 h 2627"/>
              <a:gd name="T78" fmla="*/ 0 w 2627"/>
              <a:gd name="T79" fmla="*/ 257 h 2627"/>
              <a:gd name="T80" fmla="*/ 5 w 2627"/>
              <a:gd name="T81" fmla="*/ 205 h 2627"/>
              <a:gd name="T82" fmla="*/ 19 w 2627"/>
              <a:gd name="T83" fmla="*/ 157 h 2627"/>
              <a:gd name="T84" fmla="*/ 43 w 2627"/>
              <a:gd name="T85" fmla="*/ 114 h 2627"/>
              <a:gd name="T86" fmla="*/ 75 w 2627"/>
              <a:gd name="T87" fmla="*/ 75 h 2627"/>
              <a:gd name="T88" fmla="*/ 112 w 2627"/>
              <a:gd name="T89" fmla="*/ 45 h 2627"/>
              <a:gd name="T90" fmla="*/ 156 w 2627"/>
              <a:gd name="T91" fmla="*/ 20 h 2627"/>
              <a:gd name="T92" fmla="*/ 204 w 2627"/>
              <a:gd name="T93" fmla="*/ 6 h 2627"/>
              <a:gd name="T94" fmla="*/ 254 w 2627"/>
              <a:gd name="T95" fmla="*/ 0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27" h="2627">
                <a:moveTo>
                  <a:pt x="254" y="0"/>
                </a:moveTo>
                <a:lnTo>
                  <a:pt x="1356" y="0"/>
                </a:lnTo>
                <a:lnTo>
                  <a:pt x="1376" y="47"/>
                </a:lnTo>
                <a:lnTo>
                  <a:pt x="1399" y="98"/>
                </a:lnTo>
                <a:lnTo>
                  <a:pt x="1425" y="152"/>
                </a:lnTo>
                <a:lnTo>
                  <a:pt x="1457" y="209"/>
                </a:lnTo>
                <a:lnTo>
                  <a:pt x="1493" y="266"/>
                </a:lnTo>
                <a:lnTo>
                  <a:pt x="1534" y="326"/>
                </a:lnTo>
                <a:lnTo>
                  <a:pt x="1580" y="387"/>
                </a:lnTo>
                <a:lnTo>
                  <a:pt x="1632" y="449"/>
                </a:lnTo>
                <a:lnTo>
                  <a:pt x="1689" y="511"/>
                </a:lnTo>
                <a:lnTo>
                  <a:pt x="1751" y="573"/>
                </a:lnTo>
                <a:lnTo>
                  <a:pt x="1820" y="636"/>
                </a:lnTo>
                <a:lnTo>
                  <a:pt x="1895" y="696"/>
                </a:lnTo>
                <a:lnTo>
                  <a:pt x="1977" y="757"/>
                </a:lnTo>
                <a:lnTo>
                  <a:pt x="2066" y="814"/>
                </a:lnTo>
                <a:lnTo>
                  <a:pt x="2162" y="869"/>
                </a:lnTo>
                <a:lnTo>
                  <a:pt x="2267" y="922"/>
                </a:lnTo>
                <a:lnTo>
                  <a:pt x="2379" y="972"/>
                </a:lnTo>
                <a:lnTo>
                  <a:pt x="2499" y="1018"/>
                </a:lnTo>
                <a:lnTo>
                  <a:pt x="2627" y="1061"/>
                </a:lnTo>
                <a:lnTo>
                  <a:pt x="2627" y="2373"/>
                </a:lnTo>
                <a:lnTo>
                  <a:pt x="2621" y="2423"/>
                </a:lnTo>
                <a:lnTo>
                  <a:pt x="2607" y="2471"/>
                </a:lnTo>
                <a:lnTo>
                  <a:pt x="2582" y="2515"/>
                </a:lnTo>
                <a:lnTo>
                  <a:pt x="2552" y="2552"/>
                </a:lnTo>
                <a:lnTo>
                  <a:pt x="2513" y="2584"/>
                </a:lnTo>
                <a:lnTo>
                  <a:pt x="2470" y="2608"/>
                </a:lnTo>
                <a:lnTo>
                  <a:pt x="2422" y="2622"/>
                </a:lnTo>
                <a:lnTo>
                  <a:pt x="2370" y="2627"/>
                </a:lnTo>
                <a:lnTo>
                  <a:pt x="254" y="2627"/>
                </a:lnTo>
                <a:lnTo>
                  <a:pt x="204" y="2622"/>
                </a:lnTo>
                <a:lnTo>
                  <a:pt x="156" y="2608"/>
                </a:lnTo>
                <a:lnTo>
                  <a:pt x="112" y="2584"/>
                </a:lnTo>
                <a:lnTo>
                  <a:pt x="75" y="2552"/>
                </a:lnTo>
                <a:lnTo>
                  <a:pt x="43" y="2515"/>
                </a:lnTo>
                <a:lnTo>
                  <a:pt x="19" y="2471"/>
                </a:lnTo>
                <a:lnTo>
                  <a:pt x="5" y="2423"/>
                </a:lnTo>
                <a:lnTo>
                  <a:pt x="0" y="2373"/>
                </a:lnTo>
                <a:lnTo>
                  <a:pt x="0" y="257"/>
                </a:lnTo>
                <a:lnTo>
                  <a:pt x="5" y="205"/>
                </a:lnTo>
                <a:lnTo>
                  <a:pt x="19" y="157"/>
                </a:lnTo>
                <a:lnTo>
                  <a:pt x="43" y="114"/>
                </a:lnTo>
                <a:lnTo>
                  <a:pt x="75" y="75"/>
                </a:lnTo>
                <a:lnTo>
                  <a:pt x="112" y="45"/>
                </a:lnTo>
                <a:lnTo>
                  <a:pt x="156" y="20"/>
                </a:lnTo>
                <a:lnTo>
                  <a:pt x="204" y="6"/>
                </a:lnTo>
                <a:lnTo>
                  <a:pt x="254" y="0"/>
                </a:lnTo>
                <a:close/>
              </a:path>
            </a:pathLst>
          </a:custGeom>
          <a:solidFill>
            <a:srgbClr val="E8EDEE"/>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13" name="Freeform 12"/>
          <p:cNvSpPr>
            <a:spLocks/>
          </p:cNvSpPr>
          <p:nvPr/>
        </p:nvSpPr>
        <p:spPr bwMode="auto">
          <a:xfrm>
            <a:off x="3322084" y="3937859"/>
            <a:ext cx="2208216" cy="2170336"/>
          </a:xfrm>
          <a:custGeom>
            <a:avLst/>
            <a:gdLst>
              <a:gd name="T0" fmla="*/ 254 w 2627"/>
              <a:gd name="T1" fmla="*/ 0 h 2626"/>
              <a:gd name="T2" fmla="*/ 2370 w 2627"/>
              <a:gd name="T3" fmla="*/ 0 h 2626"/>
              <a:gd name="T4" fmla="*/ 2422 w 2627"/>
              <a:gd name="T5" fmla="*/ 5 h 2626"/>
              <a:gd name="T6" fmla="*/ 2470 w 2627"/>
              <a:gd name="T7" fmla="*/ 19 h 2626"/>
              <a:gd name="T8" fmla="*/ 2513 w 2627"/>
              <a:gd name="T9" fmla="*/ 42 h 2626"/>
              <a:gd name="T10" fmla="*/ 2552 w 2627"/>
              <a:gd name="T11" fmla="*/ 74 h 2626"/>
              <a:gd name="T12" fmla="*/ 2582 w 2627"/>
              <a:gd name="T13" fmla="*/ 112 h 2626"/>
              <a:gd name="T14" fmla="*/ 2607 w 2627"/>
              <a:gd name="T15" fmla="*/ 156 h 2626"/>
              <a:gd name="T16" fmla="*/ 2621 w 2627"/>
              <a:gd name="T17" fmla="*/ 204 h 2626"/>
              <a:gd name="T18" fmla="*/ 2627 w 2627"/>
              <a:gd name="T19" fmla="*/ 256 h 2626"/>
              <a:gd name="T20" fmla="*/ 2627 w 2627"/>
              <a:gd name="T21" fmla="*/ 1285 h 2626"/>
              <a:gd name="T22" fmla="*/ 2516 w 2627"/>
              <a:gd name="T23" fmla="*/ 1331 h 2626"/>
              <a:gd name="T24" fmla="*/ 2413 w 2627"/>
              <a:gd name="T25" fmla="*/ 1381 h 2626"/>
              <a:gd name="T26" fmla="*/ 2317 w 2627"/>
              <a:gd name="T27" fmla="*/ 1438 h 2626"/>
              <a:gd name="T28" fmla="*/ 2228 w 2627"/>
              <a:gd name="T29" fmla="*/ 1498 h 2626"/>
              <a:gd name="T30" fmla="*/ 2144 w 2627"/>
              <a:gd name="T31" fmla="*/ 1562 h 2626"/>
              <a:gd name="T32" fmla="*/ 2068 w 2627"/>
              <a:gd name="T33" fmla="*/ 1630 h 2626"/>
              <a:gd name="T34" fmla="*/ 1998 w 2627"/>
              <a:gd name="T35" fmla="*/ 1701 h 2626"/>
              <a:gd name="T36" fmla="*/ 1933 w 2627"/>
              <a:gd name="T37" fmla="*/ 1774 h 2626"/>
              <a:gd name="T38" fmla="*/ 1874 w 2627"/>
              <a:gd name="T39" fmla="*/ 1849 h 2626"/>
              <a:gd name="T40" fmla="*/ 1820 w 2627"/>
              <a:gd name="T41" fmla="*/ 1927 h 2626"/>
              <a:gd name="T42" fmla="*/ 1772 w 2627"/>
              <a:gd name="T43" fmla="*/ 2005 h 2626"/>
              <a:gd name="T44" fmla="*/ 1728 w 2627"/>
              <a:gd name="T45" fmla="*/ 2085 h 2626"/>
              <a:gd name="T46" fmla="*/ 1689 w 2627"/>
              <a:gd name="T47" fmla="*/ 2165 h 2626"/>
              <a:gd name="T48" fmla="*/ 1653 w 2627"/>
              <a:gd name="T49" fmla="*/ 2244 h 2626"/>
              <a:gd name="T50" fmla="*/ 1623 w 2627"/>
              <a:gd name="T51" fmla="*/ 2324 h 2626"/>
              <a:gd name="T52" fmla="*/ 1596 w 2627"/>
              <a:gd name="T53" fmla="*/ 2402 h 2626"/>
              <a:gd name="T54" fmla="*/ 1571 w 2627"/>
              <a:gd name="T55" fmla="*/ 2479 h 2626"/>
              <a:gd name="T56" fmla="*/ 1552 w 2627"/>
              <a:gd name="T57" fmla="*/ 2553 h 2626"/>
              <a:gd name="T58" fmla="*/ 1534 w 2627"/>
              <a:gd name="T59" fmla="*/ 2626 h 2626"/>
              <a:gd name="T60" fmla="*/ 254 w 2627"/>
              <a:gd name="T61" fmla="*/ 2626 h 2626"/>
              <a:gd name="T62" fmla="*/ 204 w 2627"/>
              <a:gd name="T63" fmla="*/ 2621 h 2626"/>
              <a:gd name="T64" fmla="*/ 156 w 2627"/>
              <a:gd name="T65" fmla="*/ 2607 h 2626"/>
              <a:gd name="T66" fmla="*/ 112 w 2627"/>
              <a:gd name="T67" fmla="*/ 2582 h 2626"/>
              <a:gd name="T68" fmla="*/ 75 w 2627"/>
              <a:gd name="T69" fmla="*/ 2552 h 2626"/>
              <a:gd name="T70" fmla="*/ 43 w 2627"/>
              <a:gd name="T71" fmla="*/ 2514 h 2626"/>
              <a:gd name="T72" fmla="*/ 19 w 2627"/>
              <a:gd name="T73" fmla="*/ 2470 h 2626"/>
              <a:gd name="T74" fmla="*/ 5 w 2627"/>
              <a:gd name="T75" fmla="*/ 2422 h 2626"/>
              <a:gd name="T76" fmla="*/ 0 w 2627"/>
              <a:gd name="T77" fmla="*/ 2370 h 2626"/>
              <a:gd name="T78" fmla="*/ 0 w 2627"/>
              <a:gd name="T79" fmla="*/ 256 h 2626"/>
              <a:gd name="T80" fmla="*/ 5 w 2627"/>
              <a:gd name="T81" fmla="*/ 204 h 2626"/>
              <a:gd name="T82" fmla="*/ 19 w 2627"/>
              <a:gd name="T83" fmla="*/ 156 h 2626"/>
              <a:gd name="T84" fmla="*/ 43 w 2627"/>
              <a:gd name="T85" fmla="*/ 112 h 2626"/>
              <a:gd name="T86" fmla="*/ 75 w 2627"/>
              <a:gd name="T87" fmla="*/ 74 h 2626"/>
              <a:gd name="T88" fmla="*/ 112 w 2627"/>
              <a:gd name="T89" fmla="*/ 42 h 2626"/>
              <a:gd name="T90" fmla="*/ 156 w 2627"/>
              <a:gd name="T91" fmla="*/ 19 h 2626"/>
              <a:gd name="T92" fmla="*/ 204 w 2627"/>
              <a:gd name="T93" fmla="*/ 5 h 2626"/>
              <a:gd name="T94" fmla="*/ 254 w 2627"/>
              <a:gd name="T95" fmla="*/ 0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27" h="2626">
                <a:moveTo>
                  <a:pt x="254" y="0"/>
                </a:moveTo>
                <a:lnTo>
                  <a:pt x="2370" y="0"/>
                </a:lnTo>
                <a:lnTo>
                  <a:pt x="2422" y="5"/>
                </a:lnTo>
                <a:lnTo>
                  <a:pt x="2470" y="19"/>
                </a:lnTo>
                <a:lnTo>
                  <a:pt x="2513" y="42"/>
                </a:lnTo>
                <a:lnTo>
                  <a:pt x="2552" y="74"/>
                </a:lnTo>
                <a:lnTo>
                  <a:pt x="2582" y="112"/>
                </a:lnTo>
                <a:lnTo>
                  <a:pt x="2607" y="156"/>
                </a:lnTo>
                <a:lnTo>
                  <a:pt x="2621" y="204"/>
                </a:lnTo>
                <a:lnTo>
                  <a:pt x="2627" y="256"/>
                </a:lnTo>
                <a:lnTo>
                  <a:pt x="2627" y="1285"/>
                </a:lnTo>
                <a:lnTo>
                  <a:pt x="2516" y="1331"/>
                </a:lnTo>
                <a:lnTo>
                  <a:pt x="2413" y="1381"/>
                </a:lnTo>
                <a:lnTo>
                  <a:pt x="2317" y="1438"/>
                </a:lnTo>
                <a:lnTo>
                  <a:pt x="2228" y="1498"/>
                </a:lnTo>
                <a:lnTo>
                  <a:pt x="2144" y="1562"/>
                </a:lnTo>
                <a:lnTo>
                  <a:pt x="2068" y="1630"/>
                </a:lnTo>
                <a:lnTo>
                  <a:pt x="1998" y="1701"/>
                </a:lnTo>
                <a:lnTo>
                  <a:pt x="1933" y="1774"/>
                </a:lnTo>
                <a:lnTo>
                  <a:pt x="1874" y="1849"/>
                </a:lnTo>
                <a:lnTo>
                  <a:pt x="1820" y="1927"/>
                </a:lnTo>
                <a:lnTo>
                  <a:pt x="1772" y="2005"/>
                </a:lnTo>
                <a:lnTo>
                  <a:pt x="1728" y="2085"/>
                </a:lnTo>
                <a:lnTo>
                  <a:pt x="1689" y="2165"/>
                </a:lnTo>
                <a:lnTo>
                  <a:pt x="1653" y="2244"/>
                </a:lnTo>
                <a:lnTo>
                  <a:pt x="1623" y="2324"/>
                </a:lnTo>
                <a:lnTo>
                  <a:pt x="1596" y="2402"/>
                </a:lnTo>
                <a:lnTo>
                  <a:pt x="1571" y="2479"/>
                </a:lnTo>
                <a:lnTo>
                  <a:pt x="1552" y="2553"/>
                </a:lnTo>
                <a:lnTo>
                  <a:pt x="1534" y="2626"/>
                </a:lnTo>
                <a:lnTo>
                  <a:pt x="254" y="2626"/>
                </a:lnTo>
                <a:lnTo>
                  <a:pt x="204" y="2621"/>
                </a:lnTo>
                <a:lnTo>
                  <a:pt x="156" y="2607"/>
                </a:lnTo>
                <a:lnTo>
                  <a:pt x="112" y="2582"/>
                </a:lnTo>
                <a:lnTo>
                  <a:pt x="75" y="2552"/>
                </a:lnTo>
                <a:lnTo>
                  <a:pt x="43" y="2514"/>
                </a:lnTo>
                <a:lnTo>
                  <a:pt x="19" y="2470"/>
                </a:lnTo>
                <a:lnTo>
                  <a:pt x="5" y="2422"/>
                </a:lnTo>
                <a:lnTo>
                  <a:pt x="0" y="2370"/>
                </a:lnTo>
                <a:lnTo>
                  <a:pt x="0" y="256"/>
                </a:lnTo>
                <a:lnTo>
                  <a:pt x="5" y="204"/>
                </a:lnTo>
                <a:lnTo>
                  <a:pt x="19" y="156"/>
                </a:lnTo>
                <a:lnTo>
                  <a:pt x="43" y="112"/>
                </a:lnTo>
                <a:lnTo>
                  <a:pt x="75" y="74"/>
                </a:lnTo>
                <a:lnTo>
                  <a:pt x="112" y="42"/>
                </a:lnTo>
                <a:lnTo>
                  <a:pt x="156" y="19"/>
                </a:lnTo>
                <a:lnTo>
                  <a:pt x="204" y="5"/>
                </a:lnTo>
                <a:lnTo>
                  <a:pt x="254" y="0"/>
                </a:lnTo>
                <a:close/>
              </a:path>
            </a:pathLst>
          </a:custGeom>
          <a:solidFill>
            <a:srgbClr val="E8EDEE"/>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14" name="Freeform 13"/>
          <p:cNvSpPr>
            <a:spLocks/>
          </p:cNvSpPr>
          <p:nvPr/>
        </p:nvSpPr>
        <p:spPr bwMode="auto">
          <a:xfrm>
            <a:off x="591215" y="3897571"/>
            <a:ext cx="2375936" cy="2276543"/>
          </a:xfrm>
          <a:custGeom>
            <a:avLst/>
            <a:gdLst>
              <a:gd name="T0" fmla="*/ 256 w 2626"/>
              <a:gd name="T1" fmla="*/ 0 h 2626"/>
              <a:gd name="T2" fmla="*/ 2370 w 2626"/>
              <a:gd name="T3" fmla="*/ 0 h 2626"/>
              <a:gd name="T4" fmla="*/ 2422 w 2626"/>
              <a:gd name="T5" fmla="*/ 5 h 2626"/>
              <a:gd name="T6" fmla="*/ 2470 w 2626"/>
              <a:gd name="T7" fmla="*/ 19 h 2626"/>
              <a:gd name="T8" fmla="*/ 2514 w 2626"/>
              <a:gd name="T9" fmla="*/ 42 h 2626"/>
              <a:gd name="T10" fmla="*/ 2552 w 2626"/>
              <a:gd name="T11" fmla="*/ 74 h 2626"/>
              <a:gd name="T12" fmla="*/ 2584 w 2626"/>
              <a:gd name="T13" fmla="*/ 112 h 2626"/>
              <a:gd name="T14" fmla="*/ 2607 w 2626"/>
              <a:gd name="T15" fmla="*/ 156 h 2626"/>
              <a:gd name="T16" fmla="*/ 2621 w 2626"/>
              <a:gd name="T17" fmla="*/ 204 h 2626"/>
              <a:gd name="T18" fmla="*/ 2626 w 2626"/>
              <a:gd name="T19" fmla="*/ 256 h 2626"/>
              <a:gd name="T20" fmla="*/ 2626 w 2626"/>
              <a:gd name="T21" fmla="*/ 2370 h 2626"/>
              <a:gd name="T22" fmla="*/ 2621 w 2626"/>
              <a:gd name="T23" fmla="*/ 2422 h 2626"/>
              <a:gd name="T24" fmla="*/ 2607 w 2626"/>
              <a:gd name="T25" fmla="*/ 2470 h 2626"/>
              <a:gd name="T26" fmla="*/ 2584 w 2626"/>
              <a:gd name="T27" fmla="*/ 2514 h 2626"/>
              <a:gd name="T28" fmla="*/ 2552 w 2626"/>
              <a:gd name="T29" fmla="*/ 2552 h 2626"/>
              <a:gd name="T30" fmla="*/ 2514 w 2626"/>
              <a:gd name="T31" fmla="*/ 2582 h 2626"/>
              <a:gd name="T32" fmla="*/ 2470 w 2626"/>
              <a:gd name="T33" fmla="*/ 2607 h 2626"/>
              <a:gd name="T34" fmla="*/ 2422 w 2626"/>
              <a:gd name="T35" fmla="*/ 2621 h 2626"/>
              <a:gd name="T36" fmla="*/ 2370 w 2626"/>
              <a:gd name="T37" fmla="*/ 2626 h 2626"/>
              <a:gd name="T38" fmla="*/ 1382 w 2626"/>
              <a:gd name="T39" fmla="*/ 2626 h 2626"/>
              <a:gd name="T40" fmla="*/ 1357 w 2626"/>
              <a:gd name="T41" fmla="*/ 2568 h 2626"/>
              <a:gd name="T42" fmla="*/ 1327 w 2626"/>
              <a:gd name="T43" fmla="*/ 2505 h 2626"/>
              <a:gd name="T44" fmla="*/ 1295 w 2626"/>
              <a:gd name="T45" fmla="*/ 2441 h 2626"/>
              <a:gd name="T46" fmla="*/ 1258 w 2626"/>
              <a:gd name="T47" fmla="*/ 2375 h 2626"/>
              <a:gd name="T48" fmla="*/ 1217 w 2626"/>
              <a:gd name="T49" fmla="*/ 2308 h 2626"/>
              <a:gd name="T50" fmla="*/ 1169 w 2626"/>
              <a:gd name="T51" fmla="*/ 2238 h 2626"/>
              <a:gd name="T52" fmla="*/ 1117 w 2626"/>
              <a:gd name="T53" fmla="*/ 2167 h 2626"/>
              <a:gd name="T54" fmla="*/ 1060 w 2626"/>
              <a:gd name="T55" fmla="*/ 2098 h 2626"/>
              <a:gd name="T56" fmla="*/ 998 w 2626"/>
              <a:gd name="T57" fmla="*/ 2028 h 2626"/>
              <a:gd name="T58" fmla="*/ 929 w 2626"/>
              <a:gd name="T59" fmla="*/ 1959 h 2626"/>
              <a:gd name="T60" fmla="*/ 854 w 2626"/>
              <a:gd name="T61" fmla="*/ 1891 h 2626"/>
              <a:gd name="T62" fmla="*/ 772 w 2626"/>
              <a:gd name="T63" fmla="*/ 1824 h 2626"/>
              <a:gd name="T64" fmla="*/ 683 w 2626"/>
              <a:gd name="T65" fmla="*/ 1760 h 2626"/>
              <a:gd name="T66" fmla="*/ 589 w 2626"/>
              <a:gd name="T67" fmla="*/ 1699 h 2626"/>
              <a:gd name="T68" fmla="*/ 485 w 2626"/>
              <a:gd name="T69" fmla="*/ 1640 h 2626"/>
              <a:gd name="T70" fmla="*/ 377 w 2626"/>
              <a:gd name="T71" fmla="*/ 1587 h 2626"/>
              <a:gd name="T72" fmla="*/ 258 w 2626"/>
              <a:gd name="T73" fmla="*/ 1535 h 2626"/>
              <a:gd name="T74" fmla="*/ 133 w 2626"/>
              <a:gd name="T75" fmla="*/ 1491 h 2626"/>
              <a:gd name="T76" fmla="*/ 0 w 2626"/>
              <a:gd name="T77" fmla="*/ 1450 h 2626"/>
              <a:gd name="T78" fmla="*/ 0 w 2626"/>
              <a:gd name="T79" fmla="*/ 256 h 2626"/>
              <a:gd name="T80" fmla="*/ 5 w 2626"/>
              <a:gd name="T81" fmla="*/ 204 h 2626"/>
              <a:gd name="T82" fmla="*/ 19 w 2626"/>
              <a:gd name="T83" fmla="*/ 156 h 2626"/>
              <a:gd name="T84" fmla="*/ 44 w 2626"/>
              <a:gd name="T85" fmla="*/ 112 h 2626"/>
              <a:gd name="T86" fmla="*/ 74 w 2626"/>
              <a:gd name="T87" fmla="*/ 74 h 2626"/>
              <a:gd name="T88" fmla="*/ 112 w 2626"/>
              <a:gd name="T89" fmla="*/ 42 h 2626"/>
              <a:gd name="T90" fmla="*/ 156 w 2626"/>
              <a:gd name="T91" fmla="*/ 19 h 2626"/>
              <a:gd name="T92" fmla="*/ 204 w 2626"/>
              <a:gd name="T93" fmla="*/ 5 h 2626"/>
              <a:gd name="T94" fmla="*/ 256 w 2626"/>
              <a:gd name="T95" fmla="*/ 0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26" h="2626">
                <a:moveTo>
                  <a:pt x="256" y="0"/>
                </a:moveTo>
                <a:lnTo>
                  <a:pt x="2370" y="0"/>
                </a:lnTo>
                <a:lnTo>
                  <a:pt x="2422" y="5"/>
                </a:lnTo>
                <a:lnTo>
                  <a:pt x="2470" y="19"/>
                </a:lnTo>
                <a:lnTo>
                  <a:pt x="2514" y="42"/>
                </a:lnTo>
                <a:lnTo>
                  <a:pt x="2552" y="74"/>
                </a:lnTo>
                <a:lnTo>
                  <a:pt x="2584" y="112"/>
                </a:lnTo>
                <a:lnTo>
                  <a:pt x="2607" y="156"/>
                </a:lnTo>
                <a:lnTo>
                  <a:pt x="2621" y="204"/>
                </a:lnTo>
                <a:lnTo>
                  <a:pt x="2626" y="256"/>
                </a:lnTo>
                <a:lnTo>
                  <a:pt x="2626" y="2370"/>
                </a:lnTo>
                <a:lnTo>
                  <a:pt x="2621" y="2422"/>
                </a:lnTo>
                <a:lnTo>
                  <a:pt x="2607" y="2470"/>
                </a:lnTo>
                <a:lnTo>
                  <a:pt x="2584" y="2514"/>
                </a:lnTo>
                <a:lnTo>
                  <a:pt x="2552" y="2552"/>
                </a:lnTo>
                <a:lnTo>
                  <a:pt x="2514" y="2582"/>
                </a:lnTo>
                <a:lnTo>
                  <a:pt x="2470" y="2607"/>
                </a:lnTo>
                <a:lnTo>
                  <a:pt x="2422" y="2621"/>
                </a:lnTo>
                <a:lnTo>
                  <a:pt x="2370" y="2626"/>
                </a:lnTo>
                <a:lnTo>
                  <a:pt x="1382" y="2626"/>
                </a:lnTo>
                <a:lnTo>
                  <a:pt x="1357" y="2568"/>
                </a:lnTo>
                <a:lnTo>
                  <a:pt x="1327" y="2505"/>
                </a:lnTo>
                <a:lnTo>
                  <a:pt x="1295" y="2441"/>
                </a:lnTo>
                <a:lnTo>
                  <a:pt x="1258" y="2375"/>
                </a:lnTo>
                <a:lnTo>
                  <a:pt x="1217" y="2308"/>
                </a:lnTo>
                <a:lnTo>
                  <a:pt x="1169" y="2238"/>
                </a:lnTo>
                <a:lnTo>
                  <a:pt x="1117" y="2167"/>
                </a:lnTo>
                <a:lnTo>
                  <a:pt x="1060" y="2098"/>
                </a:lnTo>
                <a:lnTo>
                  <a:pt x="998" y="2028"/>
                </a:lnTo>
                <a:lnTo>
                  <a:pt x="929" y="1959"/>
                </a:lnTo>
                <a:lnTo>
                  <a:pt x="854" y="1891"/>
                </a:lnTo>
                <a:lnTo>
                  <a:pt x="772" y="1824"/>
                </a:lnTo>
                <a:lnTo>
                  <a:pt x="683" y="1760"/>
                </a:lnTo>
                <a:lnTo>
                  <a:pt x="589" y="1699"/>
                </a:lnTo>
                <a:lnTo>
                  <a:pt x="485" y="1640"/>
                </a:lnTo>
                <a:lnTo>
                  <a:pt x="377" y="1587"/>
                </a:lnTo>
                <a:lnTo>
                  <a:pt x="258" y="1535"/>
                </a:lnTo>
                <a:lnTo>
                  <a:pt x="133" y="1491"/>
                </a:lnTo>
                <a:lnTo>
                  <a:pt x="0" y="1450"/>
                </a:lnTo>
                <a:lnTo>
                  <a:pt x="0" y="256"/>
                </a:lnTo>
                <a:lnTo>
                  <a:pt x="5" y="204"/>
                </a:lnTo>
                <a:lnTo>
                  <a:pt x="19" y="156"/>
                </a:lnTo>
                <a:lnTo>
                  <a:pt x="44" y="112"/>
                </a:lnTo>
                <a:lnTo>
                  <a:pt x="74" y="74"/>
                </a:lnTo>
                <a:lnTo>
                  <a:pt x="112" y="42"/>
                </a:lnTo>
                <a:lnTo>
                  <a:pt x="156" y="19"/>
                </a:lnTo>
                <a:lnTo>
                  <a:pt x="204" y="5"/>
                </a:lnTo>
                <a:lnTo>
                  <a:pt x="256" y="0"/>
                </a:lnTo>
                <a:close/>
              </a:path>
            </a:pathLst>
          </a:custGeom>
          <a:solidFill>
            <a:srgbClr val="E8EDEE"/>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15" name="Freeform 14"/>
          <p:cNvSpPr>
            <a:spLocks/>
          </p:cNvSpPr>
          <p:nvPr/>
        </p:nvSpPr>
        <p:spPr bwMode="auto">
          <a:xfrm>
            <a:off x="594835" y="1318130"/>
            <a:ext cx="2360428" cy="2360428"/>
          </a:xfrm>
          <a:custGeom>
            <a:avLst/>
            <a:gdLst>
              <a:gd name="T0" fmla="*/ 1664 w 2856"/>
              <a:gd name="T1" fmla="*/ 0 h 2856"/>
              <a:gd name="T2" fmla="*/ 2856 w 2856"/>
              <a:gd name="T3" fmla="*/ 0 h 2856"/>
              <a:gd name="T4" fmla="*/ 2856 w 2856"/>
              <a:gd name="T5" fmla="*/ 2856 h 2856"/>
              <a:gd name="T6" fmla="*/ 0 w 2856"/>
              <a:gd name="T7" fmla="*/ 2856 h 2856"/>
              <a:gd name="T8" fmla="*/ 0 w 2856"/>
              <a:gd name="T9" fmla="*/ 1591 h 2856"/>
              <a:gd name="T10" fmla="*/ 133 w 2856"/>
              <a:gd name="T11" fmla="*/ 1562 h 2856"/>
              <a:gd name="T12" fmla="*/ 260 w 2856"/>
              <a:gd name="T13" fmla="*/ 1529 h 2856"/>
              <a:gd name="T14" fmla="*/ 379 w 2856"/>
              <a:gd name="T15" fmla="*/ 1488 h 2856"/>
              <a:gd name="T16" fmla="*/ 491 w 2856"/>
              <a:gd name="T17" fmla="*/ 1445 h 2856"/>
              <a:gd name="T18" fmla="*/ 596 w 2856"/>
              <a:gd name="T19" fmla="*/ 1395 h 2856"/>
              <a:gd name="T20" fmla="*/ 696 w 2856"/>
              <a:gd name="T21" fmla="*/ 1343 h 2856"/>
              <a:gd name="T22" fmla="*/ 790 w 2856"/>
              <a:gd name="T23" fmla="*/ 1287 h 2856"/>
              <a:gd name="T24" fmla="*/ 877 w 2856"/>
              <a:gd name="T25" fmla="*/ 1226 h 2856"/>
              <a:gd name="T26" fmla="*/ 959 w 2856"/>
              <a:gd name="T27" fmla="*/ 1164 h 2856"/>
              <a:gd name="T28" fmla="*/ 1034 w 2856"/>
              <a:gd name="T29" fmla="*/ 1098 h 2856"/>
              <a:gd name="T30" fmla="*/ 1105 w 2856"/>
              <a:gd name="T31" fmla="*/ 1032 h 2856"/>
              <a:gd name="T32" fmla="*/ 1171 w 2856"/>
              <a:gd name="T33" fmla="*/ 963 h 2856"/>
              <a:gd name="T34" fmla="*/ 1232 w 2856"/>
              <a:gd name="T35" fmla="*/ 891 h 2856"/>
              <a:gd name="T36" fmla="*/ 1287 w 2856"/>
              <a:gd name="T37" fmla="*/ 820 h 2856"/>
              <a:gd name="T38" fmla="*/ 1338 w 2856"/>
              <a:gd name="T39" fmla="*/ 749 h 2856"/>
              <a:gd name="T40" fmla="*/ 1385 w 2856"/>
              <a:gd name="T41" fmla="*/ 678 h 2856"/>
              <a:gd name="T42" fmla="*/ 1427 w 2856"/>
              <a:gd name="T43" fmla="*/ 607 h 2856"/>
              <a:gd name="T44" fmla="*/ 1466 w 2856"/>
              <a:gd name="T45" fmla="*/ 535 h 2856"/>
              <a:gd name="T46" fmla="*/ 1500 w 2856"/>
              <a:gd name="T47" fmla="*/ 466 h 2856"/>
              <a:gd name="T48" fmla="*/ 1532 w 2856"/>
              <a:gd name="T49" fmla="*/ 398 h 2856"/>
              <a:gd name="T50" fmla="*/ 1559 w 2856"/>
              <a:gd name="T51" fmla="*/ 333 h 2856"/>
              <a:gd name="T52" fmla="*/ 1584 w 2856"/>
              <a:gd name="T53" fmla="*/ 269 h 2856"/>
              <a:gd name="T54" fmla="*/ 1605 w 2856"/>
              <a:gd name="T55" fmla="*/ 208 h 2856"/>
              <a:gd name="T56" fmla="*/ 1625 w 2856"/>
              <a:gd name="T57" fmla="*/ 149 h 2856"/>
              <a:gd name="T58" fmla="*/ 1639 w 2856"/>
              <a:gd name="T59" fmla="*/ 96 h 2856"/>
              <a:gd name="T60" fmla="*/ 1653 w 2856"/>
              <a:gd name="T61" fmla="*/ 46 h 2856"/>
              <a:gd name="T62" fmla="*/ 1664 w 2856"/>
              <a:gd name="T63"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56" h="2856">
                <a:moveTo>
                  <a:pt x="1664" y="0"/>
                </a:moveTo>
                <a:lnTo>
                  <a:pt x="2856" y="0"/>
                </a:lnTo>
                <a:lnTo>
                  <a:pt x="2856" y="2856"/>
                </a:lnTo>
                <a:lnTo>
                  <a:pt x="0" y="2856"/>
                </a:lnTo>
                <a:lnTo>
                  <a:pt x="0" y="1591"/>
                </a:lnTo>
                <a:lnTo>
                  <a:pt x="133" y="1562"/>
                </a:lnTo>
                <a:lnTo>
                  <a:pt x="260" y="1529"/>
                </a:lnTo>
                <a:lnTo>
                  <a:pt x="379" y="1488"/>
                </a:lnTo>
                <a:lnTo>
                  <a:pt x="491" y="1445"/>
                </a:lnTo>
                <a:lnTo>
                  <a:pt x="596" y="1395"/>
                </a:lnTo>
                <a:lnTo>
                  <a:pt x="696" y="1343"/>
                </a:lnTo>
                <a:lnTo>
                  <a:pt x="790" y="1287"/>
                </a:lnTo>
                <a:lnTo>
                  <a:pt x="877" y="1226"/>
                </a:lnTo>
                <a:lnTo>
                  <a:pt x="959" y="1164"/>
                </a:lnTo>
                <a:lnTo>
                  <a:pt x="1034" y="1098"/>
                </a:lnTo>
                <a:lnTo>
                  <a:pt x="1105" y="1032"/>
                </a:lnTo>
                <a:lnTo>
                  <a:pt x="1171" y="963"/>
                </a:lnTo>
                <a:lnTo>
                  <a:pt x="1232" y="891"/>
                </a:lnTo>
                <a:lnTo>
                  <a:pt x="1287" y="820"/>
                </a:lnTo>
                <a:lnTo>
                  <a:pt x="1338" y="749"/>
                </a:lnTo>
                <a:lnTo>
                  <a:pt x="1385" y="678"/>
                </a:lnTo>
                <a:lnTo>
                  <a:pt x="1427" y="607"/>
                </a:lnTo>
                <a:lnTo>
                  <a:pt x="1466" y="535"/>
                </a:lnTo>
                <a:lnTo>
                  <a:pt x="1500" y="466"/>
                </a:lnTo>
                <a:lnTo>
                  <a:pt x="1532" y="398"/>
                </a:lnTo>
                <a:lnTo>
                  <a:pt x="1559" y="333"/>
                </a:lnTo>
                <a:lnTo>
                  <a:pt x="1584" y="269"/>
                </a:lnTo>
                <a:lnTo>
                  <a:pt x="1605" y="208"/>
                </a:lnTo>
                <a:lnTo>
                  <a:pt x="1625" y="149"/>
                </a:lnTo>
                <a:lnTo>
                  <a:pt x="1639" y="96"/>
                </a:lnTo>
                <a:lnTo>
                  <a:pt x="1653" y="46"/>
                </a:lnTo>
                <a:lnTo>
                  <a:pt x="1664" y="0"/>
                </a:lnTo>
                <a:close/>
              </a:path>
            </a:pathLst>
          </a:custGeom>
          <a:solidFill>
            <a:srgbClr val="41B6E6"/>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16" name="Freeform 15"/>
          <p:cNvSpPr>
            <a:spLocks/>
          </p:cNvSpPr>
          <p:nvPr/>
        </p:nvSpPr>
        <p:spPr bwMode="auto">
          <a:xfrm>
            <a:off x="594835" y="3747767"/>
            <a:ext cx="2360428" cy="2426348"/>
          </a:xfrm>
          <a:custGeom>
            <a:avLst/>
            <a:gdLst>
              <a:gd name="T0" fmla="*/ 0 w 2856"/>
              <a:gd name="T1" fmla="*/ 0 h 2856"/>
              <a:gd name="T2" fmla="*/ 2856 w 2856"/>
              <a:gd name="T3" fmla="*/ 0 h 2856"/>
              <a:gd name="T4" fmla="*/ 2856 w 2856"/>
              <a:gd name="T5" fmla="*/ 2856 h 2856"/>
              <a:gd name="T6" fmla="*/ 1680 w 2856"/>
              <a:gd name="T7" fmla="*/ 2856 h 2856"/>
              <a:gd name="T8" fmla="*/ 1671 w 2856"/>
              <a:gd name="T9" fmla="*/ 2820 h 2856"/>
              <a:gd name="T10" fmla="*/ 1662 w 2856"/>
              <a:gd name="T11" fmla="*/ 2778 h 2856"/>
              <a:gd name="T12" fmla="*/ 1652 w 2856"/>
              <a:gd name="T13" fmla="*/ 2731 h 2856"/>
              <a:gd name="T14" fmla="*/ 1637 w 2856"/>
              <a:gd name="T15" fmla="*/ 2682 h 2856"/>
              <a:gd name="T16" fmla="*/ 1621 w 2856"/>
              <a:gd name="T17" fmla="*/ 2626 h 2856"/>
              <a:gd name="T18" fmla="*/ 1604 w 2856"/>
              <a:gd name="T19" fmla="*/ 2569 h 2856"/>
              <a:gd name="T20" fmla="*/ 1582 w 2856"/>
              <a:gd name="T21" fmla="*/ 2509 h 2856"/>
              <a:gd name="T22" fmla="*/ 1557 w 2856"/>
              <a:gd name="T23" fmla="*/ 2445 h 2856"/>
              <a:gd name="T24" fmla="*/ 1529 w 2856"/>
              <a:gd name="T25" fmla="*/ 2379 h 2856"/>
              <a:gd name="T26" fmla="*/ 1499 w 2856"/>
              <a:gd name="T27" fmla="*/ 2311 h 2856"/>
              <a:gd name="T28" fmla="*/ 1463 w 2856"/>
              <a:gd name="T29" fmla="*/ 2242 h 2856"/>
              <a:gd name="T30" fmla="*/ 1426 w 2856"/>
              <a:gd name="T31" fmla="*/ 2171 h 2856"/>
              <a:gd name="T32" fmla="*/ 1383 w 2856"/>
              <a:gd name="T33" fmla="*/ 2101 h 2856"/>
              <a:gd name="T34" fmla="*/ 1335 w 2856"/>
              <a:gd name="T35" fmla="*/ 2028 h 2856"/>
              <a:gd name="T36" fmla="*/ 1285 w 2856"/>
              <a:gd name="T37" fmla="*/ 1957 h 2856"/>
              <a:gd name="T38" fmla="*/ 1228 w 2856"/>
              <a:gd name="T39" fmla="*/ 1888 h 2856"/>
              <a:gd name="T40" fmla="*/ 1167 w 2856"/>
              <a:gd name="T41" fmla="*/ 1817 h 2856"/>
              <a:gd name="T42" fmla="*/ 1102 w 2856"/>
              <a:gd name="T43" fmla="*/ 1749 h 2856"/>
              <a:gd name="T44" fmla="*/ 1032 w 2856"/>
              <a:gd name="T45" fmla="*/ 1681 h 2856"/>
              <a:gd name="T46" fmla="*/ 956 w 2856"/>
              <a:gd name="T47" fmla="*/ 1617 h 2856"/>
              <a:gd name="T48" fmla="*/ 874 w 2856"/>
              <a:gd name="T49" fmla="*/ 1555 h 2856"/>
              <a:gd name="T50" fmla="*/ 787 w 2856"/>
              <a:gd name="T51" fmla="*/ 1495 h 2856"/>
              <a:gd name="T52" fmla="*/ 694 w 2856"/>
              <a:gd name="T53" fmla="*/ 1439 h 2856"/>
              <a:gd name="T54" fmla="*/ 594 w 2856"/>
              <a:gd name="T55" fmla="*/ 1386 h 2856"/>
              <a:gd name="T56" fmla="*/ 489 w 2856"/>
              <a:gd name="T57" fmla="*/ 1338 h 2856"/>
              <a:gd name="T58" fmla="*/ 377 w 2856"/>
              <a:gd name="T59" fmla="*/ 1293 h 2856"/>
              <a:gd name="T60" fmla="*/ 258 w 2856"/>
              <a:gd name="T61" fmla="*/ 1256 h 2856"/>
              <a:gd name="T62" fmla="*/ 133 w 2856"/>
              <a:gd name="T63" fmla="*/ 1222 h 2856"/>
              <a:gd name="T64" fmla="*/ 0 w 2856"/>
              <a:gd name="T65" fmla="*/ 1194 h 2856"/>
              <a:gd name="T66" fmla="*/ 0 w 2856"/>
              <a:gd name="T67"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56" h="2856">
                <a:moveTo>
                  <a:pt x="0" y="0"/>
                </a:moveTo>
                <a:lnTo>
                  <a:pt x="2856" y="0"/>
                </a:lnTo>
                <a:lnTo>
                  <a:pt x="2856" y="2856"/>
                </a:lnTo>
                <a:lnTo>
                  <a:pt x="1680" y="2856"/>
                </a:lnTo>
                <a:lnTo>
                  <a:pt x="1671" y="2820"/>
                </a:lnTo>
                <a:lnTo>
                  <a:pt x="1662" y="2778"/>
                </a:lnTo>
                <a:lnTo>
                  <a:pt x="1652" y="2731"/>
                </a:lnTo>
                <a:lnTo>
                  <a:pt x="1637" y="2682"/>
                </a:lnTo>
                <a:lnTo>
                  <a:pt x="1621" y="2626"/>
                </a:lnTo>
                <a:lnTo>
                  <a:pt x="1604" y="2569"/>
                </a:lnTo>
                <a:lnTo>
                  <a:pt x="1582" y="2509"/>
                </a:lnTo>
                <a:lnTo>
                  <a:pt x="1557" y="2445"/>
                </a:lnTo>
                <a:lnTo>
                  <a:pt x="1529" y="2379"/>
                </a:lnTo>
                <a:lnTo>
                  <a:pt x="1499" y="2311"/>
                </a:lnTo>
                <a:lnTo>
                  <a:pt x="1463" y="2242"/>
                </a:lnTo>
                <a:lnTo>
                  <a:pt x="1426" y="2171"/>
                </a:lnTo>
                <a:lnTo>
                  <a:pt x="1383" y="2101"/>
                </a:lnTo>
                <a:lnTo>
                  <a:pt x="1335" y="2028"/>
                </a:lnTo>
                <a:lnTo>
                  <a:pt x="1285" y="1957"/>
                </a:lnTo>
                <a:lnTo>
                  <a:pt x="1228" y="1888"/>
                </a:lnTo>
                <a:lnTo>
                  <a:pt x="1167" y="1817"/>
                </a:lnTo>
                <a:lnTo>
                  <a:pt x="1102" y="1749"/>
                </a:lnTo>
                <a:lnTo>
                  <a:pt x="1032" y="1681"/>
                </a:lnTo>
                <a:lnTo>
                  <a:pt x="956" y="1617"/>
                </a:lnTo>
                <a:lnTo>
                  <a:pt x="874" y="1555"/>
                </a:lnTo>
                <a:lnTo>
                  <a:pt x="787" y="1495"/>
                </a:lnTo>
                <a:lnTo>
                  <a:pt x="694" y="1439"/>
                </a:lnTo>
                <a:lnTo>
                  <a:pt x="594" y="1386"/>
                </a:lnTo>
                <a:lnTo>
                  <a:pt x="489" y="1338"/>
                </a:lnTo>
                <a:lnTo>
                  <a:pt x="377" y="1293"/>
                </a:lnTo>
                <a:lnTo>
                  <a:pt x="258" y="1256"/>
                </a:lnTo>
                <a:lnTo>
                  <a:pt x="133" y="1222"/>
                </a:lnTo>
                <a:lnTo>
                  <a:pt x="0" y="1194"/>
                </a:lnTo>
                <a:lnTo>
                  <a:pt x="0" y="0"/>
                </a:lnTo>
                <a:close/>
              </a:path>
            </a:pathLst>
          </a:custGeom>
          <a:solidFill>
            <a:srgbClr val="425563"/>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17" name="Freeform 16"/>
          <p:cNvSpPr>
            <a:spLocks/>
          </p:cNvSpPr>
          <p:nvPr/>
        </p:nvSpPr>
        <p:spPr bwMode="auto">
          <a:xfrm>
            <a:off x="3132821" y="1299471"/>
            <a:ext cx="2360428" cy="2360428"/>
          </a:xfrm>
          <a:custGeom>
            <a:avLst/>
            <a:gdLst>
              <a:gd name="T0" fmla="*/ 0 w 2856"/>
              <a:gd name="T1" fmla="*/ 0 h 2856"/>
              <a:gd name="T2" fmla="*/ 1281 w 2856"/>
              <a:gd name="T3" fmla="*/ 0 h 2856"/>
              <a:gd name="T4" fmla="*/ 1294 w 2856"/>
              <a:gd name="T5" fmla="*/ 46 h 2856"/>
              <a:gd name="T6" fmla="*/ 1306 w 2856"/>
              <a:gd name="T7" fmla="*/ 98 h 2856"/>
              <a:gd name="T8" fmla="*/ 1322 w 2856"/>
              <a:gd name="T9" fmla="*/ 153 h 2856"/>
              <a:gd name="T10" fmla="*/ 1342 w 2856"/>
              <a:gd name="T11" fmla="*/ 212 h 2856"/>
              <a:gd name="T12" fmla="*/ 1363 w 2856"/>
              <a:gd name="T13" fmla="*/ 272 h 2856"/>
              <a:gd name="T14" fmla="*/ 1388 w 2856"/>
              <a:gd name="T15" fmla="*/ 338 h 2856"/>
              <a:gd name="T16" fmla="*/ 1416 w 2856"/>
              <a:gd name="T17" fmla="*/ 404 h 2856"/>
              <a:gd name="T18" fmla="*/ 1448 w 2856"/>
              <a:gd name="T19" fmla="*/ 473 h 2856"/>
              <a:gd name="T20" fmla="*/ 1484 w 2856"/>
              <a:gd name="T21" fmla="*/ 544 h 2856"/>
              <a:gd name="T22" fmla="*/ 1523 w 2856"/>
              <a:gd name="T23" fmla="*/ 616 h 2856"/>
              <a:gd name="T24" fmla="*/ 1566 w 2856"/>
              <a:gd name="T25" fmla="*/ 689 h 2856"/>
              <a:gd name="T26" fmla="*/ 1614 w 2856"/>
              <a:gd name="T27" fmla="*/ 760 h 2856"/>
              <a:gd name="T28" fmla="*/ 1667 w 2856"/>
              <a:gd name="T29" fmla="*/ 833 h 2856"/>
              <a:gd name="T30" fmla="*/ 1724 w 2856"/>
              <a:gd name="T31" fmla="*/ 906 h 2856"/>
              <a:gd name="T32" fmla="*/ 1787 w 2856"/>
              <a:gd name="T33" fmla="*/ 975 h 2856"/>
              <a:gd name="T34" fmla="*/ 1854 w 2856"/>
              <a:gd name="T35" fmla="*/ 1046 h 2856"/>
              <a:gd name="T36" fmla="*/ 1927 w 2856"/>
              <a:gd name="T37" fmla="*/ 1114 h 2856"/>
              <a:gd name="T38" fmla="*/ 2006 w 2856"/>
              <a:gd name="T39" fmla="*/ 1178 h 2856"/>
              <a:gd name="T40" fmla="*/ 2089 w 2856"/>
              <a:gd name="T41" fmla="*/ 1242 h 2856"/>
              <a:gd name="T42" fmla="*/ 2180 w 2856"/>
              <a:gd name="T43" fmla="*/ 1301 h 2856"/>
              <a:gd name="T44" fmla="*/ 2276 w 2856"/>
              <a:gd name="T45" fmla="*/ 1358 h 2856"/>
              <a:gd name="T46" fmla="*/ 2377 w 2856"/>
              <a:gd name="T47" fmla="*/ 1409 h 2856"/>
              <a:gd name="T48" fmla="*/ 2488 w 2856"/>
              <a:gd name="T49" fmla="*/ 1457 h 2856"/>
              <a:gd name="T50" fmla="*/ 2604 w 2856"/>
              <a:gd name="T51" fmla="*/ 1502 h 2856"/>
              <a:gd name="T52" fmla="*/ 2726 w 2856"/>
              <a:gd name="T53" fmla="*/ 1539 h 2856"/>
              <a:gd name="T54" fmla="*/ 2856 w 2856"/>
              <a:gd name="T55" fmla="*/ 1571 h 2856"/>
              <a:gd name="T56" fmla="*/ 2856 w 2856"/>
              <a:gd name="T57" fmla="*/ 2856 h 2856"/>
              <a:gd name="T58" fmla="*/ 0 w 2856"/>
              <a:gd name="T59" fmla="*/ 2856 h 2856"/>
              <a:gd name="T60" fmla="*/ 0 w 2856"/>
              <a:gd name="T61"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56" h="2856">
                <a:moveTo>
                  <a:pt x="0" y="0"/>
                </a:moveTo>
                <a:lnTo>
                  <a:pt x="1281" y="0"/>
                </a:lnTo>
                <a:lnTo>
                  <a:pt x="1294" y="46"/>
                </a:lnTo>
                <a:lnTo>
                  <a:pt x="1306" y="98"/>
                </a:lnTo>
                <a:lnTo>
                  <a:pt x="1322" y="153"/>
                </a:lnTo>
                <a:lnTo>
                  <a:pt x="1342" y="212"/>
                </a:lnTo>
                <a:lnTo>
                  <a:pt x="1363" y="272"/>
                </a:lnTo>
                <a:lnTo>
                  <a:pt x="1388" y="338"/>
                </a:lnTo>
                <a:lnTo>
                  <a:pt x="1416" y="404"/>
                </a:lnTo>
                <a:lnTo>
                  <a:pt x="1448" y="473"/>
                </a:lnTo>
                <a:lnTo>
                  <a:pt x="1484" y="544"/>
                </a:lnTo>
                <a:lnTo>
                  <a:pt x="1523" y="616"/>
                </a:lnTo>
                <a:lnTo>
                  <a:pt x="1566" y="689"/>
                </a:lnTo>
                <a:lnTo>
                  <a:pt x="1614" y="760"/>
                </a:lnTo>
                <a:lnTo>
                  <a:pt x="1667" y="833"/>
                </a:lnTo>
                <a:lnTo>
                  <a:pt x="1724" y="906"/>
                </a:lnTo>
                <a:lnTo>
                  <a:pt x="1787" y="975"/>
                </a:lnTo>
                <a:lnTo>
                  <a:pt x="1854" y="1046"/>
                </a:lnTo>
                <a:lnTo>
                  <a:pt x="1927" y="1114"/>
                </a:lnTo>
                <a:lnTo>
                  <a:pt x="2006" y="1178"/>
                </a:lnTo>
                <a:lnTo>
                  <a:pt x="2089" y="1242"/>
                </a:lnTo>
                <a:lnTo>
                  <a:pt x="2180" y="1301"/>
                </a:lnTo>
                <a:lnTo>
                  <a:pt x="2276" y="1358"/>
                </a:lnTo>
                <a:lnTo>
                  <a:pt x="2377" y="1409"/>
                </a:lnTo>
                <a:lnTo>
                  <a:pt x="2488" y="1457"/>
                </a:lnTo>
                <a:lnTo>
                  <a:pt x="2604" y="1502"/>
                </a:lnTo>
                <a:lnTo>
                  <a:pt x="2726" y="1539"/>
                </a:lnTo>
                <a:lnTo>
                  <a:pt x="2856" y="1571"/>
                </a:lnTo>
                <a:lnTo>
                  <a:pt x="2856" y="2856"/>
                </a:lnTo>
                <a:lnTo>
                  <a:pt x="0" y="2856"/>
                </a:lnTo>
                <a:lnTo>
                  <a:pt x="0" y="0"/>
                </a:lnTo>
                <a:close/>
              </a:path>
            </a:pathLst>
          </a:custGeom>
          <a:solidFill>
            <a:srgbClr val="003087"/>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18" name="Freeform 17"/>
          <p:cNvSpPr>
            <a:spLocks/>
          </p:cNvSpPr>
          <p:nvPr/>
        </p:nvSpPr>
        <p:spPr bwMode="auto">
          <a:xfrm>
            <a:off x="3136370" y="3760583"/>
            <a:ext cx="2393932" cy="2413531"/>
          </a:xfrm>
          <a:custGeom>
            <a:avLst/>
            <a:gdLst>
              <a:gd name="T0" fmla="*/ 0 w 2856"/>
              <a:gd name="T1" fmla="*/ 0 h 2856"/>
              <a:gd name="T2" fmla="*/ 2856 w 2856"/>
              <a:gd name="T3" fmla="*/ 0 h 2856"/>
              <a:gd name="T4" fmla="*/ 2856 w 2856"/>
              <a:gd name="T5" fmla="*/ 1212 h 2856"/>
              <a:gd name="T6" fmla="*/ 2723 w 2856"/>
              <a:gd name="T7" fmla="*/ 1245 h 2856"/>
              <a:gd name="T8" fmla="*/ 2596 w 2856"/>
              <a:gd name="T9" fmla="*/ 1285 h 2856"/>
              <a:gd name="T10" fmla="*/ 2477 w 2856"/>
              <a:gd name="T11" fmla="*/ 1329 h 2856"/>
              <a:gd name="T12" fmla="*/ 2365 w 2856"/>
              <a:gd name="T13" fmla="*/ 1381 h 2856"/>
              <a:gd name="T14" fmla="*/ 2260 w 2856"/>
              <a:gd name="T15" fmla="*/ 1434 h 2856"/>
              <a:gd name="T16" fmla="*/ 2162 w 2856"/>
              <a:gd name="T17" fmla="*/ 1493 h 2856"/>
              <a:gd name="T18" fmla="*/ 2070 w 2856"/>
              <a:gd name="T19" fmla="*/ 1555 h 2856"/>
              <a:gd name="T20" fmla="*/ 1986 w 2856"/>
              <a:gd name="T21" fmla="*/ 1621 h 2856"/>
              <a:gd name="T22" fmla="*/ 1906 w 2856"/>
              <a:gd name="T23" fmla="*/ 1689 h 2856"/>
              <a:gd name="T24" fmla="*/ 1833 w 2856"/>
              <a:gd name="T25" fmla="*/ 1760 h 2856"/>
              <a:gd name="T26" fmla="*/ 1765 w 2856"/>
              <a:gd name="T27" fmla="*/ 1833 h 2856"/>
              <a:gd name="T28" fmla="*/ 1703 w 2856"/>
              <a:gd name="T29" fmla="*/ 1906 h 2856"/>
              <a:gd name="T30" fmla="*/ 1646 w 2856"/>
              <a:gd name="T31" fmla="*/ 1980 h 2856"/>
              <a:gd name="T32" fmla="*/ 1593 w 2856"/>
              <a:gd name="T33" fmla="*/ 2055 h 2856"/>
              <a:gd name="T34" fmla="*/ 1546 w 2856"/>
              <a:gd name="T35" fmla="*/ 2130 h 2856"/>
              <a:gd name="T36" fmla="*/ 1502 w 2856"/>
              <a:gd name="T37" fmla="*/ 2205 h 2856"/>
              <a:gd name="T38" fmla="*/ 1464 w 2856"/>
              <a:gd name="T39" fmla="*/ 2278 h 2856"/>
              <a:gd name="T40" fmla="*/ 1429 w 2856"/>
              <a:gd name="T41" fmla="*/ 2349 h 2856"/>
              <a:gd name="T42" fmla="*/ 1399 w 2856"/>
              <a:gd name="T43" fmla="*/ 2420 h 2856"/>
              <a:gd name="T44" fmla="*/ 1372 w 2856"/>
              <a:gd name="T45" fmla="*/ 2488 h 2856"/>
              <a:gd name="T46" fmla="*/ 1349 w 2856"/>
              <a:gd name="T47" fmla="*/ 2552 h 2856"/>
              <a:gd name="T48" fmla="*/ 1327 w 2856"/>
              <a:gd name="T49" fmla="*/ 2614 h 2856"/>
              <a:gd name="T50" fmla="*/ 1311 w 2856"/>
              <a:gd name="T51" fmla="*/ 2671 h 2856"/>
              <a:gd name="T52" fmla="*/ 1295 w 2856"/>
              <a:gd name="T53" fmla="*/ 2724 h 2856"/>
              <a:gd name="T54" fmla="*/ 1285 w 2856"/>
              <a:gd name="T55" fmla="*/ 2774 h 2856"/>
              <a:gd name="T56" fmla="*/ 1274 w 2856"/>
              <a:gd name="T57" fmla="*/ 2817 h 2856"/>
              <a:gd name="T58" fmla="*/ 1267 w 2856"/>
              <a:gd name="T59" fmla="*/ 2856 h 2856"/>
              <a:gd name="T60" fmla="*/ 0 w 2856"/>
              <a:gd name="T61" fmla="*/ 2856 h 2856"/>
              <a:gd name="T62" fmla="*/ 0 w 2856"/>
              <a:gd name="T63" fmla="*/ 0 h 2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56" h="2856">
                <a:moveTo>
                  <a:pt x="0" y="0"/>
                </a:moveTo>
                <a:lnTo>
                  <a:pt x="2856" y="0"/>
                </a:lnTo>
                <a:lnTo>
                  <a:pt x="2856" y="1212"/>
                </a:lnTo>
                <a:lnTo>
                  <a:pt x="2723" y="1245"/>
                </a:lnTo>
                <a:lnTo>
                  <a:pt x="2596" y="1285"/>
                </a:lnTo>
                <a:lnTo>
                  <a:pt x="2477" y="1329"/>
                </a:lnTo>
                <a:lnTo>
                  <a:pt x="2365" y="1381"/>
                </a:lnTo>
                <a:lnTo>
                  <a:pt x="2260" y="1434"/>
                </a:lnTo>
                <a:lnTo>
                  <a:pt x="2162" y="1493"/>
                </a:lnTo>
                <a:lnTo>
                  <a:pt x="2070" y="1555"/>
                </a:lnTo>
                <a:lnTo>
                  <a:pt x="1986" y="1621"/>
                </a:lnTo>
                <a:lnTo>
                  <a:pt x="1906" y="1689"/>
                </a:lnTo>
                <a:lnTo>
                  <a:pt x="1833" y="1760"/>
                </a:lnTo>
                <a:lnTo>
                  <a:pt x="1765" y="1833"/>
                </a:lnTo>
                <a:lnTo>
                  <a:pt x="1703" y="1906"/>
                </a:lnTo>
                <a:lnTo>
                  <a:pt x="1646" y="1980"/>
                </a:lnTo>
                <a:lnTo>
                  <a:pt x="1593" y="2055"/>
                </a:lnTo>
                <a:lnTo>
                  <a:pt x="1546" y="2130"/>
                </a:lnTo>
                <a:lnTo>
                  <a:pt x="1502" y="2205"/>
                </a:lnTo>
                <a:lnTo>
                  <a:pt x="1464" y="2278"/>
                </a:lnTo>
                <a:lnTo>
                  <a:pt x="1429" y="2349"/>
                </a:lnTo>
                <a:lnTo>
                  <a:pt x="1399" y="2420"/>
                </a:lnTo>
                <a:lnTo>
                  <a:pt x="1372" y="2488"/>
                </a:lnTo>
                <a:lnTo>
                  <a:pt x="1349" y="2552"/>
                </a:lnTo>
                <a:lnTo>
                  <a:pt x="1327" y="2614"/>
                </a:lnTo>
                <a:lnTo>
                  <a:pt x="1311" y="2671"/>
                </a:lnTo>
                <a:lnTo>
                  <a:pt x="1295" y="2724"/>
                </a:lnTo>
                <a:lnTo>
                  <a:pt x="1285" y="2774"/>
                </a:lnTo>
                <a:lnTo>
                  <a:pt x="1274" y="2817"/>
                </a:lnTo>
                <a:lnTo>
                  <a:pt x="1267" y="2856"/>
                </a:lnTo>
                <a:lnTo>
                  <a:pt x="0" y="2856"/>
                </a:lnTo>
                <a:lnTo>
                  <a:pt x="0" y="0"/>
                </a:lnTo>
                <a:close/>
              </a:path>
            </a:pathLst>
          </a:custGeom>
          <a:solidFill>
            <a:srgbClr val="005EB8"/>
          </a:solidFill>
          <a:ln w="0">
            <a:noFill/>
            <a:prstDash val="solid"/>
            <a:round/>
            <a:headEnd/>
            <a:tailEnd/>
          </a:ln>
          <a:effectLst/>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22" name="TextBox 21"/>
          <p:cNvSpPr txBox="1"/>
          <p:nvPr/>
        </p:nvSpPr>
        <p:spPr>
          <a:xfrm>
            <a:off x="864913" y="2651272"/>
            <a:ext cx="2043988" cy="646331"/>
          </a:xfrm>
          <a:prstGeom prst="rect">
            <a:avLst/>
          </a:prstGeom>
          <a:noFill/>
        </p:spPr>
        <p:txBody>
          <a:bodyPr wrap="square" rtlCol="0" anchor="b">
            <a:spAutoFit/>
          </a:bodyPr>
          <a:lstStyle/>
          <a:p>
            <a:pPr algn="r" defTabSz="1219140">
              <a:defRPr/>
            </a:pPr>
            <a:r>
              <a:rPr lang="en-IN" b="1" dirty="0">
                <a:solidFill>
                  <a:prstClr val="white"/>
                </a:solidFill>
                <a:latin typeface="Arial" pitchFamily="34" charset="0"/>
                <a:cs typeface="Arial" pitchFamily="34" charset="0"/>
              </a:rPr>
              <a:t>Claims management</a:t>
            </a:r>
          </a:p>
        </p:txBody>
      </p:sp>
      <p:sp>
        <p:nvSpPr>
          <p:cNvPr id="23" name="TextBox 22"/>
          <p:cNvSpPr txBox="1"/>
          <p:nvPr/>
        </p:nvSpPr>
        <p:spPr>
          <a:xfrm>
            <a:off x="3359401" y="2651334"/>
            <a:ext cx="2047929" cy="923330"/>
          </a:xfrm>
          <a:prstGeom prst="rect">
            <a:avLst/>
          </a:prstGeom>
          <a:noFill/>
        </p:spPr>
        <p:txBody>
          <a:bodyPr wrap="square" rtlCol="0" anchor="b">
            <a:spAutoFit/>
          </a:bodyPr>
          <a:lstStyle/>
          <a:p>
            <a:pPr defTabSz="1219140">
              <a:defRPr/>
            </a:pPr>
            <a:r>
              <a:rPr lang="en-IN" b="1" dirty="0">
                <a:solidFill>
                  <a:prstClr val="white"/>
                </a:solidFill>
                <a:latin typeface="Arial" pitchFamily="34" charset="0"/>
                <a:cs typeface="Arial" pitchFamily="34" charset="0"/>
              </a:rPr>
              <a:t>Practitioner Performance Advice</a:t>
            </a:r>
          </a:p>
        </p:txBody>
      </p:sp>
      <p:sp>
        <p:nvSpPr>
          <p:cNvPr id="24" name="TextBox 23"/>
          <p:cNvSpPr txBox="1"/>
          <p:nvPr/>
        </p:nvSpPr>
        <p:spPr>
          <a:xfrm>
            <a:off x="853763" y="4046513"/>
            <a:ext cx="2029812" cy="646331"/>
          </a:xfrm>
          <a:prstGeom prst="rect">
            <a:avLst/>
          </a:prstGeom>
          <a:noFill/>
        </p:spPr>
        <p:txBody>
          <a:bodyPr wrap="square" rtlCol="0">
            <a:spAutoFit/>
          </a:bodyPr>
          <a:lstStyle/>
          <a:p>
            <a:pPr algn="r" defTabSz="1219140">
              <a:defRPr/>
            </a:pPr>
            <a:r>
              <a:rPr lang="en-IN" b="1" dirty="0">
                <a:solidFill>
                  <a:prstClr val="white"/>
                </a:solidFill>
                <a:latin typeface="Arial" pitchFamily="34" charset="0"/>
                <a:cs typeface="Arial" pitchFamily="34" charset="0"/>
              </a:rPr>
              <a:t>Primary Care Appeals</a:t>
            </a:r>
          </a:p>
        </p:txBody>
      </p:sp>
      <p:sp>
        <p:nvSpPr>
          <p:cNvPr id="25" name="TextBox 24"/>
          <p:cNvSpPr txBox="1"/>
          <p:nvPr/>
        </p:nvSpPr>
        <p:spPr>
          <a:xfrm>
            <a:off x="3503155" y="4093715"/>
            <a:ext cx="2027147" cy="646331"/>
          </a:xfrm>
          <a:prstGeom prst="rect">
            <a:avLst/>
          </a:prstGeom>
          <a:noFill/>
        </p:spPr>
        <p:txBody>
          <a:bodyPr wrap="square" rtlCol="0">
            <a:spAutoFit/>
          </a:bodyPr>
          <a:lstStyle/>
          <a:p>
            <a:pPr defTabSz="1219140">
              <a:defRPr/>
            </a:pPr>
            <a:r>
              <a:rPr lang="en-IN" b="1" dirty="0">
                <a:solidFill>
                  <a:prstClr val="white"/>
                </a:solidFill>
                <a:latin typeface="Arial" pitchFamily="34" charset="0"/>
                <a:cs typeface="Arial" pitchFamily="34" charset="0"/>
              </a:rPr>
              <a:t>Safety and Learning</a:t>
            </a:r>
          </a:p>
        </p:txBody>
      </p:sp>
      <p:grpSp>
        <p:nvGrpSpPr>
          <p:cNvPr id="59" name="Group 58"/>
          <p:cNvGrpSpPr/>
          <p:nvPr/>
        </p:nvGrpSpPr>
        <p:grpSpPr>
          <a:xfrm>
            <a:off x="4978929" y="5459608"/>
            <a:ext cx="360971" cy="473809"/>
            <a:chOff x="15622588" y="4043363"/>
            <a:chExt cx="2960688" cy="3886201"/>
          </a:xfrm>
          <a:solidFill>
            <a:schemeClr val="bg1"/>
          </a:solidFill>
        </p:grpSpPr>
        <p:sp>
          <p:nvSpPr>
            <p:cNvPr id="57" name="Freeform 25"/>
            <p:cNvSpPr>
              <a:spLocks/>
            </p:cNvSpPr>
            <p:nvPr/>
          </p:nvSpPr>
          <p:spPr bwMode="auto">
            <a:xfrm>
              <a:off x="15622588" y="4368801"/>
              <a:ext cx="2960688" cy="3560763"/>
            </a:xfrm>
            <a:custGeom>
              <a:avLst/>
              <a:gdLst>
                <a:gd name="T0" fmla="*/ 0 w 3729"/>
                <a:gd name="T1" fmla="*/ 0 h 4485"/>
                <a:gd name="T2" fmla="*/ 726 w 3729"/>
                <a:gd name="T3" fmla="*/ 0 h 4485"/>
                <a:gd name="T4" fmla="*/ 547 w 3729"/>
                <a:gd name="T5" fmla="*/ 178 h 4485"/>
                <a:gd name="T6" fmla="*/ 1842 w 3729"/>
                <a:gd name="T7" fmla="*/ 1481 h 4485"/>
                <a:gd name="T8" fmla="*/ 3193 w 3729"/>
                <a:gd name="T9" fmla="*/ 200 h 4485"/>
                <a:gd name="T10" fmla="*/ 2997 w 3729"/>
                <a:gd name="T11" fmla="*/ 6 h 4485"/>
                <a:gd name="T12" fmla="*/ 3729 w 3729"/>
                <a:gd name="T13" fmla="*/ 6 h 4485"/>
                <a:gd name="T14" fmla="*/ 3729 w 3729"/>
                <a:gd name="T15" fmla="*/ 712 h 4485"/>
                <a:gd name="T16" fmla="*/ 3544 w 3729"/>
                <a:gd name="T17" fmla="*/ 530 h 4485"/>
                <a:gd name="T18" fmla="*/ 2613 w 3729"/>
                <a:gd name="T19" fmla="*/ 1458 h 4485"/>
                <a:gd name="T20" fmla="*/ 2276 w 3729"/>
                <a:gd name="T21" fmla="*/ 4485 h 4485"/>
                <a:gd name="T22" fmla="*/ 1507 w 3729"/>
                <a:gd name="T23" fmla="*/ 4485 h 4485"/>
                <a:gd name="T24" fmla="*/ 1150 w 3729"/>
                <a:gd name="T25" fmla="*/ 1481 h 4485"/>
                <a:gd name="T26" fmla="*/ 200 w 3729"/>
                <a:gd name="T27" fmla="*/ 524 h 4485"/>
                <a:gd name="T28" fmla="*/ 17 w 3729"/>
                <a:gd name="T29" fmla="*/ 708 h 4485"/>
                <a:gd name="T30" fmla="*/ 0 w 3729"/>
                <a:gd name="T31" fmla="*/ 0 h 4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9" h="4485">
                  <a:moveTo>
                    <a:pt x="0" y="0"/>
                  </a:moveTo>
                  <a:lnTo>
                    <a:pt x="726" y="0"/>
                  </a:lnTo>
                  <a:lnTo>
                    <a:pt x="547" y="178"/>
                  </a:lnTo>
                  <a:lnTo>
                    <a:pt x="1842" y="1481"/>
                  </a:lnTo>
                  <a:lnTo>
                    <a:pt x="3193" y="200"/>
                  </a:lnTo>
                  <a:lnTo>
                    <a:pt x="2997" y="6"/>
                  </a:lnTo>
                  <a:lnTo>
                    <a:pt x="3729" y="6"/>
                  </a:lnTo>
                  <a:lnTo>
                    <a:pt x="3729" y="712"/>
                  </a:lnTo>
                  <a:lnTo>
                    <a:pt x="3544" y="530"/>
                  </a:lnTo>
                  <a:lnTo>
                    <a:pt x="2613" y="1458"/>
                  </a:lnTo>
                  <a:lnTo>
                    <a:pt x="2276" y="4485"/>
                  </a:lnTo>
                  <a:lnTo>
                    <a:pt x="1507" y="4485"/>
                  </a:lnTo>
                  <a:lnTo>
                    <a:pt x="1150" y="1481"/>
                  </a:lnTo>
                  <a:lnTo>
                    <a:pt x="200" y="524"/>
                  </a:lnTo>
                  <a:lnTo>
                    <a:pt x="17" y="70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58" name="Freeform 26"/>
            <p:cNvSpPr>
              <a:spLocks/>
            </p:cNvSpPr>
            <p:nvPr/>
          </p:nvSpPr>
          <p:spPr bwMode="auto">
            <a:xfrm>
              <a:off x="16668750" y="4043363"/>
              <a:ext cx="868363" cy="865188"/>
            </a:xfrm>
            <a:custGeom>
              <a:avLst/>
              <a:gdLst>
                <a:gd name="T0" fmla="*/ 547 w 1095"/>
                <a:gd name="T1" fmla="*/ 0 h 1090"/>
                <a:gd name="T2" fmla="*/ 616 w 1095"/>
                <a:gd name="T3" fmla="*/ 4 h 1090"/>
                <a:gd name="T4" fmla="*/ 681 w 1095"/>
                <a:gd name="T5" fmla="*/ 16 h 1090"/>
                <a:gd name="T6" fmla="*/ 745 w 1095"/>
                <a:gd name="T7" fmla="*/ 37 h 1090"/>
                <a:gd name="T8" fmla="*/ 805 w 1095"/>
                <a:gd name="T9" fmla="*/ 64 h 1090"/>
                <a:gd name="T10" fmla="*/ 860 w 1095"/>
                <a:gd name="T11" fmla="*/ 98 h 1090"/>
                <a:gd name="T12" fmla="*/ 910 w 1095"/>
                <a:gd name="T13" fmla="*/ 138 h 1090"/>
                <a:gd name="T14" fmla="*/ 957 w 1095"/>
                <a:gd name="T15" fmla="*/ 182 h 1090"/>
                <a:gd name="T16" fmla="*/ 997 w 1095"/>
                <a:gd name="T17" fmla="*/ 234 h 1090"/>
                <a:gd name="T18" fmla="*/ 1029 w 1095"/>
                <a:gd name="T19" fmla="*/ 289 h 1090"/>
                <a:gd name="T20" fmla="*/ 1058 w 1095"/>
                <a:gd name="T21" fmla="*/ 349 h 1090"/>
                <a:gd name="T22" fmla="*/ 1077 w 1095"/>
                <a:gd name="T23" fmla="*/ 411 h 1090"/>
                <a:gd name="T24" fmla="*/ 1090 w 1095"/>
                <a:gd name="T25" fmla="*/ 476 h 1090"/>
                <a:gd name="T26" fmla="*/ 1095 w 1095"/>
                <a:gd name="T27" fmla="*/ 544 h 1090"/>
                <a:gd name="T28" fmla="*/ 1090 w 1095"/>
                <a:gd name="T29" fmla="*/ 614 h 1090"/>
                <a:gd name="T30" fmla="*/ 1077 w 1095"/>
                <a:gd name="T31" fmla="*/ 680 h 1090"/>
                <a:gd name="T32" fmla="*/ 1058 w 1095"/>
                <a:gd name="T33" fmla="*/ 742 h 1090"/>
                <a:gd name="T34" fmla="*/ 1029 w 1095"/>
                <a:gd name="T35" fmla="*/ 801 h 1090"/>
                <a:gd name="T36" fmla="*/ 997 w 1095"/>
                <a:gd name="T37" fmla="*/ 856 h 1090"/>
                <a:gd name="T38" fmla="*/ 957 w 1095"/>
                <a:gd name="T39" fmla="*/ 908 h 1090"/>
                <a:gd name="T40" fmla="*/ 910 w 1095"/>
                <a:gd name="T41" fmla="*/ 952 h 1090"/>
                <a:gd name="T42" fmla="*/ 860 w 1095"/>
                <a:gd name="T43" fmla="*/ 993 h 1090"/>
                <a:gd name="T44" fmla="*/ 805 w 1095"/>
                <a:gd name="T45" fmla="*/ 1027 h 1090"/>
                <a:gd name="T46" fmla="*/ 745 w 1095"/>
                <a:gd name="T47" fmla="*/ 1053 h 1090"/>
                <a:gd name="T48" fmla="*/ 681 w 1095"/>
                <a:gd name="T49" fmla="*/ 1074 h 1090"/>
                <a:gd name="T50" fmla="*/ 616 w 1095"/>
                <a:gd name="T51" fmla="*/ 1086 h 1090"/>
                <a:gd name="T52" fmla="*/ 547 w 1095"/>
                <a:gd name="T53" fmla="*/ 1090 h 1090"/>
                <a:gd name="T54" fmla="*/ 479 w 1095"/>
                <a:gd name="T55" fmla="*/ 1086 h 1090"/>
                <a:gd name="T56" fmla="*/ 413 w 1095"/>
                <a:gd name="T57" fmla="*/ 1074 h 1090"/>
                <a:gd name="T58" fmla="*/ 349 w 1095"/>
                <a:gd name="T59" fmla="*/ 1053 h 1090"/>
                <a:gd name="T60" fmla="*/ 290 w 1095"/>
                <a:gd name="T61" fmla="*/ 1027 h 1090"/>
                <a:gd name="T62" fmla="*/ 235 w 1095"/>
                <a:gd name="T63" fmla="*/ 993 h 1090"/>
                <a:gd name="T64" fmla="*/ 184 w 1095"/>
                <a:gd name="T65" fmla="*/ 952 h 1090"/>
                <a:gd name="T66" fmla="*/ 138 w 1095"/>
                <a:gd name="T67" fmla="*/ 908 h 1090"/>
                <a:gd name="T68" fmla="*/ 98 w 1095"/>
                <a:gd name="T69" fmla="*/ 856 h 1090"/>
                <a:gd name="T70" fmla="*/ 65 w 1095"/>
                <a:gd name="T71" fmla="*/ 801 h 1090"/>
                <a:gd name="T72" fmla="*/ 37 w 1095"/>
                <a:gd name="T73" fmla="*/ 742 h 1090"/>
                <a:gd name="T74" fmla="*/ 17 w 1095"/>
                <a:gd name="T75" fmla="*/ 680 h 1090"/>
                <a:gd name="T76" fmla="*/ 4 w 1095"/>
                <a:gd name="T77" fmla="*/ 614 h 1090"/>
                <a:gd name="T78" fmla="*/ 0 w 1095"/>
                <a:gd name="T79" fmla="*/ 544 h 1090"/>
                <a:gd name="T80" fmla="*/ 4 w 1095"/>
                <a:gd name="T81" fmla="*/ 476 h 1090"/>
                <a:gd name="T82" fmla="*/ 17 w 1095"/>
                <a:gd name="T83" fmla="*/ 411 h 1090"/>
                <a:gd name="T84" fmla="*/ 37 w 1095"/>
                <a:gd name="T85" fmla="*/ 349 h 1090"/>
                <a:gd name="T86" fmla="*/ 65 w 1095"/>
                <a:gd name="T87" fmla="*/ 289 h 1090"/>
                <a:gd name="T88" fmla="*/ 98 w 1095"/>
                <a:gd name="T89" fmla="*/ 234 h 1090"/>
                <a:gd name="T90" fmla="*/ 138 w 1095"/>
                <a:gd name="T91" fmla="*/ 182 h 1090"/>
                <a:gd name="T92" fmla="*/ 184 w 1095"/>
                <a:gd name="T93" fmla="*/ 138 h 1090"/>
                <a:gd name="T94" fmla="*/ 235 w 1095"/>
                <a:gd name="T95" fmla="*/ 98 h 1090"/>
                <a:gd name="T96" fmla="*/ 290 w 1095"/>
                <a:gd name="T97" fmla="*/ 64 h 1090"/>
                <a:gd name="T98" fmla="*/ 349 w 1095"/>
                <a:gd name="T99" fmla="*/ 37 h 1090"/>
                <a:gd name="T100" fmla="*/ 413 w 1095"/>
                <a:gd name="T101" fmla="*/ 16 h 1090"/>
                <a:gd name="T102" fmla="*/ 479 w 1095"/>
                <a:gd name="T103" fmla="*/ 4 h 1090"/>
                <a:gd name="T104" fmla="*/ 547 w 1095"/>
                <a:gd name="T105" fmla="*/ 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5" h="1090">
                  <a:moveTo>
                    <a:pt x="547" y="0"/>
                  </a:moveTo>
                  <a:lnTo>
                    <a:pt x="616" y="4"/>
                  </a:lnTo>
                  <a:lnTo>
                    <a:pt x="681" y="16"/>
                  </a:lnTo>
                  <a:lnTo>
                    <a:pt x="745" y="37"/>
                  </a:lnTo>
                  <a:lnTo>
                    <a:pt x="805" y="64"/>
                  </a:lnTo>
                  <a:lnTo>
                    <a:pt x="860" y="98"/>
                  </a:lnTo>
                  <a:lnTo>
                    <a:pt x="910" y="138"/>
                  </a:lnTo>
                  <a:lnTo>
                    <a:pt x="957" y="182"/>
                  </a:lnTo>
                  <a:lnTo>
                    <a:pt x="997" y="234"/>
                  </a:lnTo>
                  <a:lnTo>
                    <a:pt x="1029" y="289"/>
                  </a:lnTo>
                  <a:lnTo>
                    <a:pt x="1058" y="349"/>
                  </a:lnTo>
                  <a:lnTo>
                    <a:pt x="1077" y="411"/>
                  </a:lnTo>
                  <a:lnTo>
                    <a:pt x="1090" y="476"/>
                  </a:lnTo>
                  <a:lnTo>
                    <a:pt x="1095" y="544"/>
                  </a:lnTo>
                  <a:lnTo>
                    <a:pt x="1090" y="614"/>
                  </a:lnTo>
                  <a:lnTo>
                    <a:pt x="1077" y="680"/>
                  </a:lnTo>
                  <a:lnTo>
                    <a:pt x="1058" y="742"/>
                  </a:lnTo>
                  <a:lnTo>
                    <a:pt x="1029" y="801"/>
                  </a:lnTo>
                  <a:lnTo>
                    <a:pt x="997" y="856"/>
                  </a:lnTo>
                  <a:lnTo>
                    <a:pt x="957" y="908"/>
                  </a:lnTo>
                  <a:lnTo>
                    <a:pt x="910" y="952"/>
                  </a:lnTo>
                  <a:lnTo>
                    <a:pt x="860" y="993"/>
                  </a:lnTo>
                  <a:lnTo>
                    <a:pt x="805" y="1027"/>
                  </a:lnTo>
                  <a:lnTo>
                    <a:pt x="745" y="1053"/>
                  </a:lnTo>
                  <a:lnTo>
                    <a:pt x="681" y="1074"/>
                  </a:lnTo>
                  <a:lnTo>
                    <a:pt x="616" y="1086"/>
                  </a:lnTo>
                  <a:lnTo>
                    <a:pt x="547" y="1090"/>
                  </a:lnTo>
                  <a:lnTo>
                    <a:pt x="479" y="1086"/>
                  </a:lnTo>
                  <a:lnTo>
                    <a:pt x="413" y="1074"/>
                  </a:lnTo>
                  <a:lnTo>
                    <a:pt x="349" y="1053"/>
                  </a:lnTo>
                  <a:lnTo>
                    <a:pt x="290" y="1027"/>
                  </a:lnTo>
                  <a:lnTo>
                    <a:pt x="235" y="993"/>
                  </a:lnTo>
                  <a:lnTo>
                    <a:pt x="184" y="952"/>
                  </a:lnTo>
                  <a:lnTo>
                    <a:pt x="138" y="908"/>
                  </a:lnTo>
                  <a:lnTo>
                    <a:pt x="98" y="856"/>
                  </a:lnTo>
                  <a:lnTo>
                    <a:pt x="65" y="801"/>
                  </a:lnTo>
                  <a:lnTo>
                    <a:pt x="37" y="742"/>
                  </a:lnTo>
                  <a:lnTo>
                    <a:pt x="17" y="680"/>
                  </a:lnTo>
                  <a:lnTo>
                    <a:pt x="4" y="614"/>
                  </a:lnTo>
                  <a:lnTo>
                    <a:pt x="0" y="544"/>
                  </a:lnTo>
                  <a:lnTo>
                    <a:pt x="4" y="476"/>
                  </a:lnTo>
                  <a:lnTo>
                    <a:pt x="17" y="411"/>
                  </a:lnTo>
                  <a:lnTo>
                    <a:pt x="37" y="349"/>
                  </a:lnTo>
                  <a:lnTo>
                    <a:pt x="65" y="289"/>
                  </a:lnTo>
                  <a:lnTo>
                    <a:pt x="98" y="234"/>
                  </a:lnTo>
                  <a:lnTo>
                    <a:pt x="138" y="182"/>
                  </a:lnTo>
                  <a:lnTo>
                    <a:pt x="184" y="138"/>
                  </a:lnTo>
                  <a:lnTo>
                    <a:pt x="235" y="98"/>
                  </a:lnTo>
                  <a:lnTo>
                    <a:pt x="290" y="64"/>
                  </a:lnTo>
                  <a:lnTo>
                    <a:pt x="349" y="37"/>
                  </a:lnTo>
                  <a:lnTo>
                    <a:pt x="413" y="16"/>
                  </a:lnTo>
                  <a:lnTo>
                    <a:pt x="479" y="4"/>
                  </a:lnTo>
                  <a:lnTo>
                    <a:pt x="5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grpSp>
      <p:grpSp>
        <p:nvGrpSpPr>
          <p:cNvPr id="39" name="Group 38"/>
          <p:cNvGrpSpPr/>
          <p:nvPr/>
        </p:nvGrpSpPr>
        <p:grpSpPr>
          <a:xfrm>
            <a:off x="4978929" y="1482829"/>
            <a:ext cx="360971" cy="473809"/>
            <a:chOff x="15622588" y="4043363"/>
            <a:chExt cx="2960688" cy="3886201"/>
          </a:xfrm>
          <a:solidFill>
            <a:schemeClr val="bg1"/>
          </a:solidFill>
        </p:grpSpPr>
        <p:sp>
          <p:nvSpPr>
            <p:cNvPr id="40" name="Freeform 25"/>
            <p:cNvSpPr>
              <a:spLocks/>
            </p:cNvSpPr>
            <p:nvPr/>
          </p:nvSpPr>
          <p:spPr bwMode="auto">
            <a:xfrm>
              <a:off x="15622588" y="4368801"/>
              <a:ext cx="2960688" cy="3560763"/>
            </a:xfrm>
            <a:custGeom>
              <a:avLst/>
              <a:gdLst>
                <a:gd name="T0" fmla="*/ 0 w 3729"/>
                <a:gd name="T1" fmla="*/ 0 h 4485"/>
                <a:gd name="T2" fmla="*/ 726 w 3729"/>
                <a:gd name="T3" fmla="*/ 0 h 4485"/>
                <a:gd name="T4" fmla="*/ 547 w 3729"/>
                <a:gd name="T5" fmla="*/ 178 h 4485"/>
                <a:gd name="T6" fmla="*/ 1842 w 3729"/>
                <a:gd name="T7" fmla="*/ 1481 h 4485"/>
                <a:gd name="T8" fmla="*/ 3193 w 3729"/>
                <a:gd name="T9" fmla="*/ 200 h 4485"/>
                <a:gd name="T10" fmla="*/ 2997 w 3729"/>
                <a:gd name="T11" fmla="*/ 6 h 4485"/>
                <a:gd name="T12" fmla="*/ 3729 w 3729"/>
                <a:gd name="T13" fmla="*/ 6 h 4485"/>
                <a:gd name="T14" fmla="*/ 3729 w 3729"/>
                <a:gd name="T15" fmla="*/ 712 h 4485"/>
                <a:gd name="T16" fmla="*/ 3544 w 3729"/>
                <a:gd name="T17" fmla="*/ 530 h 4485"/>
                <a:gd name="T18" fmla="*/ 2613 w 3729"/>
                <a:gd name="T19" fmla="*/ 1458 h 4485"/>
                <a:gd name="T20" fmla="*/ 2276 w 3729"/>
                <a:gd name="T21" fmla="*/ 4485 h 4485"/>
                <a:gd name="T22" fmla="*/ 1507 w 3729"/>
                <a:gd name="T23" fmla="*/ 4485 h 4485"/>
                <a:gd name="T24" fmla="*/ 1150 w 3729"/>
                <a:gd name="T25" fmla="*/ 1481 h 4485"/>
                <a:gd name="T26" fmla="*/ 200 w 3729"/>
                <a:gd name="T27" fmla="*/ 524 h 4485"/>
                <a:gd name="T28" fmla="*/ 17 w 3729"/>
                <a:gd name="T29" fmla="*/ 708 h 4485"/>
                <a:gd name="T30" fmla="*/ 0 w 3729"/>
                <a:gd name="T31" fmla="*/ 0 h 4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9" h="4485">
                  <a:moveTo>
                    <a:pt x="0" y="0"/>
                  </a:moveTo>
                  <a:lnTo>
                    <a:pt x="726" y="0"/>
                  </a:lnTo>
                  <a:lnTo>
                    <a:pt x="547" y="178"/>
                  </a:lnTo>
                  <a:lnTo>
                    <a:pt x="1842" y="1481"/>
                  </a:lnTo>
                  <a:lnTo>
                    <a:pt x="3193" y="200"/>
                  </a:lnTo>
                  <a:lnTo>
                    <a:pt x="2997" y="6"/>
                  </a:lnTo>
                  <a:lnTo>
                    <a:pt x="3729" y="6"/>
                  </a:lnTo>
                  <a:lnTo>
                    <a:pt x="3729" y="712"/>
                  </a:lnTo>
                  <a:lnTo>
                    <a:pt x="3544" y="530"/>
                  </a:lnTo>
                  <a:lnTo>
                    <a:pt x="2613" y="1458"/>
                  </a:lnTo>
                  <a:lnTo>
                    <a:pt x="2276" y="4485"/>
                  </a:lnTo>
                  <a:lnTo>
                    <a:pt x="1507" y="4485"/>
                  </a:lnTo>
                  <a:lnTo>
                    <a:pt x="1150" y="1481"/>
                  </a:lnTo>
                  <a:lnTo>
                    <a:pt x="200" y="524"/>
                  </a:lnTo>
                  <a:lnTo>
                    <a:pt x="17" y="70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45" name="Freeform 26"/>
            <p:cNvSpPr>
              <a:spLocks/>
            </p:cNvSpPr>
            <p:nvPr/>
          </p:nvSpPr>
          <p:spPr bwMode="auto">
            <a:xfrm>
              <a:off x="16668750" y="4043363"/>
              <a:ext cx="868363" cy="865188"/>
            </a:xfrm>
            <a:custGeom>
              <a:avLst/>
              <a:gdLst>
                <a:gd name="T0" fmla="*/ 547 w 1095"/>
                <a:gd name="T1" fmla="*/ 0 h 1090"/>
                <a:gd name="T2" fmla="*/ 616 w 1095"/>
                <a:gd name="T3" fmla="*/ 4 h 1090"/>
                <a:gd name="T4" fmla="*/ 681 w 1095"/>
                <a:gd name="T5" fmla="*/ 16 h 1090"/>
                <a:gd name="T6" fmla="*/ 745 w 1095"/>
                <a:gd name="T7" fmla="*/ 37 h 1090"/>
                <a:gd name="T8" fmla="*/ 805 w 1095"/>
                <a:gd name="T9" fmla="*/ 64 h 1090"/>
                <a:gd name="T10" fmla="*/ 860 w 1095"/>
                <a:gd name="T11" fmla="*/ 98 h 1090"/>
                <a:gd name="T12" fmla="*/ 910 w 1095"/>
                <a:gd name="T13" fmla="*/ 138 h 1090"/>
                <a:gd name="T14" fmla="*/ 957 w 1095"/>
                <a:gd name="T15" fmla="*/ 182 h 1090"/>
                <a:gd name="T16" fmla="*/ 997 w 1095"/>
                <a:gd name="T17" fmla="*/ 234 h 1090"/>
                <a:gd name="T18" fmla="*/ 1029 w 1095"/>
                <a:gd name="T19" fmla="*/ 289 h 1090"/>
                <a:gd name="T20" fmla="*/ 1058 w 1095"/>
                <a:gd name="T21" fmla="*/ 349 h 1090"/>
                <a:gd name="T22" fmla="*/ 1077 w 1095"/>
                <a:gd name="T23" fmla="*/ 411 h 1090"/>
                <a:gd name="T24" fmla="*/ 1090 w 1095"/>
                <a:gd name="T25" fmla="*/ 476 h 1090"/>
                <a:gd name="T26" fmla="*/ 1095 w 1095"/>
                <a:gd name="T27" fmla="*/ 544 h 1090"/>
                <a:gd name="T28" fmla="*/ 1090 w 1095"/>
                <a:gd name="T29" fmla="*/ 614 h 1090"/>
                <a:gd name="T30" fmla="*/ 1077 w 1095"/>
                <a:gd name="T31" fmla="*/ 680 h 1090"/>
                <a:gd name="T32" fmla="*/ 1058 w 1095"/>
                <a:gd name="T33" fmla="*/ 742 h 1090"/>
                <a:gd name="T34" fmla="*/ 1029 w 1095"/>
                <a:gd name="T35" fmla="*/ 801 h 1090"/>
                <a:gd name="T36" fmla="*/ 997 w 1095"/>
                <a:gd name="T37" fmla="*/ 856 h 1090"/>
                <a:gd name="T38" fmla="*/ 957 w 1095"/>
                <a:gd name="T39" fmla="*/ 908 h 1090"/>
                <a:gd name="T40" fmla="*/ 910 w 1095"/>
                <a:gd name="T41" fmla="*/ 952 h 1090"/>
                <a:gd name="T42" fmla="*/ 860 w 1095"/>
                <a:gd name="T43" fmla="*/ 993 h 1090"/>
                <a:gd name="T44" fmla="*/ 805 w 1095"/>
                <a:gd name="T45" fmla="*/ 1027 h 1090"/>
                <a:gd name="T46" fmla="*/ 745 w 1095"/>
                <a:gd name="T47" fmla="*/ 1053 h 1090"/>
                <a:gd name="T48" fmla="*/ 681 w 1095"/>
                <a:gd name="T49" fmla="*/ 1074 h 1090"/>
                <a:gd name="T50" fmla="*/ 616 w 1095"/>
                <a:gd name="T51" fmla="*/ 1086 h 1090"/>
                <a:gd name="T52" fmla="*/ 547 w 1095"/>
                <a:gd name="T53" fmla="*/ 1090 h 1090"/>
                <a:gd name="T54" fmla="*/ 479 w 1095"/>
                <a:gd name="T55" fmla="*/ 1086 h 1090"/>
                <a:gd name="T56" fmla="*/ 413 w 1095"/>
                <a:gd name="T57" fmla="*/ 1074 h 1090"/>
                <a:gd name="T58" fmla="*/ 349 w 1095"/>
                <a:gd name="T59" fmla="*/ 1053 h 1090"/>
                <a:gd name="T60" fmla="*/ 290 w 1095"/>
                <a:gd name="T61" fmla="*/ 1027 h 1090"/>
                <a:gd name="T62" fmla="*/ 235 w 1095"/>
                <a:gd name="T63" fmla="*/ 993 h 1090"/>
                <a:gd name="T64" fmla="*/ 184 w 1095"/>
                <a:gd name="T65" fmla="*/ 952 h 1090"/>
                <a:gd name="T66" fmla="*/ 138 w 1095"/>
                <a:gd name="T67" fmla="*/ 908 h 1090"/>
                <a:gd name="T68" fmla="*/ 98 w 1095"/>
                <a:gd name="T69" fmla="*/ 856 h 1090"/>
                <a:gd name="T70" fmla="*/ 65 w 1095"/>
                <a:gd name="T71" fmla="*/ 801 h 1090"/>
                <a:gd name="T72" fmla="*/ 37 w 1095"/>
                <a:gd name="T73" fmla="*/ 742 h 1090"/>
                <a:gd name="T74" fmla="*/ 17 w 1095"/>
                <a:gd name="T75" fmla="*/ 680 h 1090"/>
                <a:gd name="T76" fmla="*/ 4 w 1095"/>
                <a:gd name="T77" fmla="*/ 614 h 1090"/>
                <a:gd name="T78" fmla="*/ 0 w 1095"/>
                <a:gd name="T79" fmla="*/ 544 h 1090"/>
                <a:gd name="T80" fmla="*/ 4 w 1095"/>
                <a:gd name="T81" fmla="*/ 476 h 1090"/>
                <a:gd name="T82" fmla="*/ 17 w 1095"/>
                <a:gd name="T83" fmla="*/ 411 h 1090"/>
                <a:gd name="T84" fmla="*/ 37 w 1095"/>
                <a:gd name="T85" fmla="*/ 349 h 1090"/>
                <a:gd name="T86" fmla="*/ 65 w 1095"/>
                <a:gd name="T87" fmla="*/ 289 h 1090"/>
                <a:gd name="T88" fmla="*/ 98 w 1095"/>
                <a:gd name="T89" fmla="*/ 234 h 1090"/>
                <a:gd name="T90" fmla="*/ 138 w 1095"/>
                <a:gd name="T91" fmla="*/ 182 h 1090"/>
                <a:gd name="T92" fmla="*/ 184 w 1095"/>
                <a:gd name="T93" fmla="*/ 138 h 1090"/>
                <a:gd name="T94" fmla="*/ 235 w 1095"/>
                <a:gd name="T95" fmla="*/ 98 h 1090"/>
                <a:gd name="T96" fmla="*/ 290 w 1095"/>
                <a:gd name="T97" fmla="*/ 64 h 1090"/>
                <a:gd name="T98" fmla="*/ 349 w 1095"/>
                <a:gd name="T99" fmla="*/ 37 h 1090"/>
                <a:gd name="T100" fmla="*/ 413 w 1095"/>
                <a:gd name="T101" fmla="*/ 16 h 1090"/>
                <a:gd name="T102" fmla="*/ 479 w 1095"/>
                <a:gd name="T103" fmla="*/ 4 h 1090"/>
                <a:gd name="T104" fmla="*/ 547 w 1095"/>
                <a:gd name="T105" fmla="*/ 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5" h="1090">
                  <a:moveTo>
                    <a:pt x="547" y="0"/>
                  </a:moveTo>
                  <a:lnTo>
                    <a:pt x="616" y="4"/>
                  </a:lnTo>
                  <a:lnTo>
                    <a:pt x="681" y="16"/>
                  </a:lnTo>
                  <a:lnTo>
                    <a:pt x="745" y="37"/>
                  </a:lnTo>
                  <a:lnTo>
                    <a:pt x="805" y="64"/>
                  </a:lnTo>
                  <a:lnTo>
                    <a:pt x="860" y="98"/>
                  </a:lnTo>
                  <a:lnTo>
                    <a:pt x="910" y="138"/>
                  </a:lnTo>
                  <a:lnTo>
                    <a:pt x="957" y="182"/>
                  </a:lnTo>
                  <a:lnTo>
                    <a:pt x="997" y="234"/>
                  </a:lnTo>
                  <a:lnTo>
                    <a:pt x="1029" y="289"/>
                  </a:lnTo>
                  <a:lnTo>
                    <a:pt x="1058" y="349"/>
                  </a:lnTo>
                  <a:lnTo>
                    <a:pt x="1077" y="411"/>
                  </a:lnTo>
                  <a:lnTo>
                    <a:pt x="1090" y="476"/>
                  </a:lnTo>
                  <a:lnTo>
                    <a:pt x="1095" y="544"/>
                  </a:lnTo>
                  <a:lnTo>
                    <a:pt x="1090" y="614"/>
                  </a:lnTo>
                  <a:lnTo>
                    <a:pt x="1077" y="680"/>
                  </a:lnTo>
                  <a:lnTo>
                    <a:pt x="1058" y="742"/>
                  </a:lnTo>
                  <a:lnTo>
                    <a:pt x="1029" y="801"/>
                  </a:lnTo>
                  <a:lnTo>
                    <a:pt x="997" y="856"/>
                  </a:lnTo>
                  <a:lnTo>
                    <a:pt x="957" y="908"/>
                  </a:lnTo>
                  <a:lnTo>
                    <a:pt x="910" y="952"/>
                  </a:lnTo>
                  <a:lnTo>
                    <a:pt x="860" y="993"/>
                  </a:lnTo>
                  <a:lnTo>
                    <a:pt x="805" y="1027"/>
                  </a:lnTo>
                  <a:lnTo>
                    <a:pt x="745" y="1053"/>
                  </a:lnTo>
                  <a:lnTo>
                    <a:pt x="681" y="1074"/>
                  </a:lnTo>
                  <a:lnTo>
                    <a:pt x="616" y="1086"/>
                  </a:lnTo>
                  <a:lnTo>
                    <a:pt x="547" y="1090"/>
                  </a:lnTo>
                  <a:lnTo>
                    <a:pt x="479" y="1086"/>
                  </a:lnTo>
                  <a:lnTo>
                    <a:pt x="413" y="1074"/>
                  </a:lnTo>
                  <a:lnTo>
                    <a:pt x="349" y="1053"/>
                  </a:lnTo>
                  <a:lnTo>
                    <a:pt x="290" y="1027"/>
                  </a:lnTo>
                  <a:lnTo>
                    <a:pt x="235" y="993"/>
                  </a:lnTo>
                  <a:lnTo>
                    <a:pt x="184" y="952"/>
                  </a:lnTo>
                  <a:lnTo>
                    <a:pt x="138" y="908"/>
                  </a:lnTo>
                  <a:lnTo>
                    <a:pt x="98" y="856"/>
                  </a:lnTo>
                  <a:lnTo>
                    <a:pt x="65" y="801"/>
                  </a:lnTo>
                  <a:lnTo>
                    <a:pt x="37" y="742"/>
                  </a:lnTo>
                  <a:lnTo>
                    <a:pt x="17" y="680"/>
                  </a:lnTo>
                  <a:lnTo>
                    <a:pt x="4" y="614"/>
                  </a:lnTo>
                  <a:lnTo>
                    <a:pt x="0" y="544"/>
                  </a:lnTo>
                  <a:lnTo>
                    <a:pt x="4" y="476"/>
                  </a:lnTo>
                  <a:lnTo>
                    <a:pt x="17" y="411"/>
                  </a:lnTo>
                  <a:lnTo>
                    <a:pt x="37" y="349"/>
                  </a:lnTo>
                  <a:lnTo>
                    <a:pt x="65" y="289"/>
                  </a:lnTo>
                  <a:lnTo>
                    <a:pt x="98" y="234"/>
                  </a:lnTo>
                  <a:lnTo>
                    <a:pt x="138" y="182"/>
                  </a:lnTo>
                  <a:lnTo>
                    <a:pt x="184" y="138"/>
                  </a:lnTo>
                  <a:lnTo>
                    <a:pt x="235" y="98"/>
                  </a:lnTo>
                  <a:lnTo>
                    <a:pt x="290" y="64"/>
                  </a:lnTo>
                  <a:lnTo>
                    <a:pt x="349" y="37"/>
                  </a:lnTo>
                  <a:lnTo>
                    <a:pt x="413" y="16"/>
                  </a:lnTo>
                  <a:lnTo>
                    <a:pt x="479" y="4"/>
                  </a:lnTo>
                  <a:lnTo>
                    <a:pt x="5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grpSp>
      <p:grpSp>
        <p:nvGrpSpPr>
          <p:cNvPr id="46" name="Group 45"/>
          <p:cNvGrpSpPr/>
          <p:nvPr/>
        </p:nvGrpSpPr>
        <p:grpSpPr>
          <a:xfrm>
            <a:off x="830952" y="1524392"/>
            <a:ext cx="360971" cy="473809"/>
            <a:chOff x="15622588" y="4043363"/>
            <a:chExt cx="2960688" cy="3886201"/>
          </a:xfrm>
          <a:solidFill>
            <a:schemeClr val="bg1"/>
          </a:solidFill>
        </p:grpSpPr>
        <p:sp>
          <p:nvSpPr>
            <p:cNvPr id="47" name="Freeform 25"/>
            <p:cNvSpPr>
              <a:spLocks/>
            </p:cNvSpPr>
            <p:nvPr/>
          </p:nvSpPr>
          <p:spPr bwMode="auto">
            <a:xfrm>
              <a:off x="15622588" y="4368801"/>
              <a:ext cx="2960688" cy="3560763"/>
            </a:xfrm>
            <a:custGeom>
              <a:avLst/>
              <a:gdLst>
                <a:gd name="T0" fmla="*/ 0 w 3729"/>
                <a:gd name="T1" fmla="*/ 0 h 4485"/>
                <a:gd name="T2" fmla="*/ 726 w 3729"/>
                <a:gd name="T3" fmla="*/ 0 h 4485"/>
                <a:gd name="T4" fmla="*/ 547 w 3729"/>
                <a:gd name="T5" fmla="*/ 178 h 4485"/>
                <a:gd name="T6" fmla="*/ 1842 w 3729"/>
                <a:gd name="T7" fmla="*/ 1481 h 4485"/>
                <a:gd name="T8" fmla="*/ 3193 w 3729"/>
                <a:gd name="T9" fmla="*/ 200 h 4485"/>
                <a:gd name="T10" fmla="*/ 2997 w 3729"/>
                <a:gd name="T11" fmla="*/ 6 h 4485"/>
                <a:gd name="T12" fmla="*/ 3729 w 3729"/>
                <a:gd name="T13" fmla="*/ 6 h 4485"/>
                <a:gd name="T14" fmla="*/ 3729 w 3729"/>
                <a:gd name="T15" fmla="*/ 712 h 4485"/>
                <a:gd name="T16" fmla="*/ 3544 w 3729"/>
                <a:gd name="T17" fmla="*/ 530 h 4485"/>
                <a:gd name="T18" fmla="*/ 2613 w 3729"/>
                <a:gd name="T19" fmla="*/ 1458 h 4485"/>
                <a:gd name="T20" fmla="*/ 2276 w 3729"/>
                <a:gd name="T21" fmla="*/ 4485 h 4485"/>
                <a:gd name="T22" fmla="*/ 1507 w 3729"/>
                <a:gd name="T23" fmla="*/ 4485 h 4485"/>
                <a:gd name="T24" fmla="*/ 1150 w 3729"/>
                <a:gd name="T25" fmla="*/ 1481 h 4485"/>
                <a:gd name="T26" fmla="*/ 200 w 3729"/>
                <a:gd name="T27" fmla="*/ 524 h 4485"/>
                <a:gd name="T28" fmla="*/ 17 w 3729"/>
                <a:gd name="T29" fmla="*/ 708 h 4485"/>
                <a:gd name="T30" fmla="*/ 0 w 3729"/>
                <a:gd name="T31" fmla="*/ 0 h 4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9" h="4485">
                  <a:moveTo>
                    <a:pt x="0" y="0"/>
                  </a:moveTo>
                  <a:lnTo>
                    <a:pt x="726" y="0"/>
                  </a:lnTo>
                  <a:lnTo>
                    <a:pt x="547" y="178"/>
                  </a:lnTo>
                  <a:lnTo>
                    <a:pt x="1842" y="1481"/>
                  </a:lnTo>
                  <a:lnTo>
                    <a:pt x="3193" y="200"/>
                  </a:lnTo>
                  <a:lnTo>
                    <a:pt x="2997" y="6"/>
                  </a:lnTo>
                  <a:lnTo>
                    <a:pt x="3729" y="6"/>
                  </a:lnTo>
                  <a:lnTo>
                    <a:pt x="3729" y="712"/>
                  </a:lnTo>
                  <a:lnTo>
                    <a:pt x="3544" y="530"/>
                  </a:lnTo>
                  <a:lnTo>
                    <a:pt x="2613" y="1458"/>
                  </a:lnTo>
                  <a:lnTo>
                    <a:pt x="2276" y="4485"/>
                  </a:lnTo>
                  <a:lnTo>
                    <a:pt x="1507" y="4485"/>
                  </a:lnTo>
                  <a:lnTo>
                    <a:pt x="1150" y="1481"/>
                  </a:lnTo>
                  <a:lnTo>
                    <a:pt x="200" y="524"/>
                  </a:lnTo>
                  <a:lnTo>
                    <a:pt x="17" y="70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50" name="Freeform 26"/>
            <p:cNvSpPr>
              <a:spLocks/>
            </p:cNvSpPr>
            <p:nvPr/>
          </p:nvSpPr>
          <p:spPr bwMode="auto">
            <a:xfrm>
              <a:off x="16668750" y="4043363"/>
              <a:ext cx="868363" cy="865188"/>
            </a:xfrm>
            <a:custGeom>
              <a:avLst/>
              <a:gdLst>
                <a:gd name="T0" fmla="*/ 547 w 1095"/>
                <a:gd name="T1" fmla="*/ 0 h 1090"/>
                <a:gd name="T2" fmla="*/ 616 w 1095"/>
                <a:gd name="T3" fmla="*/ 4 h 1090"/>
                <a:gd name="T4" fmla="*/ 681 w 1095"/>
                <a:gd name="T5" fmla="*/ 16 h 1090"/>
                <a:gd name="T6" fmla="*/ 745 w 1095"/>
                <a:gd name="T7" fmla="*/ 37 h 1090"/>
                <a:gd name="T8" fmla="*/ 805 w 1095"/>
                <a:gd name="T9" fmla="*/ 64 h 1090"/>
                <a:gd name="T10" fmla="*/ 860 w 1095"/>
                <a:gd name="T11" fmla="*/ 98 h 1090"/>
                <a:gd name="T12" fmla="*/ 910 w 1095"/>
                <a:gd name="T13" fmla="*/ 138 h 1090"/>
                <a:gd name="T14" fmla="*/ 957 w 1095"/>
                <a:gd name="T15" fmla="*/ 182 h 1090"/>
                <a:gd name="T16" fmla="*/ 997 w 1095"/>
                <a:gd name="T17" fmla="*/ 234 h 1090"/>
                <a:gd name="T18" fmla="*/ 1029 w 1095"/>
                <a:gd name="T19" fmla="*/ 289 h 1090"/>
                <a:gd name="T20" fmla="*/ 1058 w 1095"/>
                <a:gd name="T21" fmla="*/ 349 h 1090"/>
                <a:gd name="T22" fmla="*/ 1077 w 1095"/>
                <a:gd name="T23" fmla="*/ 411 h 1090"/>
                <a:gd name="T24" fmla="*/ 1090 w 1095"/>
                <a:gd name="T25" fmla="*/ 476 h 1090"/>
                <a:gd name="T26" fmla="*/ 1095 w 1095"/>
                <a:gd name="T27" fmla="*/ 544 h 1090"/>
                <a:gd name="T28" fmla="*/ 1090 w 1095"/>
                <a:gd name="T29" fmla="*/ 614 h 1090"/>
                <a:gd name="T30" fmla="*/ 1077 w 1095"/>
                <a:gd name="T31" fmla="*/ 680 h 1090"/>
                <a:gd name="T32" fmla="*/ 1058 w 1095"/>
                <a:gd name="T33" fmla="*/ 742 h 1090"/>
                <a:gd name="T34" fmla="*/ 1029 w 1095"/>
                <a:gd name="T35" fmla="*/ 801 h 1090"/>
                <a:gd name="T36" fmla="*/ 997 w 1095"/>
                <a:gd name="T37" fmla="*/ 856 h 1090"/>
                <a:gd name="T38" fmla="*/ 957 w 1095"/>
                <a:gd name="T39" fmla="*/ 908 h 1090"/>
                <a:gd name="T40" fmla="*/ 910 w 1095"/>
                <a:gd name="T41" fmla="*/ 952 h 1090"/>
                <a:gd name="T42" fmla="*/ 860 w 1095"/>
                <a:gd name="T43" fmla="*/ 993 h 1090"/>
                <a:gd name="T44" fmla="*/ 805 w 1095"/>
                <a:gd name="T45" fmla="*/ 1027 h 1090"/>
                <a:gd name="T46" fmla="*/ 745 w 1095"/>
                <a:gd name="T47" fmla="*/ 1053 h 1090"/>
                <a:gd name="T48" fmla="*/ 681 w 1095"/>
                <a:gd name="T49" fmla="*/ 1074 h 1090"/>
                <a:gd name="T50" fmla="*/ 616 w 1095"/>
                <a:gd name="T51" fmla="*/ 1086 h 1090"/>
                <a:gd name="T52" fmla="*/ 547 w 1095"/>
                <a:gd name="T53" fmla="*/ 1090 h 1090"/>
                <a:gd name="T54" fmla="*/ 479 w 1095"/>
                <a:gd name="T55" fmla="*/ 1086 h 1090"/>
                <a:gd name="T56" fmla="*/ 413 w 1095"/>
                <a:gd name="T57" fmla="*/ 1074 h 1090"/>
                <a:gd name="T58" fmla="*/ 349 w 1095"/>
                <a:gd name="T59" fmla="*/ 1053 h 1090"/>
                <a:gd name="T60" fmla="*/ 290 w 1095"/>
                <a:gd name="T61" fmla="*/ 1027 h 1090"/>
                <a:gd name="T62" fmla="*/ 235 w 1095"/>
                <a:gd name="T63" fmla="*/ 993 h 1090"/>
                <a:gd name="T64" fmla="*/ 184 w 1095"/>
                <a:gd name="T65" fmla="*/ 952 h 1090"/>
                <a:gd name="T66" fmla="*/ 138 w 1095"/>
                <a:gd name="T67" fmla="*/ 908 h 1090"/>
                <a:gd name="T68" fmla="*/ 98 w 1095"/>
                <a:gd name="T69" fmla="*/ 856 h 1090"/>
                <a:gd name="T70" fmla="*/ 65 w 1095"/>
                <a:gd name="T71" fmla="*/ 801 h 1090"/>
                <a:gd name="T72" fmla="*/ 37 w 1095"/>
                <a:gd name="T73" fmla="*/ 742 h 1090"/>
                <a:gd name="T74" fmla="*/ 17 w 1095"/>
                <a:gd name="T75" fmla="*/ 680 h 1090"/>
                <a:gd name="T76" fmla="*/ 4 w 1095"/>
                <a:gd name="T77" fmla="*/ 614 h 1090"/>
                <a:gd name="T78" fmla="*/ 0 w 1095"/>
                <a:gd name="T79" fmla="*/ 544 h 1090"/>
                <a:gd name="T80" fmla="*/ 4 w 1095"/>
                <a:gd name="T81" fmla="*/ 476 h 1090"/>
                <a:gd name="T82" fmla="*/ 17 w 1095"/>
                <a:gd name="T83" fmla="*/ 411 h 1090"/>
                <a:gd name="T84" fmla="*/ 37 w 1095"/>
                <a:gd name="T85" fmla="*/ 349 h 1090"/>
                <a:gd name="T86" fmla="*/ 65 w 1095"/>
                <a:gd name="T87" fmla="*/ 289 h 1090"/>
                <a:gd name="T88" fmla="*/ 98 w 1095"/>
                <a:gd name="T89" fmla="*/ 234 h 1090"/>
                <a:gd name="T90" fmla="*/ 138 w 1095"/>
                <a:gd name="T91" fmla="*/ 182 h 1090"/>
                <a:gd name="T92" fmla="*/ 184 w 1095"/>
                <a:gd name="T93" fmla="*/ 138 h 1090"/>
                <a:gd name="T94" fmla="*/ 235 w 1095"/>
                <a:gd name="T95" fmla="*/ 98 h 1090"/>
                <a:gd name="T96" fmla="*/ 290 w 1095"/>
                <a:gd name="T97" fmla="*/ 64 h 1090"/>
                <a:gd name="T98" fmla="*/ 349 w 1095"/>
                <a:gd name="T99" fmla="*/ 37 h 1090"/>
                <a:gd name="T100" fmla="*/ 413 w 1095"/>
                <a:gd name="T101" fmla="*/ 16 h 1090"/>
                <a:gd name="T102" fmla="*/ 479 w 1095"/>
                <a:gd name="T103" fmla="*/ 4 h 1090"/>
                <a:gd name="T104" fmla="*/ 547 w 1095"/>
                <a:gd name="T105" fmla="*/ 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5" h="1090">
                  <a:moveTo>
                    <a:pt x="547" y="0"/>
                  </a:moveTo>
                  <a:lnTo>
                    <a:pt x="616" y="4"/>
                  </a:lnTo>
                  <a:lnTo>
                    <a:pt x="681" y="16"/>
                  </a:lnTo>
                  <a:lnTo>
                    <a:pt x="745" y="37"/>
                  </a:lnTo>
                  <a:lnTo>
                    <a:pt x="805" y="64"/>
                  </a:lnTo>
                  <a:lnTo>
                    <a:pt x="860" y="98"/>
                  </a:lnTo>
                  <a:lnTo>
                    <a:pt x="910" y="138"/>
                  </a:lnTo>
                  <a:lnTo>
                    <a:pt x="957" y="182"/>
                  </a:lnTo>
                  <a:lnTo>
                    <a:pt x="997" y="234"/>
                  </a:lnTo>
                  <a:lnTo>
                    <a:pt x="1029" y="289"/>
                  </a:lnTo>
                  <a:lnTo>
                    <a:pt x="1058" y="349"/>
                  </a:lnTo>
                  <a:lnTo>
                    <a:pt x="1077" y="411"/>
                  </a:lnTo>
                  <a:lnTo>
                    <a:pt x="1090" y="476"/>
                  </a:lnTo>
                  <a:lnTo>
                    <a:pt x="1095" y="544"/>
                  </a:lnTo>
                  <a:lnTo>
                    <a:pt x="1090" y="614"/>
                  </a:lnTo>
                  <a:lnTo>
                    <a:pt x="1077" y="680"/>
                  </a:lnTo>
                  <a:lnTo>
                    <a:pt x="1058" y="742"/>
                  </a:lnTo>
                  <a:lnTo>
                    <a:pt x="1029" y="801"/>
                  </a:lnTo>
                  <a:lnTo>
                    <a:pt x="997" y="856"/>
                  </a:lnTo>
                  <a:lnTo>
                    <a:pt x="957" y="908"/>
                  </a:lnTo>
                  <a:lnTo>
                    <a:pt x="910" y="952"/>
                  </a:lnTo>
                  <a:lnTo>
                    <a:pt x="860" y="993"/>
                  </a:lnTo>
                  <a:lnTo>
                    <a:pt x="805" y="1027"/>
                  </a:lnTo>
                  <a:lnTo>
                    <a:pt x="745" y="1053"/>
                  </a:lnTo>
                  <a:lnTo>
                    <a:pt x="681" y="1074"/>
                  </a:lnTo>
                  <a:lnTo>
                    <a:pt x="616" y="1086"/>
                  </a:lnTo>
                  <a:lnTo>
                    <a:pt x="547" y="1090"/>
                  </a:lnTo>
                  <a:lnTo>
                    <a:pt x="479" y="1086"/>
                  </a:lnTo>
                  <a:lnTo>
                    <a:pt x="413" y="1074"/>
                  </a:lnTo>
                  <a:lnTo>
                    <a:pt x="349" y="1053"/>
                  </a:lnTo>
                  <a:lnTo>
                    <a:pt x="290" y="1027"/>
                  </a:lnTo>
                  <a:lnTo>
                    <a:pt x="235" y="993"/>
                  </a:lnTo>
                  <a:lnTo>
                    <a:pt x="184" y="952"/>
                  </a:lnTo>
                  <a:lnTo>
                    <a:pt x="138" y="908"/>
                  </a:lnTo>
                  <a:lnTo>
                    <a:pt x="98" y="856"/>
                  </a:lnTo>
                  <a:lnTo>
                    <a:pt x="65" y="801"/>
                  </a:lnTo>
                  <a:lnTo>
                    <a:pt x="37" y="742"/>
                  </a:lnTo>
                  <a:lnTo>
                    <a:pt x="17" y="680"/>
                  </a:lnTo>
                  <a:lnTo>
                    <a:pt x="4" y="614"/>
                  </a:lnTo>
                  <a:lnTo>
                    <a:pt x="0" y="544"/>
                  </a:lnTo>
                  <a:lnTo>
                    <a:pt x="4" y="476"/>
                  </a:lnTo>
                  <a:lnTo>
                    <a:pt x="17" y="411"/>
                  </a:lnTo>
                  <a:lnTo>
                    <a:pt x="37" y="349"/>
                  </a:lnTo>
                  <a:lnTo>
                    <a:pt x="65" y="289"/>
                  </a:lnTo>
                  <a:lnTo>
                    <a:pt x="98" y="234"/>
                  </a:lnTo>
                  <a:lnTo>
                    <a:pt x="138" y="182"/>
                  </a:lnTo>
                  <a:lnTo>
                    <a:pt x="184" y="138"/>
                  </a:lnTo>
                  <a:lnTo>
                    <a:pt x="235" y="98"/>
                  </a:lnTo>
                  <a:lnTo>
                    <a:pt x="290" y="64"/>
                  </a:lnTo>
                  <a:lnTo>
                    <a:pt x="349" y="37"/>
                  </a:lnTo>
                  <a:lnTo>
                    <a:pt x="413" y="16"/>
                  </a:lnTo>
                  <a:lnTo>
                    <a:pt x="479" y="4"/>
                  </a:lnTo>
                  <a:lnTo>
                    <a:pt x="5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grpSp>
      <p:grpSp>
        <p:nvGrpSpPr>
          <p:cNvPr id="51" name="Group 50"/>
          <p:cNvGrpSpPr/>
          <p:nvPr/>
        </p:nvGrpSpPr>
        <p:grpSpPr>
          <a:xfrm>
            <a:off x="778015" y="5499285"/>
            <a:ext cx="360971" cy="473809"/>
            <a:chOff x="15622588" y="4043363"/>
            <a:chExt cx="2960688" cy="3886201"/>
          </a:xfrm>
          <a:solidFill>
            <a:schemeClr val="bg1"/>
          </a:solidFill>
        </p:grpSpPr>
        <p:sp>
          <p:nvSpPr>
            <p:cNvPr id="52" name="Freeform 25"/>
            <p:cNvSpPr>
              <a:spLocks/>
            </p:cNvSpPr>
            <p:nvPr/>
          </p:nvSpPr>
          <p:spPr bwMode="auto">
            <a:xfrm>
              <a:off x="15622588" y="4368801"/>
              <a:ext cx="2960688" cy="3560763"/>
            </a:xfrm>
            <a:custGeom>
              <a:avLst/>
              <a:gdLst>
                <a:gd name="T0" fmla="*/ 0 w 3729"/>
                <a:gd name="T1" fmla="*/ 0 h 4485"/>
                <a:gd name="T2" fmla="*/ 726 w 3729"/>
                <a:gd name="T3" fmla="*/ 0 h 4485"/>
                <a:gd name="T4" fmla="*/ 547 w 3729"/>
                <a:gd name="T5" fmla="*/ 178 h 4485"/>
                <a:gd name="T6" fmla="*/ 1842 w 3729"/>
                <a:gd name="T7" fmla="*/ 1481 h 4485"/>
                <a:gd name="T8" fmla="*/ 3193 w 3729"/>
                <a:gd name="T9" fmla="*/ 200 h 4485"/>
                <a:gd name="T10" fmla="*/ 2997 w 3729"/>
                <a:gd name="T11" fmla="*/ 6 h 4485"/>
                <a:gd name="T12" fmla="*/ 3729 w 3729"/>
                <a:gd name="T13" fmla="*/ 6 h 4485"/>
                <a:gd name="T14" fmla="*/ 3729 w 3729"/>
                <a:gd name="T15" fmla="*/ 712 h 4485"/>
                <a:gd name="T16" fmla="*/ 3544 w 3729"/>
                <a:gd name="T17" fmla="*/ 530 h 4485"/>
                <a:gd name="T18" fmla="*/ 2613 w 3729"/>
                <a:gd name="T19" fmla="*/ 1458 h 4485"/>
                <a:gd name="T20" fmla="*/ 2276 w 3729"/>
                <a:gd name="T21" fmla="*/ 4485 h 4485"/>
                <a:gd name="T22" fmla="*/ 1507 w 3729"/>
                <a:gd name="T23" fmla="*/ 4485 h 4485"/>
                <a:gd name="T24" fmla="*/ 1150 w 3729"/>
                <a:gd name="T25" fmla="*/ 1481 h 4485"/>
                <a:gd name="T26" fmla="*/ 200 w 3729"/>
                <a:gd name="T27" fmla="*/ 524 h 4485"/>
                <a:gd name="T28" fmla="*/ 17 w 3729"/>
                <a:gd name="T29" fmla="*/ 708 h 4485"/>
                <a:gd name="T30" fmla="*/ 0 w 3729"/>
                <a:gd name="T31" fmla="*/ 0 h 4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9" h="4485">
                  <a:moveTo>
                    <a:pt x="0" y="0"/>
                  </a:moveTo>
                  <a:lnTo>
                    <a:pt x="726" y="0"/>
                  </a:lnTo>
                  <a:lnTo>
                    <a:pt x="547" y="178"/>
                  </a:lnTo>
                  <a:lnTo>
                    <a:pt x="1842" y="1481"/>
                  </a:lnTo>
                  <a:lnTo>
                    <a:pt x="3193" y="200"/>
                  </a:lnTo>
                  <a:lnTo>
                    <a:pt x="2997" y="6"/>
                  </a:lnTo>
                  <a:lnTo>
                    <a:pt x="3729" y="6"/>
                  </a:lnTo>
                  <a:lnTo>
                    <a:pt x="3729" y="712"/>
                  </a:lnTo>
                  <a:lnTo>
                    <a:pt x="3544" y="530"/>
                  </a:lnTo>
                  <a:lnTo>
                    <a:pt x="2613" y="1458"/>
                  </a:lnTo>
                  <a:lnTo>
                    <a:pt x="2276" y="4485"/>
                  </a:lnTo>
                  <a:lnTo>
                    <a:pt x="1507" y="4485"/>
                  </a:lnTo>
                  <a:lnTo>
                    <a:pt x="1150" y="1481"/>
                  </a:lnTo>
                  <a:lnTo>
                    <a:pt x="200" y="524"/>
                  </a:lnTo>
                  <a:lnTo>
                    <a:pt x="17" y="70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sp>
          <p:nvSpPr>
            <p:cNvPr id="54" name="Freeform 26"/>
            <p:cNvSpPr>
              <a:spLocks/>
            </p:cNvSpPr>
            <p:nvPr/>
          </p:nvSpPr>
          <p:spPr bwMode="auto">
            <a:xfrm>
              <a:off x="16668750" y="4043363"/>
              <a:ext cx="868363" cy="865188"/>
            </a:xfrm>
            <a:custGeom>
              <a:avLst/>
              <a:gdLst>
                <a:gd name="T0" fmla="*/ 547 w 1095"/>
                <a:gd name="T1" fmla="*/ 0 h 1090"/>
                <a:gd name="T2" fmla="*/ 616 w 1095"/>
                <a:gd name="T3" fmla="*/ 4 h 1090"/>
                <a:gd name="T4" fmla="*/ 681 w 1095"/>
                <a:gd name="T5" fmla="*/ 16 h 1090"/>
                <a:gd name="T6" fmla="*/ 745 w 1095"/>
                <a:gd name="T7" fmla="*/ 37 h 1090"/>
                <a:gd name="T8" fmla="*/ 805 w 1095"/>
                <a:gd name="T9" fmla="*/ 64 h 1090"/>
                <a:gd name="T10" fmla="*/ 860 w 1095"/>
                <a:gd name="T11" fmla="*/ 98 h 1090"/>
                <a:gd name="T12" fmla="*/ 910 w 1095"/>
                <a:gd name="T13" fmla="*/ 138 h 1090"/>
                <a:gd name="T14" fmla="*/ 957 w 1095"/>
                <a:gd name="T15" fmla="*/ 182 h 1090"/>
                <a:gd name="T16" fmla="*/ 997 w 1095"/>
                <a:gd name="T17" fmla="*/ 234 h 1090"/>
                <a:gd name="T18" fmla="*/ 1029 w 1095"/>
                <a:gd name="T19" fmla="*/ 289 h 1090"/>
                <a:gd name="T20" fmla="*/ 1058 w 1095"/>
                <a:gd name="T21" fmla="*/ 349 h 1090"/>
                <a:gd name="T22" fmla="*/ 1077 w 1095"/>
                <a:gd name="T23" fmla="*/ 411 h 1090"/>
                <a:gd name="T24" fmla="*/ 1090 w 1095"/>
                <a:gd name="T25" fmla="*/ 476 h 1090"/>
                <a:gd name="T26" fmla="*/ 1095 w 1095"/>
                <a:gd name="T27" fmla="*/ 544 h 1090"/>
                <a:gd name="T28" fmla="*/ 1090 w 1095"/>
                <a:gd name="T29" fmla="*/ 614 h 1090"/>
                <a:gd name="T30" fmla="*/ 1077 w 1095"/>
                <a:gd name="T31" fmla="*/ 680 h 1090"/>
                <a:gd name="T32" fmla="*/ 1058 w 1095"/>
                <a:gd name="T33" fmla="*/ 742 h 1090"/>
                <a:gd name="T34" fmla="*/ 1029 w 1095"/>
                <a:gd name="T35" fmla="*/ 801 h 1090"/>
                <a:gd name="T36" fmla="*/ 997 w 1095"/>
                <a:gd name="T37" fmla="*/ 856 h 1090"/>
                <a:gd name="T38" fmla="*/ 957 w 1095"/>
                <a:gd name="T39" fmla="*/ 908 h 1090"/>
                <a:gd name="T40" fmla="*/ 910 w 1095"/>
                <a:gd name="T41" fmla="*/ 952 h 1090"/>
                <a:gd name="T42" fmla="*/ 860 w 1095"/>
                <a:gd name="T43" fmla="*/ 993 h 1090"/>
                <a:gd name="T44" fmla="*/ 805 w 1095"/>
                <a:gd name="T45" fmla="*/ 1027 h 1090"/>
                <a:gd name="T46" fmla="*/ 745 w 1095"/>
                <a:gd name="T47" fmla="*/ 1053 h 1090"/>
                <a:gd name="T48" fmla="*/ 681 w 1095"/>
                <a:gd name="T49" fmla="*/ 1074 h 1090"/>
                <a:gd name="T50" fmla="*/ 616 w 1095"/>
                <a:gd name="T51" fmla="*/ 1086 h 1090"/>
                <a:gd name="T52" fmla="*/ 547 w 1095"/>
                <a:gd name="T53" fmla="*/ 1090 h 1090"/>
                <a:gd name="T54" fmla="*/ 479 w 1095"/>
                <a:gd name="T55" fmla="*/ 1086 h 1090"/>
                <a:gd name="T56" fmla="*/ 413 w 1095"/>
                <a:gd name="T57" fmla="*/ 1074 h 1090"/>
                <a:gd name="T58" fmla="*/ 349 w 1095"/>
                <a:gd name="T59" fmla="*/ 1053 h 1090"/>
                <a:gd name="T60" fmla="*/ 290 w 1095"/>
                <a:gd name="T61" fmla="*/ 1027 h 1090"/>
                <a:gd name="T62" fmla="*/ 235 w 1095"/>
                <a:gd name="T63" fmla="*/ 993 h 1090"/>
                <a:gd name="T64" fmla="*/ 184 w 1095"/>
                <a:gd name="T65" fmla="*/ 952 h 1090"/>
                <a:gd name="T66" fmla="*/ 138 w 1095"/>
                <a:gd name="T67" fmla="*/ 908 h 1090"/>
                <a:gd name="T68" fmla="*/ 98 w 1095"/>
                <a:gd name="T69" fmla="*/ 856 h 1090"/>
                <a:gd name="T70" fmla="*/ 65 w 1095"/>
                <a:gd name="T71" fmla="*/ 801 h 1090"/>
                <a:gd name="T72" fmla="*/ 37 w 1095"/>
                <a:gd name="T73" fmla="*/ 742 h 1090"/>
                <a:gd name="T74" fmla="*/ 17 w 1095"/>
                <a:gd name="T75" fmla="*/ 680 h 1090"/>
                <a:gd name="T76" fmla="*/ 4 w 1095"/>
                <a:gd name="T77" fmla="*/ 614 h 1090"/>
                <a:gd name="T78" fmla="*/ 0 w 1095"/>
                <a:gd name="T79" fmla="*/ 544 h 1090"/>
                <a:gd name="T80" fmla="*/ 4 w 1095"/>
                <a:gd name="T81" fmla="*/ 476 h 1090"/>
                <a:gd name="T82" fmla="*/ 17 w 1095"/>
                <a:gd name="T83" fmla="*/ 411 h 1090"/>
                <a:gd name="T84" fmla="*/ 37 w 1095"/>
                <a:gd name="T85" fmla="*/ 349 h 1090"/>
                <a:gd name="T86" fmla="*/ 65 w 1095"/>
                <a:gd name="T87" fmla="*/ 289 h 1090"/>
                <a:gd name="T88" fmla="*/ 98 w 1095"/>
                <a:gd name="T89" fmla="*/ 234 h 1090"/>
                <a:gd name="T90" fmla="*/ 138 w 1095"/>
                <a:gd name="T91" fmla="*/ 182 h 1090"/>
                <a:gd name="T92" fmla="*/ 184 w 1095"/>
                <a:gd name="T93" fmla="*/ 138 h 1090"/>
                <a:gd name="T94" fmla="*/ 235 w 1095"/>
                <a:gd name="T95" fmla="*/ 98 h 1090"/>
                <a:gd name="T96" fmla="*/ 290 w 1095"/>
                <a:gd name="T97" fmla="*/ 64 h 1090"/>
                <a:gd name="T98" fmla="*/ 349 w 1095"/>
                <a:gd name="T99" fmla="*/ 37 h 1090"/>
                <a:gd name="T100" fmla="*/ 413 w 1095"/>
                <a:gd name="T101" fmla="*/ 16 h 1090"/>
                <a:gd name="T102" fmla="*/ 479 w 1095"/>
                <a:gd name="T103" fmla="*/ 4 h 1090"/>
                <a:gd name="T104" fmla="*/ 547 w 1095"/>
                <a:gd name="T105" fmla="*/ 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5" h="1090">
                  <a:moveTo>
                    <a:pt x="547" y="0"/>
                  </a:moveTo>
                  <a:lnTo>
                    <a:pt x="616" y="4"/>
                  </a:lnTo>
                  <a:lnTo>
                    <a:pt x="681" y="16"/>
                  </a:lnTo>
                  <a:lnTo>
                    <a:pt x="745" y="37"/>
                  </a:lnTo>
                  <a:lnTo>
                    <a:pt x="805" y="64"/>
                  </a:lnTo>
                  <a:lnTo>
                    <a:pt x="860" y="98"/>
                  </a:lnTo>
                  <a:lnTo>
                    <a:pt x="910" y="138"/>
                  </a:lnTo>
                  <a:lnTo>
                    <a:pt x="957" y="182"/>
                  </a:lnTo>
                  <a:lnTo>
                    <a:pt x="997" y="234"/>
                  </a:lnTo>
                  <a:lnTo>
                    <a:pt x="1029" y="289"/>
                  </a:lnTo>
                  <a:lnTo>
                    <a:pt x="1058" y="349"/>
                  </a:lnTo>
                  <a:lnTo>
                    <a:pt x="1077" y="411"/>
                  </a:lnTo>
                  <a:lnTo>
                    <a:pt x="1090" y="476"/>
                  </a:lnTo>
                  <a:lnTo>
                    <a:pt x="1095" y="544"/>
                  </a:lnTo>
                  <a:lnTo>
                    <a:pt x="1090" y="614"/>
                  </a:lnTo>
                  <a:lnTo>
                    <a:pt x="1077" y="680"/>
                  </a:lnTo>
                  <a:lnTo>
                    <a:pt x="1058" y="742"/>
                  </a:lnTo>
                  <a:lnTo>
                    <a:pt x="1029" y="801"/>
                  </a:lnTo>
                  <a:lnTo>
                    <a:pt x="997" y="856"/>
                  </a:lnTo>
                  <a:lnTo>
                    <a:pt x="957" y="908"/>
                  </a:lnTo>
                  <a:lnTo>
                    <a:pt x="910" y="952"/>
                  </a:lnTo>
                  <a:lnTo>
                    <a:pt x="860" y="993"/>
                  </a:lnTo>
                  <a:lnTo>
                    <a:pt x="805" y="1027"/>
                  </a:lnTo>
                  <a:lnTo>
                    <a:pt x="745" y="1053"/>
                  </a:lnTo>
                  <a:lnTo>
                    <a:pt x="681" y="1074"/>
                  </a:lnTo>
                  <a:lnTo>
                    <a:pt x="616" y="1086"/>
                  </a:lnTo>
                  <a:lnTo>
                    <a:pt x="547" y="1090"/>
                  </a:lnTo>
                  <a:lnTo>
                    <a:pt x="479" y="1086"/>
                  </a:lnTo>
                  <a:lnTo>
                    <a:pt x="413" y="1074"/>
                  </a:lnTo>
                  <a:lnTo>
                    <a:pt x="349" y="1053"/>
                  </a:lnTo>
                  <a:lnTo>
                    <a:pt x="290" y="1027"/>
                  </a:lnTo>
                  <a:lnTo>
                    <a:pt x="235" y="993"/>
                  </a:lnTo>
                  <a:lnTo>
                    <a:pt x="184" y="952"/>
                  </a:lnTo>
                  <a:lnTo>
                    <a:pt x="138" y="908"/>
                  </a:lnTo>
                  <a:lnTo>
                    <a:pt x="98" y="856"/>
                  </a:lnTo>
                  <a:lnTo>
                    <a:pt x="65" y="801"/>
                  </a:lnTo>
                  <a:lnTo>
                    <a:pt x="37" y="742"/>
                  </a:lnTo>
                  <a:lnTo>
                    <a:pt x="17" y="680"/>
                  </a:lnTo>
                  <a:lnTo>
                    <a:pt x="4" y="614"/>
                  </a:lnTo>
                  <a:lnTo>
                    <a:pt x="0" y="544"/>
                  </a:lnTo>
                  <a:lnTo>
                    <a:pt x="4" y="476"/>
                  </a:lnTo>
                  <a:lnTo>
                    <a:pt x="17" y="411"/>
                  </a:lnTo>
                  <a:lnTo>
                    <a:pt x="37" y="349"/>
                  </a:lnTo>
                  <a:lnTo>
                    <a:pt x="65" y="289"/>
                  </a:lnTo>
                  <a:lnTo>
                    <a:pt x="98" y="234"/>
                  </a:lnTo>
                  <a:lnTo>
                    <a:pt x="138" y="182"/>
                  </a:lnTo>
                  <a:lnTo>
                    <a:pt x="184" y="138"/>
                  </a:lnTo>
                  <a:lnTo>
                    <a:pt x="235" y="98"/>
                  </a:lnTo>
                  <a:lnTo>
                    <a:pt x="290" y="64"/>
                  </a:lnTo>
                  <a:lnTo>
                    <a:pt x="349" y="37"/>
                  </a:lnTo>
                  <a:lnTo>
                    <a:pt x="413" y="16"/>
                  </a:lnTo>
                  <a:lnTo>
                    <a:pt x="479" y="4"/>
                  </a:lnTo>
                  <a:lnTo>
                    <a:pt x="5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1219140">
                <a:defRPr/>
              </a:pPr>
              <a:endParaRPr lang="en-IN" dirty="0">
                <a:solidFill>
                  <a:prstClr val="black"/>
                </a:solidFill>
                <a:latin typeface="Calibri"/>
              </a:endParaRPr>
            </a:p>
          </p:txBody>
        </p:sp>
      </p:grpSp>
      <p:sp>
        <p:nvSpPr>
          <p:cNvPr id="32" name="Content Placeholder 2"/>
          <p:cNvSpPr txBox="1">
            <a:spLocks/>
          </p:cNvSpPr>
          <p:nvPr/>
        </p:nvSpPr>
        <p:spPr>
          <a:xfrm>
            <a:off x="5639685" y="2853326"/>
            <a:ext cx="6189703" cy="1559585"/>
          </a:xfrm>
          <a:prstGeom prst="rect">
            <a:avLst/>
          </a:prstGeom>
          <a:solidFill>
            <a:srgbClr val="005EB8"/>
          </a:solidFill>
        </p:spPr>
        <p:txBody>
          <a:bodyPr>
            <a:normAutofit/>
          </a:bodyPr>
          <a:lstStyle>
            <a:lvl1pPr marL="457189" indent="-457189"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defTabSz="1219140">
              <a:buNone/>
              <a:defRPr/>
            </a:pPr>
            <a:r>
              <a:rPr lang="en-GB" sz="2400" b="1" dirty="0">
                <a:solidFill>
                  <a:prstClr val="white"/>
                </a:solidFill>
              </a:rPr>
              <a:t>Our purpose </a:t>
            </a:r>
            <a:r>
              <a:rPr lang="en-GB" sz="2400" dirty="0">
                <a:solidFill>
                  <a:prstClr val="white"/>
                </a:solidFill>
              </a:rPr>
              <a:t>is to provide expertise to the NHS to resolve concerns fairly, share learning for improvement and preserve resources for patient care. </a:t>
            </a:r>
          </a:p>
          <a:p>
            <a:pPr marL="457178" indent="-457178" defTabSz="1219140">
              <a:defRPr/>
            </a:pPr>
            <a:endParaRPr lang="en-GB" dirty="0">
              <a:solidFill>
                <a:prstClr val="black"/>
              </a:solidFill>
            </a:endParaRPr>
          </a:p>
        </p:txBody>
      </p:sp>
    </p:spTree>
    <p:extLst>
      <p:ext uri="{BB962C8B-B14F-4D97-AF65-F5344CB8AC3E}">
        <p14:creationId xmlns:p14="http://schemas.microsoft.com/office/powerpoint/2010/main" val="1566802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4" y="404666"/>
            <a:ext cx="10021137" cy="675863"/>
          </a:xfrm>
        </p:spPr>
        <p:txBody>
          <a:bodyPr vert="horz" lIns="91440" tIns="45720" rIns="91440" bIns="45720" rtlCol="0" anchor="ctr">
            <a:noAutofit/>
          </a:bodyPr>
          <a:lstStyle/>
          <a:p>
            <a:pPr>
              <a:lnSpc>
                <a:spcPct val="90000"/>
              </a:lnSpc>
            </a:pPr>
            <a:r>
              <a:rPr lang="en-US" sz="2800" b="1" dirty="0"/>
              <a:t>2. </a:t>
            </a:r>
            <a:r>
              <a:rPr lang="en-GB" sz="2800" b="1" dirty="0"/>
              <a:t>The Early Notification Scheme: clinical definition</a:t>
            </a:r>
            <a:endParaRPr lang="en-US" sz="2800" b="1" dirty="0"/>
          </a:p>
        </p:txBody>
      </p:sp>
      <p:pic>
        <p:nvPicPr>
          <p:cNvPr id="21" name="Picture 20">
            <a:extLst>
              <a:ext uri="{FF2B5EF4-FFF2-40B4-BE49-F238E27FC236}">
                <a16:creationId xmlns:a16="http://schemas.microsoft.com/office/drawing/2014/main" id="{D02073DA-92B9-1C71-6413-17A1A1B4B8E2}"/>
              </a:ext>
            </a:extLst>
          </p:cNvPr>
          <p:cNvPicPr>
            <a:picLocks noChangeAspect="1"/>
          </p:cNvPicPr>
          <p:nvPr/>
        </p:nvPicPr>
        <p:blipFill>
          <a:blip r:embed="rId3">
            <a:grayscl/>
          </a:blip>
          <a:stretch>
            <a:fillRect/>
          </a:stretch>
        </p:blipFill>
        <p:spPr>
          <a:xfrm>
            <a:off x="1018479" y="1600201"/>
            <a:ext cx="4371668" cy="4508283"/>
          </a:xfrm>
          <a:prstGeom prst="rect">
            <a:avLst/>
          </a:prstGeom>
          <a:noFill/>
        </p:spPr>
      </p:pic>
      <p:sp>
        <p:nvSpPr>
          <p:cNvPr id="19" name="TextBox 18">
            <a:extLst>
              <a:ext uri="{FF2B5EF4-FFF2-40B4-BE49-F238E27FC236}">
                <a16:creationId xmlns:a16="http://schemas.microsoft.com/office/drawing/2014/main" id="{B7D7AF68-1745-6756-F166-E07C0CAE44BD}"/>
              </a:ext>
            </a:extLst>
          </p:cNvPr>
          <p:cNvSpPr txBox="1"/>
          <p:nvPr/>
        </p:nvSpPr>
        <p:spPr>
          <a:xfrm>
            <a:off x="6197600" y="1600201"/>
            <a:ext cx="5563029" cy="4525963"/>
          </a:xfrm>
          <a:prstGeom prst="rect">
            <a:avLst/>
          </a:prstGeom>
        </p:spPr>
        <p:txBody>
          <a:bodyPr vert="horz" lIns="91440" tIns="45720" rIns="91440" bIns="45720" rtlCol="0">
            <a:normAutofit fontScale="92500"/>
          </a:bodyPr>
          <a:lstStyle/>
          <a:p>
            <a:pPr marL="457189" lvl="0" indent="-457189" defTabSz="1219170">
              <a:spcBef>
                <a:spcPct val="20000"/>
              </a:spcBef>
              <a:buClr>
                <a:schemeClr val="bg1"/>
              </a:buClr>
              <a:buFont typeface="Arial" panose="020B0604020202020204" pitchFamily="34" charset="0"/>
              <a:buChar char="•"/>
              <a:defRPr/>
            </a:pPr>
            <a:r>
              <a:rPr lang="en-GB" sz="2400" dirty="0">
                <a:solidFill>
                  <a:schemeClr val="bg1"/>
                </a:solidFill>
                <a:latin typeface="Arial" panose="020B0604020202020204" pitchFamily="34" charset="0"/>
                <a:cs typeface="Arial" panose="020B0604020202020204" pitchFamily="34" charset="0"/>
              </a:rPr>
              <a:t>Entry criteria is based on MNSI’s investigations for severe brain injury; </a:t>
            </a:r>
          </a:p>
          <a:p>
            <a:pPr marL="457189" lvl="0" indent="-457189" defTabSz="1219170">
              <a:spcBef>
                <a:spcPct val="20000"/>
              </a:spcBef>
              <a:buClr>
                <a:schemeClr val="bg1"/>
              </a:buClr>
              <a:buFont typeface="Arial" panose="020B0604020202020204" pitchFamily="34" charset="0"/>
              <a:buChar char="•"/>
              <a:defRPr/>
            </a:pPr>
            <a:r>
              <a:rPr lang="en-GB" sz="2400" dirty="0">
                <a:solidFill>
                  <a:schemeClr val="bg1"/>
                </a:solidFill>
                <a:latin typeface="Arial" panose="020B0604020202020204" pitchFamily="34" charset="0"/>
                <a:cs typeface="Arial" panose="020B0604020202020204" pitchFamily="34" charset="0"/>
              </a:rPr>
              <a:t>From 1 April 2021, EN triage and, where appropriate, clinically review according to the following clinical definition:</a:t>
            </a:r>
          </a:p>
          <a:p>
            <a:pPr lvl="0" algn="ctr" defTabSz="1219170">
              <a:spcBef>
                <a:spcPct val="20000"/>
              </a:spcBef>
              <a:buClr>
                <a:schemeClr val="bg1"/>
              </a:buClr>
              <a:defRPr/>
            </a:pPr>
            <a:endParaRPr lang="en-GB" sz="2400" i="1" dirty="0">
              <a:solidFill>
                <a:schemeClr val="bg1"/>
              </a:solidFill>
              <a:latin typeface="Arial" panose="020B0604020202020204" pitchFamily="34" charset="0"/>
              <a:cs typeface="Arial" panose="020B0604020202020204" pitchFamily="34" charset="0"/>
            </a:endParaRPr>
          </a:p>
          <a:p>
            <a:pPr lvl="0" algn="ctr" defTabSz="1219170">
              <a:spcBef>
                <a:spcPct val="20000"/>
              </a:spcBef>
              <a:buClr>
                <a:schemeClr val="bg1"/>
              </a:buClr>
              <a:defRPr/>
            </a:pPr>
            <a:r>
              <a:rPr lang="en-GB" sz="2400" i="1" dirty="0">
                <a:solidFill>
                  <a:schemeClr val="bg1"/>
                </a:solidFill>
                <a:latin typeface="Arial" panose="020B0604020202020204" pitchFamily="34" charset="0"/>
                <a:cs typeface="Arial" panose="020B0604020202020204" pitchFamily="34" charset="0"/>
              </a:rPr>
              <a:t>“Babies who have an abnormal MRI scan where there is evidence of changes in relation to intrapartum hypoxic ischaemic encephalopathy (HIE)”</a:t>
            </a:r>
          </a:p>
        </p:txBody>
      </p:sp>
    </p:spTree>
    <p:extLst>
      <p:ext uri="{BB962C8B-B14F-4D97-AF65-F5344CB8AC3E}">
        <p14:creationId xmlns:p14="http://schemas.microsoft.com/office/powerpoint/2010/main" val="1300529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5" y="404666"/>
            <a:ext cx="9767640" cy="675863"/>
          </a:xfrm>
        </p:spPr>
        <p:txBody>
          <a:bodyPr vert="horz" lIns="91440" tIns="45720" rIns="91440" bIns="45720" rtlCol="0" anchor="ctr">
            <a:noAutofit/>
          </a:bodyPr>
          <a:lstStyle/>
          <a:p>
            <a:pPr>
              <a:lnSpc>
                <a:spcPct val="90000"/>
              </a:lnSpc>
            </a:pPr>
            <a:r>
              <a:rPr lang="en-US" sz="2800" b="1" dirty="0"/>
              <a:t>2. </a:t>
            </a:r>
            <a:r>
              <a:rPr lang="en-GB" sz="2800" b="1" dirty="0"/>
              <a:t>The Early Notification Scheme: investigation process</a:t>
            </a:r>
            <a:endParaRPr lang="en-US" sz="2800" b="1" dirty="0"/>
          </a:p>
        </p:txBody>
      </p:sp>
      <p:pic>
        <p:nvPicPr>
          <p:cNvPr id="55" name="Picture 54">
            <a:extLst>
              <a:ext uri="{FF2B5EF4-FFF2-40B4-BE49-F238E27FC236}">
                <a16:creationId xmlns:a16="http://schemas.microsoft.com/office/drawing/2014/main" id="{92298FA2-6A80-4873-18D3-8F07FC041E2B}"/>
              </a:ext>
            </a:extLst>
          </p:cNvPr>
          <p:cNvPicPr>
            <a:picLocks noChangeAspect="1"/>
          </p:cNvPicPr>
          <p:nvPr/>
        </p:nvPicPr>
        <p:blipFill rotWithShape="1">
          <a:blip r:embed="rId3"/>
          <a:srcRect l="1222" t="2663" r="1835" b="3559"/>
          <a:stretch/>
        </p:blipFill>
        <p:spPr>
          <a:xfrm>
            <a:off x="1088705" y="1080529"/>
            <a:ext cx="9679598" cy="5229736"/>
          </a:xfrm>
          <a:prstGeom prst="rect">
            <a:avLst/>
          </a:prstGeom>
        </p:spPr>
      </p:pic>
    </p:spTree>
    <p:extLst>
      <p:ext uri="{BB962C8B-B14F-4D97-AF65-F5344CB8AC3E}">
        <p14:creationId xmlns:p14="http://schemas.microsoft.com/office/powerpoint/2010/main" val="1821146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E57B-70F2-48DC-97F8-5B9633B2DBBB}"/>
              </a:ext>
            </a:extLst>
          </p:cNvPr>
          <p:cNvSpPr>
            <a:spLocks noGrp="1"/>
          </p:cNvSpPr>
          <p:nvPr>
            <p:ph type="title"/>
          </p:nvPr>
        </p:nvSpPr>
        <p:spPr>
          <a:xfrm>
            <a:off x="408455" y="404666"/>
            <a:ext cx="9230816" cy="675863"/>
          </a:xfrm>
        </p:spPr>
        <p:txBody>
          <a:bodyPr vert="horz" lIns="0" tIns="0" rIns="0" bIns="0" rtlCol="0" anchor="ctr">
            <a:normAutofit/>
          </a:bodyPr>
          <a:lstStyle/>
          <a:p>
            <a:pPr>
              <a:lnSpc>
                <a:spcPct val="90000"/>
              </a:lnSpc>
            </a:pPr>
            <a:br>
              <a:rPr lang="en-GB" sz="1400"/>
            </a:br>
            <a:br>
              <a:rPr lang="en-GB" sz="1400"/>
            </a:br>
            <a:endParaRPr lang="en-US" sz="1400"/>
          </a:p>
        </p:txBody>
      </p:sp>
      <p:sp>
        <p:nvSpPr>
          <p:cNvPr id="6" name="Content Placeholder 2">
            <a:extLst>
              <a:ext uri="{FF2B5EF4-FFF2-40B4-BE49-F238E27FC236}">
                <a16:creationId xmlns:a16="http://schemas.microsoft.com/office/drawing/2014/main" id="{6C50AEA7-9C1A-626F-965D-8F0C80575062}"/>
              </a:ext>
            </a:extLst>
          </p:cNvPr>
          <p:cNvSpPr>
            <a:spLocks noGrp="1"/>
          </p:cNvSpPr>
          <p:nvPr>
            <p:ph sz="half" idx="1"/>
          </p:nvPr>
        </p:nvSpPr>
        <p:spPr>
          <a:xfrm>
            <a:off x="431370" y="1268115"/>
            <a:ext cx="5563029" cy="4525963"/>
          </a:xfrm>
        </p:spPr>
        <p:txBody>
          <a:bodyPr>
            <a:normAutofit/>
          </a:bodyPr>
          <a:lstStyle/>
          <a:p>
            <a:pPr marL="0" indent="0">
              <a:spcBef>
                <a:spcPts val="600"/>
              </a:spcBef>
              <a:buNone/>
            </a:pPr>
            <a:r>
              <a:rPr lang="en-US" sz="4800" dirty="0"/>
              <a:t>3. </a:t>
            </a:r>
            <a:r>
              <a:rPr lang="en-GB" sz="4800" dirty="0"/>
              <a:t>The Second EN Report </a:t>
            </a:r>
          </a:p>
          <a:p>
            <a:pPr marL="0" indent="0">
              <a:spcBef>
                <a:spcPts val="600"/>
              </a:spcBef>
              <a:buNone/>
            </a:pPr>
            <a:r>
              <a:rPr lang="en-GB" sz="4800" dirty="0"/>
              <a:t>The evolution of the Early Notification Scheme</a:t>
            </a:r>
            <a:endParaRPr lang="en-US" sz="4800" dirty="0"/>
          </a:p>
        </p:txBody>
      </p:sp>
      <p:pic>
        <p:nvPicPr>
          <p:cNvPr id="4" name="Picture Placeholder 3">
            <a:extLst>
              <a:ext uri="{FF2B5EF4-FFF2-40B4-BE49-F238E27FC236}">
                <a16:creationId xmlns:a16="http://schemas.microsoft.com/office/drawing/2014/main" id="{9290B4BF-B822-4F7A-3AF4-F6685CD8114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771" r="-1" b="11464"/>
          <a:stretch/>
        </p:blipFill>
        <p:spPr>
          <a:xfrm>
            <a:off x="6197602" y="1360715"/>
            <a:ext cx="5563029" cy="4525963"/>
          </a:xfrm>
          <a:prstGeom prst="rect">
            <a:avLst/>
          </a:prstGeom>
          <a:noFill/>
        </p:spPr>
      </p:pic>
    </p:spTree>
    <p:extLst>
      <p:ext uri="{BB962C8B-B14F-4D97-AF65-F5344CB8AC3E}">
        <p14:creationId xmlns:p14="http://schemas.microsoft.com/office/powerpoint/2010/main" val="5163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5" y="404666"/>
            <a:ext cx="9230816" cy="675863"/>
          </a:xfrm>
        </p:spPr>
        <p:txBody>
          <a:bodyPr vert="horz" lIns="0" tIns="0" rIns="0" bIns="0" rtlCol="0" anchor="ctr">
            <a:normAutofit/>
          </a:bodyPr>
          <a:lstStyle/>
          <a:p>
            <a:pPr>
              <a:spcBef>
                <a:spcPct val="0"/>
              </a:spcBef>
            </a:pPr>
            <a:r>
              <a:rPr lang="en-US" sz="2800" b="1" dirty="0"/>
              <a:t>3. The </a:t>
            </a:r>
            <a:r>
              <a:rPr lang="en-GB" sz="2800" b="1" dirty="0"/>
              <a:t>Second EN Report </a:t>
            </a:r>
            <a:endParaRPr lang="en-US" sz="2800" b="1" dirty="0"/>
          </a:p>
        </p:txBody>
      </p:sp>
      <p:sp>
        <p:nvSpPr>
          <p:cNvPr id="16" name="Content Placeholder 3">
            <a:extLst>
              <a:ext uri="{FF2B5EF4-FFF2-40B4-BE49-F238E27FC236}">
                <a16:creationId xmlns:a16="http://schemas.microsoft.com/office/drawing/2014/main" id="{8081A743-488D-9019-C1C0-87026D096122}"/>
              </a:ext>
            </a:extLst>
          </p:cNvPr>
          <p:cNvSpPr>
            <a:spLocks noGrp="1"/>
          </p:cNvSpPr>
          <p:nvPr>
            <p:ph sz="half" idx="1"/>
          </p:nvPr>
        </p:nvSpPr>
        <p:spPr>
          <a:xfrm>
            <a:off x="431371" y="1600201"/>
            <a:ext cx="5563029" cy="4525963"/>
          </a:xfrm>
        </p:spPr>
        <p:txBody>
          <a:bodyPr>
            <a:normAutofit/>
          </a:bodyPr>
          <a:lstStyle/>
          <a:p>
            <a:endParaRPr lang="en-US" dirty="0"/>
          </a:p>
          <a:p>
            <a:endParaRPr lang="en-US" dirty="0"/>
          </a:p>
          <a:p>
            <a:endParaRPr lang="en-US" dirty="0"/>
          </a:p>
        </p:txBody>
      </p:sp>
      <p:pic>
        <p:nvPicPr>
          <p:cNvPr id="8" name="Picture 7">
            <a:extLst>
              <a:ext uri="{FF2B5EF4-FFF2-40B4-BE49-F238E27FC236}">
                <a16:creationId xmlns:a16="http://schemas.microsoft.com/office/drawing/2014/main" id="{55CF2525-B38F-FA85-EC81-9E89539EB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5238">
            <a:off x="1046285" y="1557743"/>
            <a:ext cx="3199841" cy="450426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C316420-E384-8995-B1FB-420219576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0125">
            <a:off x="6641752" y="1612931"/>
            <a:ext cx="3192527" cy="4500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7853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5" y="404666"/>
            <a:ext cx="9230816" cy="675863"/>
          </a:xfrm>
        </p:spPr>
        <p:txBody>
          <a:bodyPr vert="horz" lIns="91440" tIns="45720" rIns="91440" bIns="45720" rtlCol="0" anchor="ctr">
            <a:noAutofit/>
          </a:bodyPr>
          <a:lstStyle/>
          <a:p>
            <a:pPr>
              <a:lnSpc>
                <a:spcPct val="90000"/>
              </a:lnSpc>
            </a:pPr>
            <a:r>
              <a:rPr lang="en-GB" sz="2800" b="1" dirty="0"/>
              <a:t>3. The Second EN Report </a:t>
            </a:r>
            <a:br>
              <a:rPr lang="en-GB" sz="2800" b="1" dirty="0"/>
            </a:br>
            <a:r>
              <a:rPr lang="en-GB" sz="2800" b="1" dirty="0"/>
              <a:t>Chapter 2 – Benefits of early liability investigations</a:t>
            </a:r>
            <a:endParaRPr lang="en-US" sz="2800" b="1" dirty="0"/>
          </a:p>
        </p:txBody>
      </p:sp>
      <p:pic>
        <p:nvPicPr>
          <p:cNvPr id="3" name="Picture 2">
            <a:extLst>
              <a:ext uri="{FF2B5EF4-FFF2-40B4-BE49-F238E27FC236}">
                <a16:creationId xmlns:a16="http://schemas.microsoft.com/office/drawing/2014/main" id="{B96C1252-0670-F405-3D81-6ABDAA4ACBAF}"/>
              </a:ext>
            </a:extLst>
          </p:cNvPr>
          <p:cNvPicPr>
            <a:picLocks noChangeAspect="1"/>
          </p:cNvPicPr>
          <p:nvPr/>
        </p:nvPicPr>
        <p:blipFill>
          <a:blip r:embed="rId3"/>
          <a:stretch>
            <a:fillRect/>
          </a:stretch>
        </p:blipFill>
        <p:spPr>
          <a:xfrm>
            <a:off x="1604803" y="1600201"/>
            <a:ext cx="8962301" cy="4525963"/>
          </a:xfrm>
          <a:prstGeom prst="rect">
            <a:avLst/>
          </a:prstGeom>
          <a:noFill/>
        </p:spPr>
      </p:pic>
    </p:spTree>
    <p:extLst>
      <p:ext uri="{BB962C8B-B14F-4D97-AF65-F5344CB8AC3E}">
        <p14:creationId xmlns:p14="http://schemas.microsoft.com/office/powerpoint/2010/main" val="543628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5" y="404666"/>
            <a:ext cx="9230816" cy="675863"/>
          </a:xfrm>
        </p:spPr>
        <p:txBody>
          <a:bodyPr vert="horz" lIns="91440" tIns="45720" rIns="91440" bIns="45720" rtlCol="0" anchor="ctr">
            <a:noAutofit/>
          </a:bodyPr>
          <a:lstStyle/>
          <a:p>
            <a:pPr>
              <a:lnSpc>
                <a:spcPct val="90000"/>
              </a:lnSpc>
            </a:pPr>
            <a:r>
              <a:rPr lang="en-GB" sz="2800" b="1" dirty="0"/>
              <a:t>3. The Second EN Report </a:t>
            </a:r>
            <a:br>
              <a:rPr lang="en-GB" sz="2800" b="1" dirty="0"/>
            </a:br>
            <a:r>
              <a:rPr lang="en-GB" sz="2800" b="1" dirty="0"/>
              <a:t>Chapter 5 – Evolution of the EN Scheme </a:t>
            </a:r>
            <a:endParaRPr lang="en-US" sz="2800" b="1" dirty="0"/>
          </a:p>
        </p:txBody>
      </p:sp>
      <p:sp>
        <p:nvSpPr>
          <p:cNvPr id="19" name="TextBox 18">
            <a:extLst>
              <a:ext uri="{FF2B5EF4-FFF2-40B4-BE49-F238E27FC236}">
                <a16:creationId xmlns:a16="http://schemas.microsoft.com/office/drawing/2014/main" id="{B7D7AF68-1745-6756-F166-E07C0CAE44BD}"/>
              </a:ext>
            </a:extLst>
          </p:cNvPr>
          <p:cNvSpPr txBox="1"/>
          <p:nvPr/>
        </p:nvSpPr>
        <p:spPr>
          <a:xfrm>
            <a:off x="6096000" y="1900991"/>
            <a:ext cx="5563029" cy="4525963"/>
          </a:xfrm>
          <a:prstGeom prst="rect">
            <a:avLst/>
          </a:prstGeom>
        </p:spPr>
        <p:txBody>
          <a:bodyPr vert="horz" lIns="91440" tIns="45720" rIns="91440" bIns="45720" rtlCol="0">
            <a:normAutofit/>
          </a:bodyPr>
          <a:lstStyle/>
          <a:p>
            <a:pPr marL="457189" marR="0" lvl="0" indent="-457189" algn="l" defTabSz="1219170" rtl="0" eaLnBrk="1" fontAlgn="auto" latinLnBrk="0" hangingPunct="1">
              <a:lnSpc>
                <a:spcPct val="100000"/>
              </a:lnSpc>
              <a:spcBef>
                <a:spcPct val="20000"/>
              </a:spcBef>
              <a:spcAft>
                <a:spcPts val="0"/>
              </a:spcAft>
              <a:buClr>
                <a:schemeClr val="bg1"/>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E53E9E2E-93E9-C7E0-4C0A-F23CF4714F8F}"/>
              </a:ext>
            </a:extLst>
          </p:cNvPr>
          <p:cNvPicPr>
            <a:picLocks noChangeAspect="1"/>
          </p:cNvPicPr>
          <p:nvPr/>
        </p:nvPicPr>
        <p:blipFill>
          <a:blip r:embed="rId3"/>
          <a:stretch>
            <a:fillRect/>
          </a:stretch>
        </p:blipFill>
        <p:spPr>
          <a:xfrm>
            <a:off x="532971" y="1080529"/>
            <a:ext cx="4310246" cy="5450296"/>
          </a:xfrm>
          <a:prstGeom prst="rect">
            <a:avLst/>
          </a:prstGeom>
        </p:spPr>
      </p:pic>
      <p:sp>
        <p:nvSpPr>
          <p:cNvPr id="5" name="TextBox 4">
            <a:extLst>
              <a:ext uri="{FF2B5EF4-FFF2-40B4-BE49-F238E27FC236}">
                <a16:creationId xmlns:a16="http://schemas.microsoft.com/office/drawing/2014/main" id="{1AF2FF05-CC27-F1BC-5D26-B76AAB2BF3E4}"/>
              </a:ext>
            </a:extLst>
          </p:cNvPr>
          <p:cNvSpPr txBox="1"/>
          <p:nvPr/>
        </p:nvSpPr>
        <p:spPr>
          <a:xfrm>
            <a:off x="5023863" y="1705230"/>
            <a:ext cx="6093994" cy="4844403"/>
          </a:xfrm>
          <a:prstGeom prst="rect">
            <a:avLst/>
          </a:prstGeom>
          <a:noFill/>
        </p:spPr>
        <p:txBody>
          <a:bodyPr wrap="square">
            <a:spAutoFit/>
          </a:bodyPr>
          <a:lstStyle/>
          <a:p>
            <a:pPr marL="627063" marR="0" lvl="1" indent="-379413" algn="just" defTabSz="1219170" rtl="0" eaLnBrk="1" fontAlgn="auto" latinLnBrk="0" hangingPunct="1">
              <a:lnSpc>
                <a:spcPct val="100000"/>
              </a:lnSpc>
              <a:spcBef>
                <a:spcPct val="20000"/>
              </a:spcBef>
              <a:spcAft>
                <a:spcPts val="0"/>
              </a:spcAft>
              <a:buClr>
                <a:schemeClr val="bg1"/>
              </a:buClr>
              <a:buSzTx/>
              <a:buFont typeface="Arial" panose="020B0604020202020204" pitchFamily="34" charset="0"/>
              <a:buChar char="•"/>
              <a:tabLst/>
              <a:defRPr/>
            </a:pPr>
            <a:r>
              <a:rPr kumimoji="0" lang="en-GB"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439 claims identified</a:t>
            </a:r>
            <a:r>
              <a:rPr kumimoji="0" lang="en-GB"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(01.04.17 to 31.03.22</a:t>
            </a: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including: </a:t>
            </a:r>
          </a:p>
          <a:p>
            <a:pPr marL="1160450" marR="0" lvl="2" indent="-379413" algn="just" defTabSz="1219170" rtl="0" eaLnBrk="1" fontAlgn="auto" latinLnBrk="0" hangingPunct="1">
              <a:lnSpc>
                <a:spcPct val="100000"/>
              </a:lnSpc>
              <a:spcBef>
                <a:spcPct val="20000"/>
              </a:spcBef>
              <a:spcAft>
                <a:spcPts val="0"/>
              </a:spcAft>
              <a:buClr>
                <a:schemeClr val="bg1"/>
              </a:buClr>
              <a:buSzTx/>
              <a:buFont typeface="Arial" panose="020B0604020202020204" pitchFamily="34" charset="0"/>
              <a:buChar char="•"/>
              <a:tabLst/>
              <a:defRPr/>
            </a:pP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admissions of breach of duty only;</a:t>
            </a:r>
          </a:p>
          <a:p>
            <a:pPr marL="1160450" marR="0" lvl="2" indent="-379413" algn="just" defTabSz="1219170" rtl="0" eaLnBrk="1" fontAlgn="auto" latinLnBrk="0" hangingPunct="1">
              <a:lnSpc>
                <a:spcPct val="100000"/>
              </a:lnSpc>
              <a:spcBef>
                <a:spcPct val="20000"/>
              </a:spcBef>
              <a:spcAft>
                <a:spcPts val="0"/>
              </a:spcAft>
              <a:buClr>
                <a:schemeClr val="bg1"/>
              </a:buClr>
              <a:buSzTx/>
              <a:buFont typeface="Arial" panose="020B0604020202020204" pitchFamily="34" charset="0"/>
              <a:buChar char="•"/>
              <a:tabLst/>
              <a:defRPr/>
            </a:pP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admissions of liability (breach of duty and causation); and</a:t>
            </a:r>
          </a:p>
          <a:p>
            <a:pPr marL="1160450" marR="0" lvl="2" indent="-379413" algn="just" defTabSz="1219170" rtl="0" eaLnBrk="1" fontAlgn="auto" latinLnBrk="0" hangingPunct="1">
              <a:lnSpc>
                <a:spcPct val="100000"/>
              </a:lnSpc>
              <a:spcBef>
                <a:spcPct val="20000"/>
              </a:spcBef>
              <a:spcAft>
                <a:spcPts val="0"/>
              </a:spcAft>
              <a:buClr>
                <a:schemeClr val="bg1"/>
              </a:buClr>
              <a:buSzTx/>
              <a:buFont typeface="Arial" panose="020B0604020202020204" pitchFamily="34" charset="0"/>
              <a:buChar char="•"/>
              <a:tabLst/>
              <a:defRPr/>
            </a:pP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letters of claims received in traditional sense or damages paid.</a:t>
            </a:r>
          </a:p>
          <a:p>
            <a:pPr marL="627063" marR="0" lvl="1" indent="-379413" algn="just" defTabSz="1219170" rtl="0" eaLnBrk="1" fontAlgn="auto" latinLnBrk="0" hangingPunct="1">
              <a:lnSpc>
                <a:spcPct val="120000"/>
              </a:lnSpc>
              <a:spcBef>
                <a:spcPts val="600"/>
              </a:spcBef>
              <a:spcAft>
                <a:spcPts val="600"/>
              </a:spcAft>
              <a:buClr>
                <a:schemeClr val="bg1"/>
              </a:buClr>
              <a:buSzTx/>
              <a:buFont typeface="Arial" panose="020B0604020202020204" pitchFamily="34" charset="0"/>
              <a:buChar char="•"/>
              <a:tabLst/>
              <a:defRPr/>
            </a:pPr>
            <a:r>
              <a:rPr lang="en-GB" dirty="0">
                <a:solidFill>
                  <a:schemeClr val="bg1"/>
                </a:solidFill>
                <a:latin typeface="Arial" panose="020B0604020202020204" pitchFamily="34" charset="0"/>
                <a:cs typeface="Arial" panose="020B0604020202020204" pitchFamily="34" charset="0"/>
              </a:rPr>
              <a:t>New </a:t>
            </a: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streamlined </a:t>
            </a:r>
            <a:r>
              <a:rPr kumimoji="0" lang="en-GB"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Liability Protocol </a:t>
            </a: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(“Expert Summit” approach) - expedites provision of a high-quality response to families</a:t>
            </a:r>
          </a:p>
          <a:p>
            <a:pPr marL="627063" marR="0" lvl="1" indent="-379413" algn="just" defTabSz="1219170" rtl="0" eaLnBrk="1" fontAlgn="auto" latinLnBrk="0" hangingPunct="1">
              <a:lnSpc>
                <a:spcPct val="120000"/>
              </a:lnSpc>
              <a:spcBef>
                <a:spcPts val="600"/>
              </a:spcBef>
              <a:spcAft>
                <a:spcPts val="600"/>
              </a:spcAft>
              <a:buClr>
                <a:schemeClr val="bg1"/>
              </a:buClr>
              <a:buSzTx/>
              <a:buFont typeface="Arial" panose="020B0604020202020204" pitchFamily="34" charset="0"/>
              <a:buChar char="•"/>
              <a:tabLst/>
              <a:defRPr/>
            </a:pP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Illustrative </a:t>
            </a:r>
            <a:r>
              <a:rPr kumimoji="0" lang="en-GB"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Case Story </a:t>
            </a:r>
          </a:p>
          <a:p>
            <a:pPr marL="627063" marR="0" lvl="1" indent="-379413" algn="just" defTabSz="1219170" rtl="0" eaLnBrk="1" fontAlgn="auto" latinLnBrk="0" hangingPunct="1">
              <a:lnSpc>
                <a:spcPct val="120000"/>
              </a:lnSpc>
              <a:spcBef>
                <a:spcPts val="600"/>
              </a:spcBef>
              <a:spcAft>
                <a:spcPts val="600"/>
              </a:spcAft>
              <a:buClr>
                <a:schemeClr val="bg1"/>
              </a:buClr>
              <a:buSzTx/>
              <a:buFont typeface="Arial" panose="020B0604020202020204" pitchFamily="34" charset="0"/>
              <a:buChar char="•"/>
              <a:tabLst/>
              <a:defRPr/>
            </a:pPr>
            <a:r>
              <a:rPr kumimoji="0" lang="en-GB"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Creation of Maternity Voices Advisory Group</a:t>
            </a:r>
            <a:endPar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lvl="1">
              <a:buClr>
                <a:srgbClr val="003087"/>
              </a:buClr>
            </a:pPr>
            <a:endParaRPr lang="en-GB" sz="1200" dirty="0">
              <a:solidFill>
                <a:schemeClr val="bg1"/>
              </a:solidFill>
              <a:latin typeface="Arial" panose="020B0604020202020204" pitchFamily="34" charset="0"/>
              <a:cs typeface="Arial" panose="020B0604020202020204" pitchFamily="34" charset="0"/>
            </a:endParaRPr>
          </a:p>
          <a:p>
            <a:pPr marL="742950" lvl="1" indent="-285750">
              <a:buClr>
                <a:srgbClr val="003087"/>
              </a:buClr>
              <a:buFont typeface="Courier New" panose="02070309020205020404" pitchFamily="49" charset="0"/>
              <a:buChar char="o"/>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263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48056" y="388800"/>
            <a:ext cx="11300532" cy="986400"/>
          </a:xfrm>
        </p:spPr>
        <p:txBody>
          <a:bodyPr vert="horz" wrap="square" lIns="0" tIns="0" rIns="0" bIns="0" rtlCol="0" anchor="b">
            <a:noAutofit/>
          </a:bodyPr>
          <a:lstStyle/>
          <a:p>
            <a:pPr>
              <a:lnSpc>
                <a:spcPct val="90000"/>
              </a:lnSpc>
              <a:spcBef>
                <a:spcPct val="0"/>
              </a:spcBef>
            </a:pPr>
            <a:r>
              <a:rPr lang="en-US" sz="2800" b="1" dirty="0">
                <a:solidFill>
                  <a:schemeClr val="bg1"/>
                </a:solidFill>
              </a:rPr>
              <a:t>3. The </a:t>
            </a:r>
            <a:r>
              <a:rPr lang="en-GB" sz="2800" b="1" dirty="0">
                <a:solidFill>
                  <a:schemeClr val="bg1"/>
                </a:solidFill>
              </a:rPr>
              <a:t>Second EN Report</a:t>
            </a:r>
            <a:br>
              <a:rPr lang="en-GB" sz="2800" b="1" dirty="0">
                <a:solidFill>
                  <a:schemeClr val="bg1"/>
                </a:solidFill>
              </a:rPr>
            </a:br>
            <a:r>
              <a:rPr lang="en-GB" sz="2800" b="1" dirty="0">
                <a:solidFill>
                  <a:schemeClr val="bg1"/>
                </a:solidFill>
              </a:rPr>
              <a:t>Chapter 6 – Recommendations </a:t>
            </a:r>
            <a:endParaRPr lang="en-US" sz="2800" b="1" dirty="0">
              <a:solidFill>
                <a:schemeClr val="bg1"/>
              </a:solidFill>
            </a:endParaRPr>
          </a:p>
        </p:txBody>
      </p:sp>
      <p:pic>
        <p:nvPicPr>
          <p:cNvPr id="6" name="Picture 5">
            <a:extLst>
              <a:ext uri="{FF2B5EF4-FFF2-40B4-BE49-F238E27FC236}">
                <a16:creationId xmlns:a16="http://schemas.microsoft.com/office/drawing/2014/main" id="{09DEDE7C-F68E-71B9-AD1B-F83B65DF3682}"/>
              </a:ext>
            </a:extLst>
          </p:cNvPr>
          <p:cNvPicPr>
            <a:picLocks noChangeAspect="1"/>
          </p:cNvPicPr>
          <p:nvPr/>
        </p:nvPicPr>
        <p:blipFill>
          <a:blip r:embed="rId3"/>
          <a:stretch>
            <a:fillRect/>
          </a:stretch>
        </p:blipFill>
        <p:spPr>
          <a:xfrm>
            <a:off x="448056" y="1876926"/>
            <a:ext cx="3745883" cy="2261937"/>
          </a:xfrm>
          <a:prstGeom prst="rect">
            <a:avLst/>
          </a:prstGeom>
        </p:spPr>
      </p:pic>
      <p:graphicFrame>
        <p:nvGraphicFramePr>
          <p:cNvPr id="3" name="Diagram 2">
            <a:extLst>
              <a:ext uri="{FF2B5EF4-FFF2-40B4-BE49-F238E27FC236}">
                <a16:creationId xmlns:a16="http://schemas.microsoft.com/office/drawing/2014/main" id="{3C625751-3D27-A417-844D-7AD42A8C311D}"/>
              </a:ext>
            </a:extLst>
          </p:cNvPr>
          <p:cNvGraphicFramePr/>
          <p:nvPr>
            <p:extLst>
              <p:ext uri="{D42A27DB-BD31-4B8C-83A1-F6EECF244321}">
                <p14:modId xmlns:p14="http://schemas.microsoft.com/office/powerpoint/2010/main" val="614922624"/>
              </p:ext>
            </p:extLst>
          </p:nvPr>
        </p:nvGraphicFramePr>
        <p:xfrm>
          <a:off x="4712918" y="1663527"/>
          <a:ext cx="6897556" cy="4496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Content Placeholder 3">
            <a:extLst>
              <a:ext uri="{FF2B5EF4-FFF2-40B4-BE49-F238E27FC236}">
                <a16:creationId xmlns:a16="http://schemas.microsoft.com/office/drawing/2014/main" id="{1621FE5F-E7C7-08CF-4D1D-41ED82BE1B2D}"/>
              </a:ext>
            </a:extLst>
          </p:cNvPr>
          <p:cNvGraphicFramePr>
            <a:graphicFrameLocks/>
          </p:cNvGraphicFramePr>
          <p:nvPr>
            <p:extLst>
              <p:ext uri="{D42A27DB-BD31-4B8C-83A1-F6EECF244321}">
                <p14:modId xmlns:p14="http://schemas.microsoft.com/office/powerpoint/2010/main" val="1008558185"/>
              </p:ext>
            </p:extLst>
          </p:nvPr>
        </p:nvGraphicFramePr>
        <p:xfrm>
          <a:off x="4804035" y="1853401"/>
          <a:ext cx="6806439" cy="411689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35835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7">
            <a:extLst>
              <a:ext uri="{FF2B5EF4-FFF2-40B4-BE49-F238E27FC236}">
                <a16:creationId xmlns:a16="http://schemas.microsoft.com/office/drawing/2014/main" id="{A01981E7-1BB5-08CA-E4EA-320041C8EA73}"/>
              </a:ext>
            </a:extLst>
          </p:cNvPr>
          <p:cNvSpPr txBox="1"/>
          <p:nvPr/>
        </p:nvSpPr>
        <p:spPr>
          <a:xfrm>
            <a:off x="377010" y="737286"/>
            <a:ext cx="10705045" cy="2905154"/>
          </a:xfrm>
          <a:prstGeom prst="rect">
            <a:avLst/>
          </a:prstGeom>
        </p:spPr>
        <p:txBody>
          <a:bodyPr wrap="square" lIns="0" tIns="0" rIns="0" bIns="0" rtlCol="0" anchor="t">
            <a:spAutoFit/>
          </a:bodyPr>
          <a:lstStyle/>
          <a:p>
            <a:pPr marL="0" marR="0" lvl="0" indent="0" algn="l" defTabSz="457200" rtl="0" eaLnBrk="1" fontAlgn="auto" latinLnBrk="0" hangingPunct="1">
              <a:spcBef>
                <a:spcPts val="0"/>
              </a:spcBef>
              <a:spcAft>
                <a:spcPts val="0"/>
              </a:spcAft>
              <a:buClrTx/>
              <a:buSzTx/>
              <a:buFontTx/>
              <a:buNone/>
              <a:tabLst/>
              <a:defRPr/>
            </a:pPr>
            <a:r>
              <a:rPr lang="en-GB" sz="5400" b="1" dirty="0">
                <a:solidFill>
                  <a:prstClr val="white"/>
                </a:solidFill>
                <a:latin typeface="Arial" panose="020B0604020202020204" pitchFamily="34" charset="0"/>
                <a:cs typeface="Arial" panose="020B0604020202020204" pitchFamily="34" charset="0"/>
              </a:rPr>
              <a:t>Supporting family experience and the work of the Maternity Voices Advisory Group</a:t>
            </a:r>
            <a:endParaRPr kumimoji="0" lang="en-GB" sz="54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457200" rtl="0" eaLnBrk="1" fontAlgn="auto" latinLnBrk="0" hangingPunct="1">
              <a:lnSpc>
                <a:spcPts val="3848"/>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Arial"/>
              <a:ea typeface="+mn-ea"/>
              <a:cs typeface="Arial"/>
            </a:endParaRPr>
          </a:p>
        </p:txBody>
      </p:sp>
      <p:sp>
        <p:nvSpPr>
          <p:cNvPr id="13" name="TextBox 12">
            <a:extLst>
              <a:ext uri="{FF2B5EF4-FFF2-40B4-BE49-F238E27FC236}">
                <a16:creationId xmlns:a16="http://schemas.microsoft.com/office/drawing/2014/main" id="{1DE60F74-D7E2-3B57-B417-B4D780A90643}"/>
              </a:ext>
            </a:extLst>
          </p:cNvPr>
          <p:cNvSpPr txBox="1"/>
          <p:nvPr/>
        </p:nvSpPr>
        <p:spPr>
          <a:xfrm>
            <a:off x="1632140" y="4673516"/>
            <a:ext cx="7134670" cy="1485022"/>
          </a:xfrm>
          <a:prstGeom prst="rect">
            <a:avLst/>
          </a:prstGeom>
          <a:noFill/>
        </p:spPr>
        <p:txBody>
          <a:bodyPr wrap="square" rtlCol="0">
            <a:spAutoFit/>
          </a:bodyPr>
          <a:lstStyle/>
          <a:p>
            <a:pPr marL="0" marR="0" lvl="0" indent="0" algn="l" defTabSz="457200" rtl="0" eaLnBrk="1" fontAlgn="auto" latinLnBrk="0" hangingPunct="1">
              <a:lnSpc>
                <a:spcPts val="29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Elizabeth Pells RM</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457200" rtl="0" eaLnBrk="1" fontAlgn="auto" latinLnBrk="0" hangingPunct="1">
              <a:lnSpc>
                <a:spcPts val="29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a:ea typeface="+mn-ea"/>
                <a:cs typeface="Arial"/>
              </a:rPr>
              <a:t>Early Notification Family Liaison and Mediation Lead </a:t>
            </a:r>
          </a:p>
          <a:p>
            <a:pPr marL="0" marR="0" lvl="0" indent="0" algn="l" defTabSz="457200" rtl="0" eaLnBrk="1" fontAlgn="auto" latinLnBrk="0" hangingPunct="1">
              <a:lnSpc>
                <a:spcPts val="29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a:ea typeface="+mn-ea"/>
                <a:cs typeface="Arial"/>
              </a:rPr>
              <a:t>NHS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2017201-E8F5-E3BF-9B34-F32C2BB4F3BF}"/>
              </a:ext>
            </a:extLst>
          </p:cNvPr>
          <p:cNvPicPr>
            <a:picLocks noChangeAspect="1"/>
          </p:cNvPicPr>
          <p:nvPr/>
        </p:nvPicPr>
        <p:blipFill>
          <a:blip r:embed="rId3"/>
          <a:stretch>
            <a:fillRect/>
          </a:stretch>
        </p:blipFill>
        <p:spPr>
          <a:xfrm>
            <a:off x="222440" y="4777689"/>
            <a:ext cx="1409700" cy="1343025"/>
          </a:xfrm>
          <a:prstGeom prst="rect">
            <a:avLst/>
          </a:prstGeom>
        </p:spPr>
      </p:pic>
    </p:spTree>
    <p:extLst>
      <p:ext uri="{BB962C8B-B14F-4D97-AF65-F5344CB8AC3E}">
        <p14:creationId xmlns:p14="http://schemas.microsoft.com/office/powerpoint/2010/main" val="3362143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5" y="404666"/>
            <a:ext cx="9230816" cy="675863"/>
          </a:xfrm>
        </p:spPr>
        <p:txBody>
          <a:bodyPr vert="horz" lIns="91440" tIns="45720" rIns="91440" bIns="45720" rtlCol="0" anchor="ctr">
            <a:normAutofit fontScale="90000"/>
          </a:bodyPr>
          <a:lstStyle/>
          <a:p>
            <a:pPr>
              <a:lnSpc>
                <a:spcPct val="90000"/>
              </a:lnSpc>
            </a:pPr>
            <a:r>
              <a:rPr lang="en-GB" sz="3100" b="1" dirty="0"/>
              <a:t>Early Notification Family Liaison and Mediation Lead</a:t>
            </a:r>
            <a:br>
              <a:rPr lang="en-GB" sz="2000" dirty="0"/>
            </a:br>
            <a:endParaRPr lang="en-US" sz="2000" dirty="0"/>
          </a:p>
        </p:txBody>
      </p:sp>
      <p:sp>
        <p:nvSpPr>
          <p:cNvPr id="7" name="TextBox 6">
            <a:extLst>
              <a:ext uri="{FF2B5EF4-FFF2-40B4-BE49-F238E27FC236}">
                <a16:creationId xmlns:a16="http://schemas.microsoft.com/office/drawing/2014/main" id="{AAE7E88D-7E36-0665-A15B-3098AE869BEA}"/>
              </a:ext>
            </a:extLst>
          </p:cNvPr>
          <p:cNvSpPr txBox="1"/>
          <p:nvPr/>
        </p:nvSpPr>
        <p:spPr>
          <a:xfrm>
            <a:off x="408455" y="1080529"/>
            <a:ext cx="10516219" cy="4570482"/>
          </a:xfrm>
          <a:prstGeom prst="rect">
            <a:avLst/>
          </a:prstGeom>
          <a:noFill/>
        </p:spPr>
        <p:txBody>
          <a:bodyPr wrap="square">
            <a:spAutoFit/>
          </a:bodyPr>
          <a:lstStyle/>
          <a:p>
            <a:pPr marL="285750" indent="-285750">
              <a:spcBef>
                <a:spcPts val="1800"/>
              </a:spcBef>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rPr>
              <a:t>Work to ensure resources for families are in a format to meet their needs.</a:t>
            </a:r>
          </a:p>
          <a:p>
            <a:pPr marL="285750" indent="-285750">
              <a:spcBef>
                <a:spcPts val="1800"/>
              </a:spcBef>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rPr>
              <a:t>Developing a family needs assessment to best support communication with families.</a:t>
            </a:r>
          </a:p>
          <a:p>
            <a:pPr marL="285750" indent="-285750">
              <a:spcBef>
                <a:spcPts val="1800"/>
              </a:spcBef>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rPr>
              <a:t>Improving family awareness of the Early Notification Scheme.</a:t>
            </a:r>
          </a:p>
          <a:p>
            <a:pPr marL="285750" indent="-285750">
              <a:spcBef>
                <a:spcPts val="1800"/>
              </a:spcBef>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rPr>
              <a:t>Develop family facing resources on the NHS Resolution website.</a:t>
            </a:r>
          </a:p>
          <a:p>
            <a:pPr marL="285750" indent="-285750">
              <a:spcBef>
                <a:spcPts val="1800"/>
              </a:spcBef>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rPr>
              <a:t>Support work to improve the psychological support and training for our staff following challenging interactions.</a:t>
            </a:r>
          </a:p>
          <a:p>
            <a:pPr marL="285750" indent="-285750">
              <a:spcBef>
                <a:spcPts val="1800"/>
              </a:spcBef>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rPr>
              <a:t>Obtain family feedback and ensure this is used to inform the development of the Early Notification Scheme.</a:t>
            </a: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44801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232BA-7536-06A6-4184-01B7BDC8A949}"/>
              </a:ext>
            </a:extLst>
          </p:cNvPr>
          <p:cNvPicPr>
            <a:picLocks noChangeAspect="1"/>
          </p:cNvPicPr>
          <p:nvPr/>
        </p:nvPicPr>
        <p:blipFill>
          <a:blip r:embed="rId3"/>
          <a:stretch>
            <a:fillRect/>
          </a:stretch>
        </p:blipFill>
        <p:spPr>
          <a:xfrm>
            <a:off x="6195251" y="3561467"/>
            <a:ext cx="4133313" cy="2690063"/>
          </a:xfrm>
          <a:prstGeom prst="rect">
            <a:avLst/>
          </a:prstGeom>
        </p:spPr>
      </p:pic>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5" y="404666"/>
            <a:ext cx="9230816" cy="675863"/>
          </a:xfrm>
        </p:spPr>
        <p:txBody>
          <a:bodyPr vert="horz" lIns="91440" tIns="45720" rIns="91440" bIns="45720" rtlCol="0" anchor="ctr">
            <a:noAutofit/>
          </a:bodyPr>
          <a:lstStyle/>
          <a:p>
            <a:pPr>
              <a:lnSpc>
                <a:spcPct val="90000"/>
              </a:lnSpc>
            </a:pPr>
            <a:r>
              <a:rPr lang="en-GB" sz="2800" b="1" dirty="0"/>
              <a:t>Maternity Voices Advisory Group</a:t>
            </a:r>
            <a:endParaRPr lang="en-US" sz="2800" b="1" dirty="0"/>
          </a:p>
        </p:txBody>
      </p:sp>
      <p:sp>
        <p:nvSpPr>
          <p:cNvPr id="7" name="TextBox 6">
            <a:extLst>
              <a:ext uri="{FF2B5EF4-FFF2-40B4-BE49-F238E27FC236}">
                <a16:creationId xmlns:a16="http://schemas.microsoft.com/office/drawing/2014/main" id="{AAE7E88D-7E36-0665-A15B-3098AE869BEA}"/>
              </a:ext>
            </a:extLst>
          </p:cNvPr>
          <p:cNvSpPr txBox="1"/>
          <p:nvPr/>
        </p:nvSpPr>
        <p:spPr>
          <a:xfrm>
            <a:off x="504707" y="968736"/>
            <a:ext cx="10516219" cy="33855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21A5F855-C681-2D92-1746-B0074F27EBBB}"/>
              </a:ext>
            </a:extLst>
          </p:cNvPr>
          <p:cNvSpPr txBox="1"/>
          <p:nvPr/>
        </p:nvSpPr>
        <p:spPr>
          <a:xfrm>
            <a:off x="408454" y="1211580"/>
            <a:ext cx="10987255" cy="2169825"/>
          </a:xfrm>
          <a:prstGeom prst="rect">
            <a:avLst/>
          </a:prstGeom>
          <a:noFill/>
        </p:spPr>
        <p:txBody>
          <a:bodyPr wrap="square">
            <a:spAutoFit/>
          </a:bodyPr>
          <a:lstStyle/>
          <a:p>
            <a:pPr marL="342900" indent="-342900">
              <a:spcBef>
                <a:spcPts val="1800"/>
              </a:spcBef>
              <a:buFont typeface="Arial" panose="020B0604020202020204" pitchFamily="34" charset="0"/>
              <a:buChar char="•"/>
            </a:pPr>
            <a:r>
              <a:rPr lang="en-GB" sz="2400" dirty="0">
                <a:solidFill>
                  <a:schemeClr val="bg1"/>
                </a:solidFill>
                <a:latin typeface="Arial" panose="020B0604020202020204" pitchFamily="34" charset="0"/>
                <a:ea typeface="Times New Roman" panose="02020603050405020304" pitchFamily="18" charset="0"/>
                <a:cs typeface="Arial" panose="020B0604020202020204" pitchFamily="34" charset="0"/>
              </a:rPr>
              <a:t>Aim is to </a:t>
            </a: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provide external stakeholders, in particular families and their representatives, with a forum through which they could advise and support future service developments within the Early Notification scheme. </a:t>
            </a:r>
          </a:p>
          <a:p>
            <a:pPr marL="342900" indent="-342900">
              <a:spcBef>
                <a:spcPts val="1800"/>
              </a:spcBef>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are working on hearing the feedback from parents to support us in developing resources and information.</a:t>
            </a:r>
            <a:endPar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88603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F860-B140-9F9C-81C1-7A52DCBEC8E9}"/>
              </a:ext>
            </a:extLst>
          </p:cNvPr>
          <p:cNvSpPr>
            <a:spLocks noGrp="1"/>
          </p:cNvSpPr>
          <p:nvPr>
            <p:ph type="title"/>
          </p:nvPr>
        </p:nvSpPr>
        <p:spPr/>
        <p:txBody>
          <a:bodyPr/>
          <a:lstStyle/>
          <a:p>
            <a:r>
              <a:rPr lang="en-GB" sz="2800" b="1" dirty="0"/>
              <a:t>Our strategic priorities</a:t>
            </a:r>
          </a:p>
        </p:txBody>
      </p:sp>
      <p:pic>
        <p:nvPicPr>
          <p:cNvPr id="7" name="Picture 6">
            <a:extLst>
              <a:ext uri="{FF2B5EF4-FFF2-40B4-BE49-F238E27FC236}">
                <a16:creationId xmlns:a16="http://schemas.microsoft.com/office/drawing/2014/main" id="{9616EC7D-DD3E-2316-A957-DAB08182998C}"/>
              </a:ext>
            </a:extLst>
          </p:cNvPr>
          <p:cNvPicPr>
            <a:picLocks noChangeAspect="1"/>
          </p:cNvPicPr>
          <p:nvPr/>
        </p:nvPicPr>
        <p:blipFill>
          <a:blip r:embed="rId3"/>
          <a:stretch>
            <a:fillRect/>
          </a:stretch>
        </p:blipFill>
        <p:spPr>
          <a:xfrm>
            <a:off x="692400" y="1316766"/>
            <a:ext cx="10876208" cy="4800533"/>
          </a:xfrm>
          <a:prstGeom prst="rect">
            <a:avLst/>
          </a:prstGeom>
        </p:spPr>
      </p:pic>
    </p:spTree>
    <p:extLst>
      <p:ext uri="{BB962C8B-B14F-4D97-AF65-F5344CB8AC3E}">
        <p14:creationId xmlns:p14="http://schemas.microsoft.com/office/powerpoint/2010/main" val="716687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860-0D83-4775-BB50-2CECEE91C4E1}"/>
              </a:ext>
            </a:extLst>
          </p:cNvPr>
          <p:cNvSpPr>
            <a:spLocks noGrp="1"/>
          </p:cNvSpPr>
          <p:nvPr>
            <p:ph type="title"/>
          </p:nvPr>
        </p:nvSpPr>
        <p:spPr>
          <a:xfrm>
            <a:off x="408455" y="404666"/>
            <a:ext cx="9230816" cy="675863"/>
          </a:xfrm>
        </p:spPr>
        <p:txBody>
          <a:bodyPr vert="horz" lIns="0" tIns="0" rIns="0" bIns="0" rtlCol="0" anchor="ctr">
            <a:normAutofit/>
          </a:bodyPr>
          <a:lstStyle/>
          <a:p>
            <a:pPr>
              <a:spcBef>
                <a:spcPct val="0"/>
              </a:spcBef>
            </a:pPr>
            <a:r>
              <a:rPr lang="en-GB" sz="2800" b="1" dirty="0"/>
              <a:t>Sharing learning resources </a:t>
            </a:r>
            <a:endParaRPr lang="en-US" sz="2800" b="1" dirty="0"/>
          </a:p>
        </p:txBody>
      </p:sp>
      <p:pic>
        <p:nvPicPr>
          <p:cNvPr id="7" name="Picture 6">
            <a:extLst>
              <a:ext uri="{FF2B5EF4-FFF2-40B4-BE49-F238E27FC236}">
                <a16:creationId xmlns:a16="http://schemas.microsoft.com/office/drawing/2014/main" id="{01CC2F14-D687-07B2-A6E0-158B39077C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8373" y="1258722"/>
            <a:ext cx="1432105" cy="182291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055B6263-5B9A-AA0B-D9D9-45B3357F38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3908" y="1258722"/>
            <a:ext cx="1464409" cy="1822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0314503B-E8DF-3E1B-141D-485A2D459310}"/>
              </a:ext>
            </a:extLst>
          </p:cNvPr>
          <p:cNvPicPr>
            <a:picLocks noChangeAspect="1"/>
          </p:cNvPicPr>
          <p:nvPr/>
        </p:nvPicPr>
        <p:blipFill>
          <a:blip r:embed="rId5"/>
          <a:stretch>
            <a:fillRect/>
          </a:stretch>
        </p:blipFill>
        <p:spPr>
          <a:xfrm>
            <a:off x="2619093" y="2263155"/>
            <a:ext cx="1516936" cy="1837732"/>
          </a:xfrm>
          <a:prstGeom prst="rect">
            <a:avLst/>
          </a:prstGeom>
          <a:effectLst/>
        </p:spPr>
      </p:pic>
      <p:pic>
        <p:nvPicPr>
          <p:cNvPr id="10" name="Picture 9">
            <a:extLst>
              <a:ext uri="{FF2B5EF4-FFF2-40B4-BE49-F238E27FC236}">
                <a16:creationId xmlns:a16="http://schemas.microsoft.com/office/drawing/2014/main" id="{582797C2-CC38-FF03-A8DB-21ADA532898B}"/>
              </a:ext>
            </a:extLst>
          </p:cNvPr>
          <p:cNvPicPr>
            <a:picLocks noChangeAspect="1"/>
          </p:cNvPicPr>
          <p:nvPr/>
        </p:nvPicPr>
        <p:blipFill>
          <a:blip r:embed="rId6"/>
          <a:stretch>
            <a:fillRect/>
          </a:stretch>
        </p:blipFill>
        <p:spPr>
          <a:xfrm>
            <a:off x="680648" y="2263155"/>
            <a:ext cx="1479352" cy="1837732"/>
          </a:xfrm>
          <a:prstGeom prst="rect">
            <a:avLst/>
          </a:prstGeom>
          <a:effectLst/>
        </p:spPr>
      </p:pic>
      <p:pic>
        <p:nvPicPr>
          <p:cNvPr id="11" name="Picture 10">
            <a:extLst>
              <a:ext uri="{FF2B5EF4-FFF2-40B4-BE49-F238E27FC236}">
                <a16:creationId xmlns:a16="http://schemas.microsoft.com/office/drawing/2014/main" id="{CAA84058-BA79-25E9-E162-38AE26BE0DB1}"/>
              </a:ext>
            </a:extLst>
          </p:cNvPr>
          <p:cNvPicPr>
            <a:picLocks noChangeAspect="1"/>
          </p:cNvPicPr>
          <p:nvPr/>
        </p:nvPicPr>
        <p:blipFill>
          <a:blip r:embed="rId7"/>
          <a:stretch>
            <a:fillRect/>
          </a:stretch>
        </p:blipFill>
        <p:spPr>
          <a:xfrm>
            <a:off x="922135" y="3308615"/>
            <a:ext cx="1519939" cy="1934711"/>
          </a:xfrm>
          <a:prstGeom prst="rect">
            <a:avLst/>
          </a:prstGeom>
          <a:effectLst/>
        </p:spPr>
      </p:pic>
      <p:pic>
        <p:nvPicPr>
          <p:cNvPr id="12" name="Picture 11">
            <a:extLst>
              <a:ext uri="{FF2B5EF4-FFF2-40B4-BE49-F238E27FC236}">
                <a16:creationId xmlns:a16="http://schemas.microsoft.com/office/drawing/2014/main" id="{A1C260EB-A26D-CC4D-B439-310E7E288497}"/>
              </a:ext>
            </a:extLst>
          </p:cNvPr>
          <p:cNvPicPr>
            <a:picLocks noChangeAspect="1"/>
          </p:cNvPicPr>
          <p:nvPr/>
        </p:nvPicPr>
        <p:blipFill>
          <a:blip r:embed="rId8"/>
          <a:stretch>
            <a:fillRect/>
          </a:stretch>
        </p:blipFill>
        <p:spPr>
          <a:xfrm>
            <a:off x="2934531" y="3308615"/>
            <a:ext cx="1561543" cy="1949567"/>
          </a:xfrm>
          <a:prstGeom prst="rect">
            <a:avLst/>
          </a:prstGeom>
          <a:effectLst/>
        </p:spPr>
      </p:pic>
      <p:pic>
        <p:nvPicPr>
          <p:cNvPr id="13" name="Picture 12">
            <a:extLst>
              <a:ext uri="{FF2B5EF4-FFF2-40B4-BE49-F238E27FC236}">
                <a16:creationId xmlns:a16="http://schemas.microsoft.com/office/drawing/2014/main" id="{C038EA53-D37E-3243-2F3E-B7BF9E63C16E}"/>
              </a:ext>
            </a:extLst>
          </p:cNvPr>
          <p:cNvPicPr>
            <a:picLocks noChangeAspect="1"/>
          </p:cNvPicPr>
          <p:nvPr/>
        </p:nvPicPr>
        <p:blipFill>
          <a:blip r:embed="rId9"/>
          <a:stretch>
            <a:fillRect/>
          </a:stretch>
        </p:blipFill>
        <p:spPr>
          <a:xfrm>
            <a:off x="1192866" y="4193208"/>
            <a:ext cx="1619117" cy="2002200"/>
          </a:xfrm>
          <a:prstGeom prst="rect">
            <a:avLst/>
          </a:prstGeom>
          <a:effectLst/>
        </p:spPr>
      </p:pic>
      <p:pic>
        <p:nvPicPr>
          <p:cNvPr id="14" name="Picture 13">
            <a:extLst>
              <a:ext uri="{FF2B5EF4-FFF2-40B4-BE49-F238E27FC236}">
                <a16:creationId xmlns:a16="http://schemas.microsoft.com/office/drawing/2014/main" id="{2C5774A7-0644-4395-2C8F-CAA36EEA0E2F}"/>
              </a:ext>
            </a:extLst>
          </p:cNvPr>
          <p:cNvPicPr>
            <a:picLocks noChangeAspect="1"/>
          </p:cNvPicPr>
          <p:nvPr/>
        </p:nvPicPr>
        <p:blipFill>
          <a:blip r:embed="rId10"/>
          <a:stretch>
            <a:fillRect/>
          </a:stretch>
        </p:blipFill>
        <p:spPr>
          <a:xfrm>
            <a:off x="3488316" y="4177466"/>
            <a:ext cx="1662805" cy="2017943"/>
          </a:xfrm>
          <a:prstGeom prst="rect">
            <a:avLst/>
          </a:prstGeom>
          <a:effectLst/>
        </p:spPr>
      </p:pic>
      <p:pic>
        <p:nvPicPr>
          <p:cNvPr id="15" name="Picture 14">
            <a:extLst>
              <a:ext uri="{FF2B5EF4-FFF2-40B4-BE49-F238E27FC236}">
                <a16:creationId xmlns:a16="http://schemas.microsoft.com/office/drawing/2014/main" id="{797BFF63-313F-AD4F-5FE5-14FB43730E7A}"/>
              </a:ext>
            </a:extLst>
          </p:cNvPr>
          <p:cNvPicPr>
            <a:picLocks noChangeAspect="1"/>
          </p:cNvPicPr>
          <p:nvPr/>
        </p:nvPicPr>
        <p:blipFill>
          <a:blip r:embed="rId11"/>
          <a:stretch>
            <a:fillRect/>
          </a:stretch>
        </p:blipFill>
        <p:spPr>
          <a:xfrm>
            <a:off x="6446550" y="1391196"/>
            <a:ext cx="2498755" cy="1217875"/>
          </a:xfrm>
          <a:prstGeom prst="rect">
            <a:avLst/>
          </a:prstGeom>
          <a:effectLst/>
        </p:spPr>
      </p:pic>
      <p:pic>
        <p:nvPicPr>
          <p:cNvPr id="16" name="Picture 15">
            <a:extLst>
              <a:ext uri="{FF2B5EF4-FFF2-40B4-BE49-F238E27FC236}">
                <a16:creationId xmlns:a16="http://schemas.microsoft.com/office/drawing/2014/main" id="{128A1264-C8FC-9A29-F8E2-D6B18D1E1F82}"/>
              </a:ext>
            </a:extLst>
          </p:cNvPr>
          <p:cNvPicPr>
            <a:picLocks noChangeAspect="1"/>
          </p:cNvPicPr>
          <p:nvPr/>
        </p:nvPicPr>
        <p:blipFill>
          <a:blip r:embed="rId12"/>
          <a:stretch>
            <a:fillRect/>
          </a:stretch>
        </p:blipFill>
        <p:spPr>
          <a:xfrm>
            <a:off x="9134849" y="1374044"/>
            <a:ext cx="2483163" cy="1235027"/>
          </a:xfrm>
          <a:prstGeom prst="rect">
            <a:avLst/>
          </a:prstGeom>
          <a:effectLst/>
        </p:spPr>
      </p:pic>
      <p:pic>
        <p:nvPicPr>
          <p:cNvPr id="17" name="Picture 16">
            <a:extLst>
              <a:ext uri="{FF2B5EF4-FFF2-40B4-BE49-F238E27FC236}">
                <a16:creationId xmlns:a16="http://schemas.microsoft.com/office/drawing/2014/main" id="{72E4046A-006E-46F3-7FBB-CC8499F10E75}"/>
              </a:ext>
            </a:extLst>
          </p:cNvPr>
          <p:cNvPicPr>
            <a:picLocks noChangeAspect="1"/>
          </p:cNvPicPr>
          <p:nvPr/>
        </p:nvPicPr>
        <p:blipFill>
          <a:blip r:embed="rId13"/>
          <a:stretch>
            <a:fillRect/>
          </a:stretch>
        </p:blipFill>
        <p:spPr>
          <a:xfrm>
            <a:off x="9097266" y="3085359"/>
            <a:ext cx="2787499" cy="579893"/>
          </a:xfrm>
          <a:prstGeom prst="rect">
            <a:avLst/>
          </a:prstGeom>
          <a:effectLst/>
        </p:spPr>
      </p:pic>
      <p:pic>
        <p:nvPicPr>
          <p:cNvPr id="18" name="Picture 17">
            <a:extLst>
              <a:ext uri="{FF2B5EF4-FFF2-40B4-BE49-F238E27FC236}">
                <a16:creationId xmlns:a16="http://schemas.microsoft.com/office/drawing/2014/main" id="{DBE334F6-03F9-7DD2-1C18-464C0DF53F46}"/>
              </a:ext>
            </a:extLst>
          </p:cNvPr>
          <p:cNvPicPr>
            <a:picLocks noChangeAspect="1"/>
          </p:cNvPicPr>
          <p:nvPr/>
        </p:nvPicPr>
        <p:blipFill>
          <a:blip r:embed="rId14"/>
          <a:stretch>
            <a:fillRect/>
          </a:stretch>
        </p:blipFill>
        <p:spPr>
          <a:xfrm>
            <a:off x="6454736" y="2830764"/>
            <a:ext cx="2520275" cy="1270123"/>
          </a:xfrm>
          <a:prstGeom prst="rect">
            <a:avLst/>
          </a:prstGeom>
          <a:effectLst/>
        </p:spPr>
      </p:pic>
      <p:pic>
        <p:nvPicPr>
          <p:cNvPr id="20" name="Picture 19">
            <a:extLst>
              <a:ext uri="{FF2B5EF4-FFF2-40B4-BE49-F238E27FC236}">
                <a16:creationId xmlns:a16="http://schemas.microsoft.com/office/drawing/2014/main" id="{F71CB110-2274-8EE8-1400-D259DCD7A345}"/>
              </a:ext>
            </a:extLst>
          </p:cNvPr>
          <p:cNvPicPr>
            <a:picLocks noChangeAspect="1"/>
          </p:cNvPicPr>
          <p:nvPr/>
        </p:nvPicPr>
        <p:blipFill>
          <a:blip r:embed="rId15"/>
          <a:stretch>
            <a:fillRect/>
          </a:stretch>
        </p:blipFill>
        <p:spPr>
          <a:xfrm>
            <a:off x="5414836" y="4322580"/>
            <a:ext cx="3720013" cy="1575684"/>
          </a:xfrm>
          <a:prstGeom prst="rect">
            <a:avLst/>
          </a:prstGeom>
        </p:spPr>
      </p:pic>
      <p:sp>
        <p:nvSpPr>
          <p:cNvPr id="22" name="TextBox 21">
            <a:extLst>
              <a:ext uri="{FF2B5EF4-FFF2-40B4-BE49-F238E27FC236}">
                <a16:creationId xmlns:a16="http://schemas.microsoft.com/office/drawing/2014/main" id="{6AEC4CBE-C9DF-92AD-A5FB-606D9B8A5B95}"/>
              </a:ext>
            </a:extLst>
          </p:cNvPr>
          <p:cNvSpPr txBox="1"/>
          <p:nvPr/>
        </p:nvSpPr>
        <p:spPr>
          <a:xfrm>
            <a:off x="8975011" y="5898264"/>
            <a:ext cx="3096918" cy="307777"/>
          </a:xfrm>
          <a:prstGeom prst="rect">
            <a:avLst/>
          </a:prstGeom>
          <a:noFill/>
        </p:spPr>
        <p:txBody>
          <a:bodyPr wrap="square">
            <a:spAutoFit/>
          </a:bodyPr>
          <a:lstStyle/>
          <a:p>
            <a:pPr defTabSz="914332"/>
            <a:r>
              <a:rPr lang="en-GB" sz="1400" dirty="0">
                <a:solidFill>
                  <a:schemeClr val="bg1"/>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https://resolution.nhs.uk/resources/</a:t>
            </a:r>
            <a:r>
              <a:rPr lang="en-GB" sz="14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95928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1"/>
            <a:ext cx="4819709" cy="6196916"/>
            <a:chOff x="0" y="0"/>
            <a:chExt cx="10667747" cy="13716000"/>
          </a:xfrm>
        </p:grpSpPr>
        <p:pic>
          <p:nvPicPr>
            <p:cNvPr id="3" name="Picture 3"/>
            <p:cNvPicPr>
              <a:picLocks noChangeAspect="1"/>
            </p:cNvPicPr>
            <p:nvPr/>
          </p:nvPicPr>
          <p:blipFill>
            <a:blip r:embed="rId3"/>
            <a:srcRect l="24042" r="24042"/>
            <a:stretch>
              <a:fillRect/>
            </a:stretch>
          </p:blipFill>
          <p:spPr>
            <a:xfrm>
              <a:off x="0" y="0"/>
              <a:ext cx="10667747" cy="13716000"/>
            </a:xfrm>
            <a:prstGeom prst="rect">
              <a:avLst/>
            </a:prstGeom>
          </p:spPr>
        </p:pic>
      </p:grpSp>
      <p:sp>
        <p:nvSpPr>
          <p:cNvPr id="12" name="AutoShape 4"/>
          <p:cNvSpPr/>
          <p:nvPr/>
        </p:nvSpPr>
        <p:spPr>
          <a:xfrm>
            <a:off x="2148862" y="1"/>
            <a:ext cx="10043137" cy="5748327"/>
          </a:xfrm>
          <a:prstGeom prst="rect">
            <a:avLst/>
          </a:prstGeom>
          <a:solidFill>
            <a:srgbClr val="0070C0"/>
          </a:solidFill>
        </p:spPr>
        <p:txBody>
          <a:bodyPr/>
          <a:lstStyle/>
          <a:p>
            <a:endParaRPr lang="en-GB"/>
          </a:p>
        </p:txBody>
      </p:sp>
      <p:pic>
        <p:nvPicPr>
          <p:cNvPr id="4"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990270" y="5095220"/>
            <a:ext cx="247197" cy="247197"/>
          </a:xfrm>
          <a:prstGeom prst="rect">
            <a:avLst/>
          </a:prstGeom>
        </p:spPr>
      </p:pic>
      <p:pic>
        <p:nvPicPr>
          <p:cNvPr id="5"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096000" y="5095220"/>
            <a:ext cx="247197" cy="247197"/>
          </a:xfrm>
          <a:prstGeom prst="rect">
            <a:avLst/>
          </a:prstGeom>
        </p:spPr>
      </p:pic>
      <p:pic>
        <p:nvPicPr>
          <p:cNvPr id="6"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046253" y="5092379"/>
            <a:ext cx="250039" cy="250039"/>
          </a:xfrm>
          <a:prstGeom prst="rect">
            <a:avLst/>
          </a:prstGeom>
        </p:spPr>
      </p:pic>
      <p:sp>
        <p:nvSpPr>
          <p:cNvPr id="7" name="TextBox 9"/>
          <p:cNvSpPr txBox="1"/>
          <p:nvPr/>
        </p:nvSpPr>
        <p:spPr>
          <a:xfrm>
            <a:off x="2273974" y="2469561"/>
            <a:ext cx="9078132" cy="1905650"/>
          </a:xfrm>
          <a:prstGeom prst="rect">
            <a:avLst/>
          </a:prstGeom>
        </p:spPr>
        <p:txBody>
          <a:bodyPr lIns="0" tIns="0" rIns="0" bIns="0" rtlCol="0" anchor="t">
            <a:spAutoFit/>
          </a:bodyPr>
          <a:lstStyle/>
          <a:p>
            <a:pPr algn="ctr" defTabSz="609585">
              <a:lnSpc>
                <a:spcPts val="2337"/>
              </a:lnSpc>
              <a:defRPr/>
            </a:pPr>
            <a:r>
              <a:rPr lang="en-US" dirty="0">
                <a:solidFill>
                  <a:schemeClr val="bg1"/>
                </a:solidFill>
                <a:latin typeface="Arial"/>
              </a:rPr>
              <a:t>If you do have any questions, please contact:</a:t>
            </a:r>
          </a:p>
          <a:p>
            <a:pPr algn="ctr" defTabSz="609585">
              <a:lnSpc>
                <a:spcPct val="150000"/>
              </a:lnSpc>
            </a:pPr>
            <a:r>
              <a:rPr lang="en-GB" dirty="0">
                <a:solidFill>
                  <a:schemeClr val="bg1"/>
                </a:solidFill>
                <a:latin typeface="Arial"/>
              </a:rPr>
              <a:t>Sangita Bodalia, Head of Early Notification Team (Legal) </a:t>
            </a:r>
            <a:r>
              <a:rPr lang="en-GB" dirty="0">
                <a:solidFill>
                  <a:schemeClr val="bg1"/>
                </a:solidFill>
                <a:latin typeface="Arial"/>
                <a:hlinkClick r:id="rId7">
                  <a:extLst>
                    <a:ext uri="{A12FA001-AC4F-418D-AE19-62706E023703}">
                      <ahyp:hlinkClr xmlns:ahyp="http://schemas.microsoft.com/office/drawing/2018/hyperlinkcolor" val="tx"/>
                    </a:ext>
                  </a:extLst>
                </a:hlinkClick>
              </a:rPr>
              <a:t>s.bodalia@nhs.net</a:t>
            </a:r>
            <a:endParaRPr lang="en-GB" dirty="0">
              <a:solidFill>
                <a:schemeClr val="bg1"/>
              </a:solidFill>
              <a:latin typeface="Arial"/>
            </a:endParaRPr>
          </a:p>
          <a:p>
            <a:pPr algn="ctr" defTabSz="609585">
              <a:lnSpc>
                <a:spcPct val="150000"/>
              </a:lnSpc>
            </a:pPr>
            <a:r>
              <a:rPr lang="en-GB" dirty="0">
                <a:solidFill>
                  <a:schemeClr val="bg1"/>
                </a:solidFill>
                <a:latin typeface="Arial"/>
              </a:rPr>
              <a:t>Jayne Poole, Safety and Learning Lead (Early Notification) </a:t>
            </a:r>
            <a:r>
              <a:rPr lang="en-GB" dirty="0">
                <a:solidFill>
                  <a:schemeClr val="bg1"/>
                </a:solidFill>
                <a:latin typeface="Arial"/>
                <a:hlinkClick r:id="rId8">
                  <a:extLst>
                    <a:ext uri="{A12FA001-AC4F-418D-AE19-62706E023703}">
                      <ahyp:hlinkClr xmlns:ahyp="http://schemas.microsoft.com/office/drawing/2018/hyperlinkcolor" val="tx"/>
                    </a:ext>
                  </a:extLst>
                </a:hlinkClick>
              </a:rPr>
              <a:t>Jayne.Poole6@nhs.net</a:t>
            </a:r>
            <a:r>
              <a:rPr lang="en-GB" dirty="0">
                <a:solidFill>
                  <a:schemeClr val="bg1"/>
                </a:solidFill>
                <a:latin typeface="Arial"/>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lang="en-GB" dirty="0">
                <a:solidFill>
                  <a:prstClr val="white"/>
                </a:solidFill>
                <a:latin typeface="Arial"/>
              </a:rPr>
              <a:t>Elizabeth Pells, Early Notification Family Liaison and Mediation Lead, </a:t>
            </a:r>
            <a:r>
              <a:rPr lang="en-GB" dirty="0">
                <a:solidFill>
                  <a:schemeClr val="bg1"/>
                </a:solidFill>
                <a:latin typeface="Arial"/>
                <a:hlinkClick r:id="rId9">
                  <a:extLst>
                    <a:ext uri="{A12FA001-AC4F-418D-AE19-62706E023703}">
                      <ahyp:hlinkClr xmlns:ahyp="http://schemas.microsoft.com/office/drawing/2018/hyperlinkcolor" val="tx"/>
                    </a:ext>
                  </a:extLst>
                </a:hlinkClick>
              </a:rPr>
              <a:t>elizabeth.pells@nhs.net</a:t>
            </a:r>
            <a:r>
              <a:rPr lang="en-GB" dirty="0">
                <a:solidFill>
                  <a:schemeClr val="bg1"/>
                </a:solidFill>
                <a:latin typeface="Arial"/>
              </a:rPr>
              <a:t> </a:t>
            </a:r>
            <a:endParaRPr kumimoji="0" lang="en-US" b="0" i="0" u="none" strike="noStrike" kern="1200" cap="none" spc="0" normalizeH="0" baseline="0" noProof="0" dirty="0">
              <a:ln>
                <a:noFill/>
              </a:ln>
              <a:solidFill>
                <a:schemeClr val="bg1"/>
              </a:solidFill>
              <a:effectLst/>
              <a:uLnTx/>
              <a:uFillTx/>
              <a:latin typeface="Arial"/>
              <a:ea typeface="+mn-ea"/>
              <a:cs typeface="+mn-cs"/>
            </a:endParaRPr>
          </a:p>
        </p:txBody>
      </p:sp>
      <p:sp>
        <p:nvSpPr>
          <p:cNvPr id="8" name="TextBox 10"/>
          <p:cNvSpPr txBox="1"/>
          <p:nvPr/>
        </p:nvSpPr>
        <p:spPr>
          <a:xfrm>
            <a:off x="5666208" y="1806573"/>
            <a:ext cx="2518965" cy="371897"/>
          </a:xfrm>
          <a:prstGeom prst="rect">
            <a:avLst/>
          </a:prstGeom>
        </p:spPr>
        <p:txBody>
          <a:bodyPr lIns="0" tIns="0" rIns="0" bIns="0" rtlCol="0" anchor="t">
            <a:spAutoFit/>
          </a:bodyPr>
          <a:lstStyle/>
          <a:p>
            <a:pPr algn="ctr" defTabSz="609585">
              <a:lnSpc>
                <a:spcPts val="2940"/>
              </a:lnSpc>
              <a:defRPr/>
            </a:pPr>
            <a:r>
              <a:rPr lang="en-US" sz="2100" b="1" dirty="0">
                <a:solidFill>
                  <a:srgbClr val="FFFFFF"/>
                </a:solidFill>
                <a:latin typeface="Arial CE"/>
              </a:rPr>
              <a:t>Find out more</a:t>
            </a:r>
          </a:p>
        </p:txBody>
      </p:sp>
      <p:sp>
        <p:nvSpPr>
          <p:cNvPr id="9" name="TextBox 12"/>
          <p:cNvSpPr txBox="1"/>
          <p:nvPr/>
        </p:nvSpPr>
        <p:spPr>
          <a:xfrm>
            <a:off x="8410278" y="5089763"/>
            <a:ext cx="3592463" cy="218008"/>
          </a:xfrm>
          <a:prstGeom prst="rect">
            <a:avLst/>
          </a:prstGeom>
        </p:spPr>
        <p:txBody>
          <a:bodyPr lIns="0" tIns="0" rIns="0" bIns="0" rtlCol="0" anchor="t">
            <a:spAutoFit/>
          </a:bodyPr>
          <a:lstStyle/>
          <a:p>
            <a:pPr algn="ctr" defTabSz="609585">
              <a:lnSpc>
                <a:spcPts val="1680"/>
              </a:lnSpc>
              <a:defRPr/>
            </a:pPr>
            <a:r>
              <a:rPr lang="en-US" sz="1200">
                <a:solidFill>
                  <a:srgbClr val="FFFFFF"/>
                </a:solidFill>
                <a:latin typeface="Arial"/>
              </a:rPr>
              <a:t>www.resolution.nhs.uk</a:t>
            </a:r>
          </a:p>
        </p:txBody>
      </p:sp>
      <p:sp>
        <p:nvSpPr>
          <p:cNvPr id="10" name="TextBox 13"/>
          <p:cNvSpPr txBox="1"/>
          <p:nvPr/>
        </p:nvSpPr>
        <p:spPr>
          <a:xfrm>
            <a:off x="5136750" y="5089763"/>
            <a:ext cx="3592463" cy="218008"/>
          </a:xfrm>
          <a:prstGeom prst="rect">
            <a:avLst/>
          </a:prstGeom>
        </p:spPr>
        <p:txBody>
          <a:bodyPr lIns="0" tIns="0" rIns="0" bIns="0" rtlCol="0" anchor="t">
            <a:spAutoFit/>
          </a:bodyPr>
          <a:lstStyle/>
          <a:p>
            <a:pPr algn="ctr" defTabSz="609585">
              <a:lnSpc>
                <a:spcPts val="1680"/>
              </a:lnSpc>
              <a:defRPr/>
            </a:pPr>
            <a:r>
              <a:rPr lang="en-US" sz="1200">
                <a:solidFill>
                  <a:srgbClr val="FFFFFF"/>
                </a:solidFill>
                <a:latin typeface="Arial"/>
              </a:rPr>
              <a:t>NHSResolution</a:t>
            </a:r>
          </a:p>
        </p:txBody>
      </p:sp>
      <p:sp>
        <p:nvSpPr>
          <p:cNvPr id="11" name="TextBox 14"/>
          <p:cNvSpPr txBox="1"/>
          <p:nvPr/>
        </p:nvSpPr>
        <p:spPr>
          <a:xfrm>
            <a:off x="2073745" y="5089763"/>
            <a:ext cx="3592463" cy="218008"/>
          </a:xfrm>
          <a:prstGeom prst="rect">
            <a:avLst/>
          </a:prstGeom>
        </p:spPr>
        <p:txBody>
          <a:bodyPr lIns="0" tIns="0" rIns="0" bIns="0" rtlCol="0" anchor="t">
            <a:spAutoFit/>
          </a:bodyPr>
          <a:lstStyle/>
          <a:p>
            <a:pPr algn="ctr" defTabSz="609585">
              <a:lnSpc>
                <a:spcPts val="1680"/>
              </a:lnSpc>
              <a:defRPr/>
            </a:pPr>
            <a:r>
              <a:rPr lang="en-US" sz="1200" dirty="0">
                <a:solidFill>
                  <a:srgbClr val="FFFFFF"/>
                </a:solidFill>
                <a:latin typeface="Arial"/>
              </a:rPr>
              <a:t>020 7811 2700</a:t>
            </a:r>
          </a:p>
        </p:txBody>
      </p:sp>
      <p:pic>
        <p:nvPicPr>
          <p:cNvPr id="13" name="Picture 3" descr="\\fileshare.nhsla.com\Studio North\NHS Resolution Logo\NHS Resolution Right Aligned Rev.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18350" y="367784"/>
            <a:ext cx="1522175" cy="80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02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576E-F7E3-DCC3-69A4-6D850C1C1CD3}"/>
              </a:ext>
            </a:extLst>
          </p:cNvPr>
          <p:cNvSpPr>
            <a:spLocks noGrp="1"/>
          </p:cNvSpPr>
          <p:nvPr>
            <p:ph type="title"/>
          </p:nvPr>
        </p:nvSpPr>
        <p:spPr>
          <a:xfrm>
            <a:off x="408455" y="357810"/>
            <a:ext cx="9763156" cy="1093304"/>
          </a:xfrm>
        </p:spPr>
        <p:txBody>
          <a:bodyPr/>
          <a:lstStyle/>
          <a:p>
            <a:r>
              <a:rPr lang="en-GB" sz="2800" b="1" dirty="0"/>
              <a:t>NHS Resolution initiatives to improve response to harm</a:t>
            </a:r>
          </a:p>
        </p:txBody>
      </p:sp>
      <p:sp>
        <p:nvSpPr>
          <p:cNvPr id="3" name="Content Placeholder 2">
            <a:extLst>
              <a:ext uri="{FF2B5EF4-FFF2-40B4-BE49-F238E27FC236}">
                <a16:creationId xmlns:a16="http://schemas.microsoft.com/office/drawing/2014/main" id="{0539D919-0087-5E24-C5BF-12D243F19D4D}"/>
              </a:ext>
            </a:extLst>
          </p:cNvPr>
          <p:cNvSpPr>
            <a:spLocks noGrp="1"/>
          </p:cNvSpPr>
          <p:nvPr>
            <p:ph idx="1"/>
          </p:nvPr>
        </p:nvSpPr>
        <p:spPr>
          <a:xfrm>
            <a:off x="408455" y="1530532"/>
            <a:ext cx="11354993" cy="4525963"/>
          </a:xfrm>
        </p:spPr>
        <p:txBody>
          <a:bodyPr>
            <a:normAutofit/>
          </a:bodyPr>
          <a:lstStyle/>
          <a:p>
            <a:pPr>
              <a:spcBef>
                <a:spcPts val="0"/>
              </a:spcBef>
              <a:spcAft>
                <a:spcPts val="1200"/>
              </a:spcAft>
            </a:pPr>
            <a:r>
              <a:rPr lang="en-GB" sz="2400" dirty="0"/>
              <a:t>Response to harm – getting closer to the incident </a:t>
            </a:r>
          </a:p>
          <a:p>
            <a:pPr>
              <a:spcBef>
                <a:spcPts val="0"/>
              </a:spcBef>
            </a:pPr>
            <a:r>
              <a:rPr lang="en-GB" sz="2400" dirty="0"/>
              <a:t>Early Notification Scheme </a:t>
            </a:r>
          </a:p>
          <a:p>
            <a:pPr lvl="1">
              <a:spcBef>
                <a:spcPts val="0"/>
              </a:spcBef>
            </a:pPr>
            <a:r>
              <a:rPr lang="en-GB" sz="2400" dirty="0"/>
              <a:t>Findings </a:t>
            </a:r>
          </a:p>
          <a:p>
            <a:pPr lvl="1">
              <a:spcBef>
                <a:spcPts val="0"/>
              </a:spcBef>
            </a:pPr>
            <a:r>
              <a:rPr lang="en-GB" sz="2400" dirty="0"/>
              <a:t>Impact</a:t>
            </a:r>
          </a:p>
          <a:p>
            <a:pPr lvl="1">
              <a:spcBef>
                <a:spcPts val="0"/>
              </a:spcBef>
            </a:pPr>
            <a:r>
              <a:rPr lang="en-GB" sz="2400" dirty="0"/>
              <a:t>Preliminary evaluation – benefits </a:t>
            </a:r>
          </a:p>
          <a:p>
            <a:pPr>
              <a:spcBef>
                <a:spcPts val="0"/>
              </a:spcBef>
            </a:pPr>
            <a:r>
              <a:rPr lang="en-GB" sz="2400" dirty="0"/>
              <a:t>Maternity Incentive Scheme </a:t>
            </a:r>
          </a:p>
          <a:p>
            <a:pPr lvl="1">
              <a:spcBef>
                <a:spcPts val="0"/>
              </a:spcBef>
            </a:pPr>
            <a:r>
              <a:rPr lang="en-GB" sz="2400" dirty="0"/>
              <a:t>Curated safety actions</a:t>
            </a:r>
          </a:p>
          <a:p>
            <a:pPr lvl="1">
              <a:spcBef>
                <a:spcPts val="0"/>
              </a:spcBef>
              <a:spcAft>
                <a:spcPts val="1200"/>
              </a:spcAft>
            </a:pPr>
            <a:r>
              <a:rPr lang="en-GB" sz="2400" dirty="0"/>
              <a:t>Process</a:t>
            </a:r>
          </a:p>
          <a:p>
            <a:pPr marL="76199" indent="0">
              <a:spcBef>
                <a:spcPts val="0"/>
              </a:spcBef>
              <a:buNone/>
            </a:pPr>
            <a:r>
              <a:rPr lang="en-GB" sz="2400" dirty="0"/>
              <a:t>Prevention of harm – resources – thematic review reports – recommendation to implementation </a:t>
            </a:r>
          </a:p>
        </p:txBody>
      </p:sp>
    </p:spTree>
    <p:extLst>
      <p:ext uri="{BB962C8B-B14F-4D97-AF65-F5344CB8AC3E}">
        <p14:creationId xmlns:p14="http://schemas.microsoft.com/office/powerpoint/2010/main" val="2811221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2800" b="1" dirty="0"/>
              <a:t>What do people expect?</a:t>
            </a:r>
          </a:p>
        </p:txBody>
      </p:sp>
      <p:sp>
        <p:nvSpPr>
          <p:cNvPr id="3" name="Content Placeholder 2"/>
          <p:cNvSpPr>
            <a:spLocks noGrp="1"/>
          </p:cNvSpPr>
          <p:nvPr>
            <p:ph sz="half" idx="1"/>
          </p:nvPr>
        </p:nvSpPr>
        <p:spPr>
          <a:xfrm>
            <a:off x="390180" y="1600200"/>
            <a:ext cx="5563029" cy="4525963"/>
          </a:xfrm>
        </p:spPr>
        <p:txBody>
          <a:bodyPr>
            <a:normAutofit/>
          </a:bodyPr>
          <a:lstStyle/>
          <a:p>
            <a:pPr marL="0" indent="0">
              <a:spcAft>
                <a:spcPts val="600"/>
              </a:spcAft>
              <a:buNone/>
            </a:pPr>
            <a:r>
              <a:rPr lang="en-GB" sz="2400" b="1" dirty="0"/>
              <a:t>What do patients and families want?</a:t>
            </a:r>
          </a:p>
          <a:p>
            <a:pPr lvl="1">
              <a:spcBef>
                <a:spcPts val="600"/>
              </a:spcBef>
              <a:spcAft>
                <a:spcPts val="600"/>
              </a:spcAft>
              <a:buFont typeface="Arial" panose="020B0604020202020204" pitchFamily="34" charset="0"/>
              <a:buChar char="•"/>
            </a:pPr>
            <a:r>
              <a:rPr lang="en-GB" sz="2000" dirty="0"/>
              <a:t>An apology</a:t>
            </a:r>
          </a:p>
          <a:p>
            <a:pPr lvl="1">
              <a:spcBef>
                <a:spcPts val="600"/>
              </a:spcBef>
              <a:spcAft>
                <a:spcPts val="600"/>
              </a:spcAft>
              <a:buFont typeface="Arial" panose="020B0604020202020204" pitchFamily="34" charset="0"/>
              <a:buChar char="•"/>
            </a:pPr>
            <a:r>
              <a:rPr lang="en-GB" sz="2000" dirty="0"/>
              <a:t>To prevent it happening to someone else</a:t>
            </a:r>
          </a:p>
          <a:p>
            <a:pPr lvl="1">
              <a:spcBef>
                <a:spcPts val="600"/>
              </a:spcBef>
              <a:spcAft>
                <a:spcPts val="600"/>
              </a:spcAft>
              <a:buFont typeface="Arial" panose="020B0604020202020204" pitchFamily="34" charset="0"/>
              <a:buChar char="•"/>
            </a:pPr>
            <a:r>
              <a:rPr lang="en-GB" sz="2000" dirty="0"/>
              <a:t>To understand what went wrong</a:t>
            </a:r>
          </a:p>
          <a:p>
            <a:pPr lvl="1">
              <a:spcBef>
                <a:spcPts val="600"/>
              </a:spcBef>
              <a:spcAft>
                <a:spcPts val="600"/>
              </a:spcAft>
              <a:buFont typeface="Arial" panose="020B0604020202020204" pitchFamily="34" charset="0"/>
              <a:buChar char="•"/>
            </a:pPr>
            <a:r>
              <a:rPr lang="en-GB" sz="2000" dirty="0"/>
              <a:t>To have answers and be heard</a:t>
            </a:r>
          </a:p>
          <a:p>
            <a:pPr lvl="1">
              <a:spcBef>
                <a:spcPts val="600"/>
              </a:spcBef>
              <a:spcAft>
                <a:spcPts val="600"/>
              </a:spcAft>
              <a:buFont typeface="Arial" panose="020B0604020202020204" pitchFamily="34" charset="0"/>
              <a:buChar char="•"/>
            </a:pPr>
            <a:r>
              <a:rPr lang="en-GB" sz="2000" dirty="0"/>
              <a:t>Compassion, understanding and support</a:t>
            </a:r>
          </a:p>
          <a:p>
            <a:pPr lvl="1">
              <a:spcBef>
                <a:spcPts val="600"/>
              </a:spcBef>
              <a:spcAft>
                <a:spcPts val="600"/>
              </a:spcAft>
              <a:buFont typeface="Arial" panose="020B0604020202020204" pitchFamily="34" charset="0"/>
              <a:buChar char="•"/>
            </a:pPr>
            <a:r>
              <a:rPr lang="en-GB" sz="2000" dirty="0"/>
              <a:t>Signposting to support where appropriate</a:t>
            </a:r>
          </a:p>
          <a:p>
            <a:pPr>
              <a:buClr>
                <a:srgbClr val="0072C6"/>
              </a:buClr>
            </a:pPr>
            <a:endParaRPr lang="en-GB" sz="2667" dirty="0"/>
          </a:p>
          <a:p>
            <a:pPr>
              <a:buClr>
                <a:srgbClr val="0072C6"/>
              </a:buClr>
            </a:pPr>
            <a:endParaRPr lang="en-GB" sz="2667" dirty="0"/>
          </a:p>
          <a:p>
            <a:pPr>
              <a:buClr>
                <a:srgbClr val="0072C6"/>
              </a:buClr>
            </a:pPr>
            <a:endParaRPr lang="en-GB" sz="2667" dirty="0"/>
          </a:p>
          <a:p>
            <a:pPr>
              <a:buClr>
                <a:srgbClr val="0072C6"/>
              </a:buClr>
            </a:pPr>
            <a:endParaRPr lang="en-GB" sz="2667" dirty="0"/>
          </a:p>
          <a:p>
            <a:pPr>
              <a:buClr>
                <a:srgbClr val="0072C6"/>
              </a:buClr>
            </a:pPr>
            <a:endParaRPr lang="en-GB" sz="2667" dirty="0"/>
          </a:p>
          <a:p>
            <a:pPr>
              <a:buClr>
                <a:srgbClr val="0072C6"/>
              </a:buClr>
            </a:pPr>
            <a:endParaRPr lang="en-GB" sz="2667" dirty="0"/>
          </a:p>
          <a:p>
            <a:pPr>
              <a:buClr>
                <a:srgbClr val="0072C6"/>
              </a:buClr>
            </a:pPr>
            <a:endParaRPr lang="en-GB" sz="2667" dirty="0"/>
          </a:p>
          <a:p>
            <a:pPr>
              <a:buClr>
                <a:srgbClr val="0072C6"/>
              </a:buClr>
            </a:pPr>
            <a:endParaRPr lang="en-GB" sz="2667" dirty="0"/>
          </a:p>
          <a:p>
            <a:pPr>
              <a:buClr>
                <a:srgbClr val="0072C6"/>
              </a:buClr>
            </a:pPr>
            <a:endParaRPr lang="en-GB" sz="2667" dirty="0"/>
          </a:p>
        </p:txBody>
      </p:sp>
      <p:sp>
        <p:nvSpPr>
          <p:cNvPr id="4" name="Content Placeholder 3"/>
          <p:cNvSpPr>
            <a:spLocks noGrp="1"/>
          </p:cNvSpPr>
          <p:nvPr>
            <p:ph sz="half" idx="2"/>
          </p:nvPr>
        </p:nvSpPr>
        <p:spPr>
          <a:xfrm>
            <a:off x="6238791" y="1600201"/>
            <a:ext cx="5563029" cy="4525963"/>
          </a:xfrm>
        </p:spPr>
        <p:txBody>
          <a:bodyPr>
            <a:normAutofit/>
          </a:bodyPr>
          <a:lstStyle/>
          <a:p>
            <a:pPr marL="0" indent="0">
              <a:buNone/>
            </a:pPr>
            <a:r>
              <a:rPr lang="en-GB" sz="2400" b="1" dirty="0"/>
              <a:t>What do staff want?</a:t>
            </a:r>
          </a:p>
          <a:p>
            <a:pPr lvl="1">
              <a:spcBef>
                <a:spcPts val="600"/>
              </a:spcBef>
              <a:spcAft>
                <a:spcPts val="600"/>
              </a:spcAft>
              <a:buFont typeface="Arial" panose="020B0604020202020204" pitchFamily="34" charset="0"/>
              <a:buChar char="•"/>
            </a:pPr>
            <a:r>
              <a:rPr lang="en-GB" sz="2000" dirty="0"/>
              <a:t>Help to say sorry</a:t>
            </a:r>
          </a:p>
          <a:p>
            <a:pPr lvl="1">
              <a:spcBef>
                <a:spcPts val="600"/>
              </a:spcBef>
              <a:spcAft>
                <a:spcPts val="600"/>
              </a:spcAft>
              <a:buFont typeface="Arial" panose="020B0604020202020204" pitchFamily="34" charset="0"/>
              <a:buChar char="•"/>
            </a:pPr>
            <a:r>
              <a:rPr lang="en-GB" sz="2000" dirty="0"/>
              <a:t>To prevent it happening to someone else</a:t>
            </a:r>
          </a:p>
          <a:p>
            <a:pPr lvl="1">
              <a:spcBef>
                <a:spcPts val="600"/>
              </a:spcBef>
              <a:spcAft>
                <a:spcPts val="600"/>
              </a:spcAft>
              <a:buFont typeface="Arial" panose="020B0604020202020204" pitchFamily="34" charset="0"/>
              <a:buChar char="•"/>
            </a:pPr>
            <a:r>
              <a:rPr lang="en-GB" sz="2000" dirty="0"/>
              <a:t>To understand what went wrong</a:t>
            </a:r>
          </a:p>
          <a:p>
            <a:pPr lvl="1">
              <a:spcBef>
                <a:spcPts val="600"/>
              </a:spcBef>
              <a:spcAft>
                <a:spcPts val="600"/>
              </a:spcAft>
              <a:buFont typeface="Arial" panose="020B0604020202020204" pitchFamily="34" charset="0"/>
              <a:buChar char="•"/>
            </a:pPr>
            <a:r>
              <a:rPr lang="en-GB" sz="2000" dirty="0"/>
              <a:t>To have answers and be heard</a:t>
            </a:r>
          </a:p>
          <a:p>
            <a:pPr lvl="1">
              <a:spcBef>
                <a:spcPts val="600"/>
              </a:spcBef>
              <a:spcAft>
                <a:spcPts val="600"/>
              </a:spcAft>
              <a:buFont typeface="Arial" panose="020B0604020202020204" pitchFamily="34" charset="0"/>
              <a:buChar char="•"/>
            </a:pPr>
            <a:r>
              <a:rPr lang="en-GB" sz="2000" dirty="0"/>
              <a:t>Compassion, understanding and support</a:t>
            </a:r>
          </a:p>
          <a:p>
            <a:pPr lvl="1">
              <a:spcBef>
                <a:spcPts val="600"/>
              </a:spcBef>
              <a:spcAft>
                <a:spcPts val="600"/>
              </a:spcAft>
              <a:buFont typeface="Arial" panose="020B0604020202020204" pitchFamily="34" charset="0"/>
              <a:buChar char="•"/>
            </a:pPr>
            <a:r>
              <a:rPr lang="en-GB" sz="2000" dirty="0"/>
              <a:t>Signposting to support where appropriate</a:t>
            </a:r>
          </a:p>
          <a:p>
            <a:pPr lvl="1"/>
            <a:endParaRPr lang="en-GB" dirty="0"/>
          </a:p>
        </p:txBody>
      </p:sp>
    </p:spTree>
    <p:extLst>
      <p:ext uri="{BB962C8B-B14F-4D97-AF65-F5344CB8AC3E}">
        <p14:creationId xmlns:p14="http://schemas.microsoft.com/office/powerpoint/2010/main" val="428960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Saying sorry</a:t>
            </a:r>
          </a:p>
        </p:txBody>
      </p:sp>
      <p:sp>
        <p:nvSpPr>
          <p:cNvPr id="3" name="Content Placeholder 2"/>
          <p:cNvSpPr>
            <a:spLocks noGrp="1"/>
          </p:cNvSpPr>
          <p:nvPr>
            <p:ph idx="1"/>
          </p:nvPr>
        </p:nvSpPr>
        <p:spPr>
          <a:xfrm>
            <a:off x="408455" y="1271261"/>
            <a:ext cx="10968131" cy="4608512"/>
          </a:xfrm>
        </p:spPr>
        <p:txBody>
          <a:bodyPr>
            <a:noAutofit/>
          </a:bodyPr>
          <a:lstStyle/>
          <a:p>
            <a:r>
              <a:rPr lang="en-GB" sz="2667" dirty="0"/>
              <a:t>Saying sorry meaningfully when things go wrong is vital for everyone involved in an incident, including the patient, their family, carers, and the staff that care for them. </a:t>
            </a:r>
          </a:p>
        </p:txBody>
      </p:sp>
      <p:sp>
        <p:nvSpPr>
          <p:cNvPr id="5" name="Content Placeholder 2"/>
          <p:cNvSpPr txBox="1">
            <a:spLocks/>
          </p:cNvSpPr>
          <p:nvPr/>
        </p:nvSpPr>
        <p:spPr>
          <a:xfrm>
            <a:off x="408455" y="2707501"/>
            <a:ext cx="8663875" cy="422906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rgbClr val="003087"/>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3087"/>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3087"/>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3087"/>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3087"/>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457189" defTabSz="1219170">
              <a:buClr>
                <a:schemeClr val="bg1"/>
              </a:buClr>
              <a:defRPr/>
            </a:pPr>
            <a:r>
              <a:rPr lang="en-GB" sz="2667" dirty="0">
                <a:solidFill>
                  <a:schemeClr val="bg1"/>
                </a:solidFill>
              </a:rPr>
              <a:t>Saying sorry is: </a:t>
            </a:r>
          </a:p>
          <a:p>
            <a:pPr marL="1066785" lvl="1" indent="-457200" defTabSz="1219170">
              <a:buClr>
                <a:schemeClr val="bg1"/>
              </a:buClr>
              <a:buFont typeface="Arial" panose="020B0604020202020204" pitchFamily="34" charset="0"/>
              <a:buChar char="•"/>
              <a:defRPr/>
            </a:pPr>
            <a:r>
              <a:rPr lang="en-GB" sz="2667" b="1" dirty="0">
                <a:solidFill>
                  <a:schemeClr val="bg1"/>
                </a:solidFill>
              </a:rPr>
              <a:t>always the right thing to do </a:t>
            </a:r>
          </a:p>
          <a:p>
            <a:pPr marL="1066785" lvl="1" indent="-457200" defTabSz="1219170">
              <a:buClr>
                <a:schemeClr val="bg1"/>
              </a:buClr>
              <a:buFont typeface="Arial" panose="020B0604020202020204" pitchFamily="34" charset="0"/>
              <a:buChar char="•"/>
              <a:defRPr/>
            </a:pPr>
            <a:r>
              <a:rPr lang="en-GB" sz="2667" b="1" dirty="0">
                <a:solidFill>
                  <a:schemeClr val="bg1"/>
                </a:solidFill>
              </a:rPr>
              <a:t>not an admission of liability</a:t>
            </a:r>
            <a:endParaRPr lang="en-GB" sz="2667" dirty="0">
              <a:solidFill>
                <a:schemeClr val="bg1"/>
              </a:solidFill>
            </a:endParaRPr>
          </a:p>
          <a:p>
            <a:pPr marL="1066785" lvl="1" indent="-457200" defTabSz="1219170">
              <a:buClr>
                <a:schemeClr val="bg1"/>
              </a:buClr>
              <a:buFont typeface="Arial" panose="020B0604020202020204" pitchFamily="34" charset="0"/>
              <a:buChar char="•"/>
              <a:defRPr/>
            </a:pPr>
            <a:r>
              <a:rPr lang="en-GB" sz="2667" dirty="0">
                <a:solidFill>
                  <a:schemeClr val="bg1"/>
                </a:solidFill>
              </a:rPr>
              <a:t>an acknowledgement that something could have gone better</a:t>
            </a:r>
          </a:p>
          <a:p>
            <a:pPr marL="1066785" lvl="1" indent="-457200" defTabSz="1219170">
              <a:buClr>
                <a:schemeClr val="bg1"/>
              </a:buClr>
              <a:buFont typeface="Arial" panose="020B0604020202020204" pitchFamily="34" charset="0"/>
              <a:buChar char="•"/>
              <a:defRPr/>
            </a:pPr>
            <a:r>
              <a:rPr lang="en-GB" sz="2667" dirty="0">
                <a:solidFill>
                  <a:schemeClr val="bg1"/>
                </a:solidFill>
              </a:rPr>
              <a:t>the first step to learning from what happened and preventing it recurring</a:t>
            </a:r>
          </a:p>
        </p:txBody>
      </p:sp>
      <p:pic>
        <p:nvPicPr>
          <p:cNvPr id="7" name="Picture 6">
            <a:extLst>
              <a:ext uri="{FF2B5EF4-FFF2-40B4-BE49-F238E27FC236}">
                <a16:creationId xmlns:a16="http://schemas.microsoft.com/office/drawing/2014/main" id="{1FC47D16-CFD4-7D7B-4A07-459584163AAE}"/>
              </a:ext>
            </a:extLst>
          </p:cNvPr>
          <p:cNvPicPr>
            <a:picLocks noChangeAspect="1"/>
          </p:cNvPicPr>
          <p:nvPr/>
        </p:nvPicPr>
        <p:blipFill>
          <a:blip r:embed="rId3"/>
          <a:stretch>
            <a:fillRect/>
          </a:stretch>
        </p:blipFill>
        <p:spPr>
          <a:xfrm>
            <a:off x="9354152" y="2928257"/>
            <a:ext cx="2222565" cy="3142248"/>
          </a:xfrm>
          <a:prstGeom prst="rect">
            <a:avLst/>
          </a:prstGeom>
        </p:spPr>
      </p:pic>
    </p:spTree>
    <p:extLst>
      <p:ext uri="{BB962C8B-B14F-4D97-AF65-F5344CB8AC3E}">
        <p14:creationId xmlns:p14="http://schemas.microsoft.com/office/powerpoint/2010/main" val="1496131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Duty of Candour</a:t>
            </a:r>
          </a:p>
        </p:txBody>
      </p:sp>
      <p:sp>
        <p:nvSpPr>
          <p:cNvPr id="9" name="TextBox 8"/>
          <p:cNvSpPr txBox="1"/>
          <p:nvPr/>
        </p:nvSpPr>
        <p:spPr>
          <a:xfrm>
            <a:off x="4284644" y="5705745"/>
            <a:ext cx="5760640" cy="420564"/>
          </a:xfrm>
          <a:prstGeom prst="rect">
            <a:avLst/>
          </a:prstGeom>
          <a:noFill/>
        </p:spPr>
        <p:txBody>
          <a:bodyPr wrap="square" rtlCol="0">
            <a:spAutoFit/>
          </a:bodyPr>
          <a:lstStyle/>
          <a:p>
            <a:r>
              <a:rPr lang="en-GB" sz="2133" dirty="0">
                <a:latin typeface="Arial" panose="020B0604020202020204" pitchFamily="34" charset="0"/>
                <a:cs typeface="Arial" panose="020B0604020202020204" pitchFamily="34" charset="0"/>
                <a:hlinkClick r:id="rId4"/>
              </a:rPr>
              <a:t>Duty of candour animation</a:t>
            </a:r>
            <a:endParaRPr lang="en-GB" sz="2133" dirty="0">
              <a:latin typeface="Arial" panose="020B0604020202020204" pitchFamily="34" charset="0"/>
              <a:cs typeface="Arial" panose="020B0604020202020204" pitchFamily="34" charset="0"/>
            </a:endParaRPr>
          </a:p>
        </p:txBody>
      </p:sp>
      <p:pic>
        <p:nvPicPr>
          <p:cNvPr id="3" name="Online Media 2" title="Duty of Candour">
            <a:hlinkClick r:id="" action="ppaction://media"/>
            <a:extLst>
              <a:ext uri="{FF2B5EF4-FFF2-40B4-BE49-F238E27FC236}">
                <a16:creationId xmlns:a16="http://schemas.microsoft.com/office/drawing/2014/main" id="{FD1BDCC2-2501-6646-530D-CF9C6851913A}"/>
              </a:ext>
            </a:extLst>
          </p:cNvPr>
          <p:cNvPicPr>
            <a:picLocks noRot="1" noChangeAspect="1"/>
          </p:cNvPicPr>
          <p:nvPr>
            <a:videoFile r:link="rId1"/>
          </p:nvPr>
        </p:nvPicPr>
        <p:blipFill>
          <a:blip r:embed="rId5"/>
          <a:stretch>
            <a:fillRect/>
          </a:stretch>
        </p:blipFill>
        <p:spPr>
          <a:xfrm>
            <a:off x="2257371" y="1271025"/>
            <a:ext cx="7668170" cy="4313346"/>
          </a:xfrm>
          <a:prstGeom prst="rect">
            <a:avLst/>
          </a:prstGeom>
        </p:spPr>
      </p:pic>
    </p:spTree>
    <p:extLst>
      <p:ext uri="{BB962C8B-B14F-4D97-AF65-F5344CB8AC3E}">
        <p14:creationId xmlns:p14="http://schemas.microsoft.com/office/powerpoint/2010/main" val="7522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9" y="418328"/>
            <a:ext cx="9912016" cy="768085"/>
          </a:xfrm>
        </p:spPr>
        <p:txBody>
          <a:bodyPr/>
          <a:lstStyle/>
          <a:p>
            <a:r>
              <a:rPr lang="en-GB" sz="2800" b="1" dirty="0"/>
              <a:t>Being fair: supporting a just and learning culture for staff and patients following incidents in the NHS</a:t>
            </a:r>
          </a:p>
        </p:txBody>
      </p:sp>
      <p:sp>
        <p:nvSpPr>
          <p:cNvPr id="3" name="Content Placeholder 2"/>
          <p:cNvSpPr>
            <a:spLocks noGrp="1"/>
          </p:cNvSpPr>
          <p:nvPr>
            <p:ph idx="1"/>
          </p:nvPr>
        </p:nvSpPr>
        <p:spPr>
          <a:xfrm>
            <a:off x="517100" y="1730039"/>
            <a:ext cx="6613044" cy="3729900"/>
          </a:xfrm>
        </p:spPr>
        <p:txBody>
          <a:bodyPr>
            <a:normAutofit/>
          </a:bodyPr>
          <a:lstStyle/>
          <a:p>
            <a:pPr marL="0" indent="0">
              <a:lnSpc>
                <a:spcPct val="120000"/>
              </a:lnSpc>
              <a:spcBef>
                <a:spcPts val="600"/>
              </a:spcBef>
              <a:spcAft>
                <a:spcPts val="600"/>
              </a:spcAft>
              <a:buNone/>
            </a:pPr>
            <a:r>
              <a:rPr lang="en-GB" sz="2400" i="1" dirty="0"/>
              <a:t>A just and learning culture is the balance of fairness, justice, learning – and taking responsibility for actions. It is not about seeking to blame the individuals involved when care in the NHS goes wrong. It is also not about an absence of responsibility and accountability.</a:t>
            </a:r>
          </a:p>
        </p:txBody>
      </p:sp>
      <p:sp>
        <p:nvSpPr>
          <p:cNvPr id="5" name="TextBox 4"/>
          <p:cNvSpPr txBox="1"/>
          <p:nvPr/>
        </p:nvSpPr>
        <p:spPr>
          <a:xfrm>
            <a:off x="8619823" y="5730544"/>
            <a:ext cx="3572177" cy="307777"/>
          </a:xfrm>
          <a:prstGeom prst="rect">
            <a:avLst/>
          </a:prstGeom>
          <a:noFill/>
        </p:spPr>
        <p:txBody>
          <a:bodyPr wrap="square" rtlCol="0">
            <a:spAutoFit/>
          </a:bodyPr>
          <a:lstStyle/>
          <a:p>
            <a:r>
              <a:rPr lang="en-GB" sz="1400" i="1" dirty="0">
                <a:solidFill>
                  <a:srgbClr val="FFFFFF"/>
                </a:solidFill>
                <a:latin typeface="Arial" panose="020B0604020202020204" pitchFamily="34" charset="0"/>
                <a:cs typeface="Arial" panose="020B0604020202020204" pitchFamily="34" charset="0"/>
              </a:rPr>
              <a:t>Chaffer, D., Kline, R. and </a:t>
            </a:r>
            <a:r>
              <a:rPr lang="en-GB" sz="1400" i="1" dirty="0" err="1">
                <a:solidFill>
                  <a:srgbClr val="FFFFFF"/>
                </a:solidFill>
                <a:latin typeface="Arial" panose="020B0604020202020204" pitchFamily="34" charset="0"/>
                <a:cs typeface="Arial" panose="020B0604020202020204" pitchFamily="34" charset="0"/>
              </a:rPr>
              <a:t>Assame</a:t>
            </a:r>
            <a:r>
              <a:rPr lang="en-GB" sz="1400" i="1" dirty="0">
                <a:solidFill>
                  <a:srgbClr val="FFFFFF"/>
                </a:solidFill>
                <a:latin typeface="Arial" panose="020B0604020202020204" pitchFamily="34" charset="0"/>
                <a:cs typeface="Arial" panose="020B0604020202020204" pitchFamily="34" charset="0"/>
              </a:rPr>
              <a:t>, N.</a:t>
            </a:r>
          </a:p>
        </p:txBody>
      </p:sp>
      <p:sp>
        <p:nvSpPr>
          <p:cNvPr id="7" name="TextBox 6"/>
          <p:cNvSpPr txBox="1"/>
          <p:nvPr/>
        </p:nvSpPr>
        <p:spPr>
          <a:xfrm>
            <a:off x="397356" y="4684104"/>
            <a:ext cx="6732788" cy="1354217"/>
          </a:xfrm>
          <a:prstGeom prst="rect">
            <a:avLst/>
          </a:prstGeom>
          <a:noFill/>
        </p:spPr>
        <p:txBody>
          <a:bodyPr wrap="square" rtlCol="0">
            <a:spAutoFit/>
          </a:bodyPr>
          <a:lstStyle/>
          <a:p>
            <a:pPr marL="285744" indent="-285744">
              <a:spcBef>
                <a:spcPts val="600"/>
              </a:spcBef>
              <a:spcAft>
                <a:spcPts val="600"/>
              </a:spcAft>
              <a:buClr>
                <a:schemeClr val="bg1"/>
              </a:buCl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All actions should be understood</a:t>
            </a:r>
          </a:p>
          <a:p>
            <a:pPr marL="285744" indent="-285744">
              <a:spcBef>
                <a:spcPts val="600"/>
              </a:spcBef>
              <a:spcAft>
                <a:spcPts val="600"/>
              </a:spcAft>
              <a:buClr>
                <a:schemeClr val="bg1"/>
              </a:buCl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Staff should be supported to learn from their actions </a:t>
            </a:r>
          </a:p>
        </p:txBody>
      </p:sp>
      <p:pic>
        <p:nvPicPr>
          <p:cNvPr id="8" name="Picture 7">
            <a:extLst>
              <a:ext uri="{FF2B5EF4-FFF2-40B4-BE49-F238E27FC236}">
                <a16:creationId xmlns:a16="http://schemas.microsoft.com/office/drawing/2014/main" id="{1716AE37-FC24-5086-A3CD-47C0A51FB788}"/>
              </a:ext>
            </a:extLst>
          </p:cNvPr>
          <p:cNvPicPr>
            <a:picLocks noChangeAspect="1"/>
          </p:cNvPicPr>
          <p:nvPr/>
        </p:nvPicPr>
        <p:blipFill>
          <a:blip r:embed="rId3"/>
          <a:stretch>
            <a:fillRect/>
          </a:stretch>
        </p:blipFill>
        <p:spPr>
          <a:xfrm>
            <a:off x="7649217" y="3429000"/>
            <a:ext cx="4025683" cy="2254004"/>
          </a:xfrm>
          <a:prstGeom prst="rect">
            <a:avLst/>
          </a:prstGeom>
        </p:spPr>
      </p:pic>
    </p:spTree>
    <p:extLst>
      <p:ext uri="{BB962C8B-B14F-4D97-AF65-F5344CB8AC3E}">
        <p14:creationId xmlns:p14="http://schemas.microsoft.com/office/powerpoint/2010/main" val="582588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Being Fair 2</a:t>
            </a:r>
          </a:p>
        </p:txBody>
      </p:sp>
      <p:pic>
        <p:nvPicPr>
          <p:cNvPr id="3" name="Picture 5" descr="A picture containing clothing, person, human face, smile&#10;&#10;Description automatically generated">
            <a:extLst>
              <a:ext uri="{FF2B5EF4-FFF2-40B4-BE49-F238E27FC236}">
                <a16:creationId xmlns:a16="http://schemas.microsoft.com/office/drawing/2014/main" id="{3CB741B2-7916-3982-4C57-7545859E3287}"/>
              </a:ext>
            </a:extLst>
          </p:cNvPr>
          <p:cNvPicPr>
            <a:picLocks noChangeAspect="1"/>
          </p:cNvPicPr>
          <p:nvPr/>
        </p:nvPicPr>
        <p:blipFill>
          <a:blip r:embed="rId3"/>
          <a:stretch>
            <a:fillRect/>
          </a:stretch>
        </p:blipFill>
        <p:spPr>
          <a:xfrm>
            <a:off x="495325" y="1279344"/>
            <a:ext cx="5600675" cy="3126569"/>
          </a:xfrm>
          <a:prstGeom prst="rect">
            <a:avLst/>
          </a:prstGeom>
        </p:spPr>
      </p:pic>
      <p:sp>
        <p:nvSpPr>
          <p:cNvPr id="7" name="TextBox 6">
            <a:extLst>
              <a:ext uri="{FF2B5EF4-FFF2-40B4-BE49-F238E27FC236}">
                <a16:creationId xmlns:a16="http://schemas.microsoft.com/office/drawing/2014/main" id="{6516F241-0CA6-BF02-EE4A-4EF0265AFBC8}"/>
              </a:ext>
            </a:extLst>
          </p:cNvPr>
          <p:cNvSpPr txBox="1"/>
          <p:nvPr/>
        </p:nvSpPr>
        <p:spPr>
          <a:xfrm>
            <a:off x="408455" y="4545529"/>
            <a:ext cx="6096000" cy="379656"/>
          </a:xfrm>
          <a:prstGeom prst="rect">
            <a:avLst/>
          </a:prstGeom>
          <a:noFill/>
        </p:spPr>
        <p:txBody>
          <a:bodyPr wrap="square">
            <a:spAutoFit/>
          </a:bodyPr>
          <a:lstStyle/>
          <a:p>
            <a:r>
              <a:rPr lang="en-GB" sz="1867" dirty="0">
                <a:latin typeface="Arial" panose="020B0604020202020204" pitchFamily="34" charset="0"/>
                <a:cs typeface="Arial" panose="020B0604020202020204" pitchFamily="34" charset="0"/>
                <a:hlinkClick r:id="rId4"/>
              </a:rPr>
              <a:t>Being Fair 2</a:t>
            </a:r>
            <a:endParaRPr lang="en-GB" sz="1867"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9595309-E741-8F6E-C4C1-2CA3ABBECDE8}"/>
              </a:ext>
            </a:extLst>
          </p:cNvPr>
          <p:cNvPicPr>
            <a:picLocks noChangeAspect="1"/>
          </p:cNvPicPr>
          <p:nvPr/>
        </p:nvPicPr>
        <p:blipFill>
          <a:blip r:embed="rId5"/>
          <a:stretch>
            <a:fillRect/>
          </a:stretch>
        </p:blipFill>
        <p:spPr>
          <a:xfrm>
            <a:off x="5130054" y="3353213"/>
            <a:ext cx="6696186" cy="2764289"/>
          </a:xfrm>
          <a:prstGeom prst="rect">
            <a:avLst/>
          </a:prstGeom>
        </p:spPr>
      </p:pic>
    </p:spTree>
    <p:extLst>
      <p:ext uri="{BB962C8B-B14F-4D97-AF65-F5344CB8AC3E}">
        <p14:creationId xmlns:p14="http://schemas.microsoft.com/office/powerpoint/2010/main" val="1362003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 U K L I V E ! 1 8 4 7 5 8 1 9 7 . 1 < / d o c u m e n t i d >  
     < s e n d e r i d > R A B E Y W A < / s e n d e r i d >  
     < s e n d e r e m a i l > R O H A N A . A B E Y W A R D A N A @ H I L L D I C K I N S O N . C O M < / s e n d e r e m a i l >  
     < l a s t m o d i f i e d > 2 0 2 3 - 0 9 - 0 6 T 1 2 : 0 6 : 4 8 . 0 0 0 0 0 0 0 + 0 1 : 0 0 < / l a s t m o d i f i e d >  
     < d a t a b a s e > U K L I V E < / d a t a b a s e >  
 < / p r o p e r t i e s > 
</file>

<file path=customXml/itemProps1.xml><?xml version="1.0" encoding="utf-8"?>
<ds:datastoreItem xmlns:ds="http://schemas.openxmlformats.org/officeDocument/2006/customXml" ds:itemID="{982C2BB8-18B4-4206-9B62-00E2479DF9BB}">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otalTime>4142</TotalTime>
  <Words>1218</Words>
  <Application>Microsoft Office PowerPoint</Application>
  <PresentationFormat>Widescreen</PresentationFormat>
  <Paragraphs>189</Paragraphs>
  <Slides>31</Slides>
  <Notes>29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Arial CE</vt:lpstr>
      <vt:lpstr>Calibri</vt:lpstr>
      <vt:lpstr>Calibri Light</vt:lpstr>
      <vt:lpstr>Courier New</vt:lpstr>
      <vt:lpstr>Office Theme</vt:lpstr>
      <vt:lpstr>5_Office Theme</vt:lpstr>
      <vt:lpstr>PowerPoint Presentation</vt:lpstr>
      <vt:lpstr>NHS Resolution purpose, functions and strategic focus:</vt:lpstr>
      <vt:lpstr>Our strategic priorities</vt:lpstr>
      <vt:lpstr>NHS Resolution initiatives to improve response to harm</vt:lpstr>
      <vt:lpstr>What do people expect?</vt:lpstr>
      <vt:lpstr>Saying sorry</vt:lpstr>
      <vt:lpstr>Duty of Candour</vt:lpstr>
      <vt:lpstr>Being fair: supporting a just and learning culture for staff and patients following incidents in the NHS</vt:lpstr>
      <vt:lpstr>Being Fair 2</vt:lpstr>
      <vt:lpstr>The Maternity Incentive Scheme</vt:lpstr>
      <vt:lpstr>Maternity incentive scheme </vt:lpstr>
      <vt:lpstr>MIS scheme conditions </vt:lpstr>
      <vt:lpstr>PowerPoint Presentation</vt:lpstr>
      <vt:lpstr>We will discuss </vt:lpstr>
      <vt:lpstr>1. The EN Scheme and its aims </vt:lpstr>
      <vt:lpstr>1. The Early Notification Scheme </vt:lpstr>
      <vt:lpstr>1. The Early Notification Scheme  Our role – getting closer to the incident </vt:lpstr>
      <vt:lpstr>1. The Early Notification Scheme - aims and benefits </vt:lpstr>
      <vt:lpstr>2. The Early Notification Scheme: criteria and liability investigation process</vt:lpstr>
      <vt:lpstr>2. The Early Notification Scheme: clinical definition</vt:lpstr>
      <vt:lpstr>2. The Early Notification Scheme: investigation process</vt:lpstr>
      <vt:lpstr>  </vt:lpstr>
      <vt:lpstr>3. The Second EN Report </vt:lpstr>
      <vt:lpstr>3. The Second EN Report  Chapter 2 – Benefits of early liability investigations</vt:lpstr>
      <vt:lpstr>3. The Second EN Report  Chapter 5 – Evolution of the EN Scheme </vt:lpstr>
      <vt:lpstr>3. The Second EN Report Chapter 6 – Recommendations </vt:lpstr>
      <vt:lpstr>PowerPoint Presentation</vt:lpstr>
      <vt:lpstr>Early Notification Family Liaison and Mediation Lead </vt:lpstr>
      <vt:lpstr>Maternity Voices Advisory Group</vt:lpstr>
      <vt:lpstr>Sharing learning resources </vt:lpstr>
      <vt:lpstr>PowerPoint Presentation</vt:lpstr>
    </vt:vector>
  </TitlesOfParts>
  <Company>NHS Resolution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Siobhan Pickard</dc:creator>
  <cp:lastModifiedBy>Jenifer Henry</cp:lastModifiedBy>
  <cp:revision>187</cp:revision>
  <dcterms:created xsi:type="dcterms:W3CDTF">2022-11-16T10:38:11Z</dcterms:created>
  <dcterms:modified xsi:type="dcterms:W3CDTF">2023-10-18T09:55:30Z</dcterms:modified>
</cp:coreProperties>
</file>