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834895" y="5138928"/>
            <a:ext cx="462280" cy="512445"/>
          </a:xfrm>
          <a:custGeom>
            <a:avLst/>
            <a:gdLst/>
            <a:ahLst/>
            <a:cxnLst/>
            <a:rect l="l" t="t" r="r" b="b"/>
            <a:pathLst>
              <a:path w="462280" h="512445">
                <a:moveTo>
                  <a:pt x="461772" y="0"/>
                </a:moveTo>
                <a:lnTo>
                  <a:pt x="0" y="0"/>
                </a:lnTo>
                <a:lnTo>
                  <a:pt x="0" y="512063"/>
                </a:lnTo>
                <a:lnTo>
                  <a:pt x="461772" y="512063"/>
                </a:lnTo>
                <a:lnTo>
                  <a:pt x="46177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09059" y="4698492"/>
            <a:ext cx="462280" cy="952500"/>
          </a:xfrm>
          <a:custGeom>
            <a:avLst/>
            <a:gdLst/>
            <a:ahLst/>
            <a:cxnLst/>
            <a:rect l="l" t="t" r="r" b="b"/>
            <a:pathLst>
              <a:path w="462279" h="952500">
                <a:moveTo>
                  <a:pt x="461772" y="0"/>
                </a:moveTo>
                <a:lnTo>
                  <a:pt x="0" y="0"/>
                </a:lnTo>
                <a:lnTo>
                  <a:pt x="0" y="952500"/>
                </a:lnTo>
                <a:lnTo>
                  <a:pt x="461772" y="952500"/>
                </a:lnTo>
                <a:lnTo>
                  <a:pt x="46177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984747" y="4075176"/>
            <a:ext cx="460375" cy="1576070"/>
          </a:xfrm>
          <a:custGeom>
            <a:avLst/>
            <a:gdLst/>
            <a:ahLst/>
            <a:cxnLst/>
            <a:rect l="l" t="t" r="r" b="b"/>
            <a:pathLst>
              <a:path w="460375" h="1576070">
                <a:moveTo>
                  <a:pt x="460248" y="0"/>
                </a:moveTo>
                <a:lnTo>
                  <a:pt x="0" y="0"/>
                </a:lnTo>
                <a:lnTo>
                  <a:pt x="0" y="1575815"/>
                </a:lnTo>
                <a:lnTo>
                  <a:pt x="460248" y="1575815"/>
                </a:lnTo>
                <a:lnTo>
                  <a:pt x="46024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058911" y="4515611"/>
            <a:ext cx="460375" cy="1135380"/>
          </a:xfrm>
          <a:custGeom>
            <a:avLst/>
            <a:gdLst/>
            <a:ahLst/>
            <a:cxnLst/>
            <a:rect l="l" t="t" r="r" b="b"/>
            <a:pathLst>
              <a:path w="460375" h="1135379">
                <a:moveTo>
                  <a:pt x="460248" y="0"/>
                </a:moveTo>
                <a:lnTo>
                  <a:pt x="0" y="0"/>
                </a:lnTo>
                <a:lnTo>
                  <a:pt x="0" y="1135379"/>
                </a:lnTo>
                <a:lnTo>
                  <a:pt x="460248" y="1135379"/>
                </a:lnTo>
                <a:lnTo>
                  <a:pt x="46024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96667" y="4477511"/>
            <a:ext cx="460375" cy="1173480"/>
          </a:xfrm>
          <a:custGeom>
            <a:avLst/>
            <a:gdLst/>
            <a:ahLst/>
            <a:cxnLst/>
            <a:rect l="l" t="t" r="r" b="b"/>
            <a:pathLst>
              <a:path w="460375" h="1173479">
                <a:moveTo>
                  <a:pt x="460248" y="0"/>
                </a:moveTo>
                <a:lnTo>
                  <a:pt x="0" y="0"/>
                </a:lnTo>
                <a:lnTo>
                  <a:pt x="0" y="1173479"/>
                </a:lnTo>
                <a:lnTo>
                  <a:pt x="460248" y="1173479"/>
                </a:lnTo>
                <a:lnTo>
                  <a:pt x="460248" y="0"/>
                </a:lnTo>
                <a:close/>
              </a:path>
            </a:pathLst>
          </a:custGeom>
          <a:solidFill>
            <a:srgbClr val="D28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370832" y="4148328"/>
            <a:ext cx="460375" cy="1503045"/>
          </a:xfrm>
          <a:custGeom>
            <a:avLst/>
            <a:gdLst/>
            <a:ahLst/>
            <a:cxnLst/>
            <a:rect l="l" t="t" r="r" b="b"/>
            <a:pathLst>
              <a:path w="460375" h="1503045">
                <a:moveTo>
                  <a:pt x="460247" y="0"/>
                </a:moveTo>
                <a:lnTo>
                  <a:pt x="0" y="0"/>
                </a:lnTo>
                <a:lnTo>
                  <a:pt x="0" y="1502664"/>
                </a:lnTo>
                <a:lnTo>
                  <a:pt x="460247" y="1502664"/>
                </a:lnTo>
                <a:lnTo>
                  <a:pt x="460247" y="0"/>
                </a:lnTo>
                <a:close/>
              </a:path>
            </a:pathLst>
          </a:custGeom>
          <a:solidFill>
            <a:srgbClr val="D28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444996" y="1691640"/>
            <a:ext cx="460375" cy="3959860"/>
          </a:xfrm>
          <a:custGeom>
            <a:avLst/>
            <a:gdLst/>
            <a:ahLst/>
            <a:cxnLst/>
            <a:rect l="l" t="t" r="r" b="b"/>
            <a:pathLst>
              <a:path w="460375" h="3959860">
                <a:moveTo>
                  <a:pt x="460248" y="0"/>
                </a:moveTo>
                <a:lnTo>
                  <a:pt x="0" y="0"/>
                </a:lnTo>
                <a:lnTo>
                  <a:pt x="0" y="3959352"/>
                </a:lnTo>
                <a:lnTo>
                  <a:pt x="460248" y="3959352"/>
                </a:lnTo>
                <a:lnTo>
                  <a:pt x="460248" y="0"/>
                </a:lnTo>
                <a:close/>
              </a:path>
            </a:pathLst>
          </a:custGeom>
          <a:solidFill>
            <a:srgbClr val="D28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519159" y="3157728"/>
            <a:ext cx="462280" cy="2493645"/>
          </a:xfrm>
          <a:custGeom>
            <a:avLst/>
            <a:gdLst/>
            <a:ahLst/>
            <a:cxnLst/>
            <a:rect l="l" t="t" r="r" b="b"/>
            <a:pathLst>
              <a:path w="462279" h="2493645">
                <a:moveTo>
                  <a:pt x="461772" y="0"/>
                </a:moveTo>
                <a:lnTo>
                  <a:pt x="0" y="0"/>
                </a:lnTo>
                <a:lnTo>
                  <a:pt x="0" y="2493264"/>
                </a:lnTo>
                <a:lnTo>
                  <a:pt x="461772" y="2493264"/>
                </a:lnTo>
                <a:lnTo>
                  <a:pt x="461772" y="0"/>
                </a:lnTo>
                <a:close/>
              </a:path>
            </a:pathLst>
          </a:custGeom>
          <a:solidFill>
            <a:srgbClr val="D28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2756916" y="5212080"/>
            <a:ext cx="462280" cy="439420"/>
          </a:xfrm>
          <a:custGeom>
            <a:avLst/>
            <a:gdLst/>
            <a:ahLst/>
            <a:cxnLst/>
            <a:rect l="l" t="t" r="r" b="b"/>
            <a:pathLst>
              <a:path w="462280" h="439420">
                <a:moveTo>
                  <a:pt x="461771" y="0"/>
                </a:moveTo>
                <a:lnTo>
                  <a:pt x="0" y="0"/>
                </a:lnTo>
                <a:lnTo>
                  <a:pt x="0" y="438912"/>
                </a:lnTo>
                <a:lnTo>
                  <a:pt x="461771" y="438912"/>
                </a:lnTo>
                <a:lnTo>
                  <a:pt x="46177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4831079" y="4991100"/>
            <a:ext cx="462280" cy="660400"/>
          </a:xfrm>
          <a:custGeom>
            <a:avLst/>
            <a:gdLst/>
            <a:ahLst/>
            <a:cxnLst/>
            <a:rect l="l" t="t" r="r" b="b"/>
            <a:pathLst>
              <a:path w="462279" h="660400">
                <a:moveTo>
                  <a:pt x="461772" y="0"/>
                </a:moveTo>
                <a:lnTo>
                  <a:pt x="0" y="0"/>
                </a:lnTo>
                <a:lnTo>
                  <a:pt x="0" y="659891"/>
                </a:lnTo>
                <a:lnTo>
                  <a:pt x="461772" y="659891"/>
                </a:lnTo>
                <a:lnTo>
                  <a:pt x="46177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6905243" y="4625340"/>
            <a:ext cx="462280" cy="1026160"/>
          </a:xfrm>
          <a:custGeom>
            <a:avLst/>
            <a:gdLst/>
            <a:ahLst/>
            <a:cxnLst/>
            <a:rect l="l" t="t" r="r" b="b"/>
            <a:pathLst>
              <a:path w="462279" h="1026160">
                <a:moveTo>
                  <a:pt x="461772" y="0"/>
                </a:moveTo>
                <a:lnTo>
                  <a:pt x="0" y="0"/>
                </a:lnTo>
                <a:lnTo>
                  <a:pt x="0" y="1025651"/>
                </a:lnTo>
                <a:lnTo>
                  <a:pt x="461772" y="1025651"/>
                </a:lnTo>
                <a:lnTo>
                  <a:pt x="46177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8980931" y="5321808"/>
            <a:ext cx="460375" cy="329565"/>
          </a:xfrm>
          <a:custGeom>
            <a:avLst/>
            <a:gdLst/>
            <a:ahLst/>
            <a:cxnLst/>
            <a:rect l="l" t="t" r="r" b="b"/>
            <a:pathLst>
              <a:path w="460375" h="329564">
                <a:moveTo>
                  <a:pt x="460248" y="0"/>
                </a:moveTo>
                <a:lnTo>
                  <a:pt x="0" y="0"/>
                </a:lnTo>
                <a:lnTo>
                  <a:pt x="0" y="329183"/>
                </a:lnTo>
                <a:lnTo>
                  <a:pt x="460248" y="329183"/>
                </a:lnTo>
                <a:lnTo>
                  <a:pt x="460248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488947" y="1251204"/>
            <a:ext cx="0" cy="4399915"/>
          </a:xfrm>
          <a:custGeom>
            <a:avLst/>
            <a:gdLst/>
            <a:ahLst/>
            <a:cxnLst/>
            <a:rect l="l" t="t" r="r" b="b"/>
            <a:pathLst>
              <a:path h="4399915">
                <a:moveTo>
                  <a:pt x="0" y="4399788"/>
                </a:moveTo>
                <a:lnTo>
                  <a:pt x="0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432560" y="565099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432560" y="491794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432560" y="418490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432560" y="345186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432560" y="271729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432560" y="198424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432560" y="125120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488947" y="5650992"/>
            <a:ext cx="8298180" cy="0"/>
          </a:xfrm>
          <a:custGeom>
            <a:avLst/>
            <a:gdLst/>
            <a:ahLst/>
            <a:cxnLst/>
            <a:rect l="l" t="t" r="r" b="b"/>
            <a:pathLst>
              <a:path w="8298180">
                <a:moveTo>
                  <a:pt x="0" y="0"/>
                </a:moveTo>
                <a:lnTo>
                  <a:pt x="8298180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488947" y="5650992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563111" y="5650992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5638800" y="5650992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7712964" y="5650992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787128" y="5650992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2404" y="4843399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37203" y="4402912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26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12002" y="3779647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43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86673" y="4219702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31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23541" y="4182821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32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98340" y="3852494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41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47938" y="2862453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68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84423" y="4916551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59477" y="4696460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34276" y="4329811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28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54794" y="5026533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21435" y="5512689"/>
            <a:ext cx="1162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31519" y="4779010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1519" y="4045458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40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31519" y="3311728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60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42820" y="5743397"/>
            <a:ext cx="5689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Lo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spc="-5" dirty="0">
                <a:latin typeface="Calibri"/>
                <a:cs typeface="Calibri"/>
              </a:rPr>
              <a:t>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27542" y="5743397"/>
            <a:ext cx="448309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ou</a:t>
            </a:r>
            <a:r>
              <a:rPr sz="1400" spc="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h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1613" y="2866800"/>
            <a:ext cx="179536" cy="11715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200" b="1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sz="12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b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b="1" dirty="0">
                <a:latin typeface="Arial" panose="020B0604020202020204" pitchFamily="34" charset="0"/>
                <a:cs typeface="Arial" panose="020B0604020202020204" pitchFamily="34" charset="0"/>
              </a:rPr>
              <a:t>bids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7260" y="504825"/>
            <a:ext cx="6104255" cy="2169183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breakdown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successful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unsuccessful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bids 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1600" b="1" spc="-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5158740" algn="ctr">
              <a:lnSpc>
                <a:spcPct val="100000"/>
              </a:lnSpc>
              <a:spcBef>
                <a:spcPts val="620"/>
              </a:spcBef>
            </a:pPr>
            <a:r>
              <a:rPr sz="1400" spc="-5" dirty="0">
                <a:latin typeface="Calibri"/>
                <a:cs typeface="Calibri"/>
              </a:rPr>
              <a:t>120</a:t>
            </a:r>
            <a:endParaRPr sz="1400" dirty="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555"/>
              </a:spcBef>
            </a:pPr>
            <a:r>
              <a:rPr sz="1400" spc="-5" dirty="0">
                <a:latin typeface="Calibri"/>
                <a:cs typeface="Calibri"/>
              </a:rPr>
              <a:t>108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R="5158740"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100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 marR="5067935" algn="ctr">
              <a:lnSpc>
                <a:spcPct val="100000"/>
              </a:lnSpc>
              <a:spcBef>
                <a:spcPts val="869"/>
              </a:spcBef>
            </a:pPr>
            <a:r>
              <a:rPr sz="1400" spc="-5" dirty="0">
                <a:latin typeface="Calibri"/>
                <a:cs typeface="Calibri"/>
              </a:rPr>
              <a:t>80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016251" y="6403848"/>
            <a:ext cx="99060" cy="97790"/>
          </a:xfrm>
          <a:custGeom>
            <a:avLst/>
            <a:gdLst/>
            <a:ahLst/>
            <a:cxnLst/>
            <a:rect l="l" t="t" r="r" b="b"/>
            <a:pathLst>
              <a:path w="99060" h="97789">
                <a:moveTo>
                  <a:pt x="0" y="97536"/>
                </a:moveTo>
                <a:lnTo>
                  <a:pt x="99060" y="97536"/>
                </a:lnTo>
                <a:lnTo>
                  <a:pt x="99060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146173" y="6312814"/>
            <a:ext cx="159321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trusts submitting</a:t>
            </a:r>
            <a:r>
              <a:rPr sz="12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bids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081271" y="6403848"/>
            <a:ext cx="99060" cy="97790"/>
          </a:xfrm>
          <a:custGeom>
            <a:avLst/>
            <a:gdLst/>
            <a:ahLst/>
            <a:cxnLst/>
            <a:rect l="l" t="t" r="r" b="b"/>
            <a:pathLst>
              <a:path w="99060" h="97789">
                <a:moveTo>
                  <a:pt x="0" y="97536"/>
                </a:moveTo>
                <a:lnTo>
                  <a:pt x="99060" y="97536"/>
                </a:lnTo>
                <a:lnTo>
                  <a:pt x="99060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D28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211573" y="5701832"/>
            <a:ext cx="2690495" cy="811761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2545" algn="ctr">
              <a:lnSpc>
                <a:spcPct val="100000"/>
              </a:lnSpc>
              <a:spcBef>
                <a:spcPts val="430"/>
              </a:spcBef>
              <a:tabLst>
                <a:tab pos="2239645" algn="l"/>
              </a:tabLst>
            </a:pPr>
            <a:r>
              <a:rPr sz="1400" dirty="0">
                <a:latin typeface="Calibri"/>
                <a:cs typeface="Calibri"/>
              </a:rPr>
              <a:t>Mi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dirty="0">
                <a:latin typeface="Calibri"/>
                <a:cs typeface="Calibri"/>
              </a:rPr>
              <a:t>s	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orth</a:t>
            </a:r>
            <a:endParaRPr sz="1400" dirty="0">
              <a:latin typeface="Calibri"/>
              <a:cs typeface="Calibri"/>
            </a:endParaRPr>
          </a:p>
          <a:p>
            <a:pPr marL="163830" algn="ctr">
              <a:lnSpc>
                <a:spcPct val="100000"/>
              </a:lnSpc>
              <a:spcBef>
                <a:spcPts val="325"/>
              </a:spcBef>
            </a:pPr>
            <a:r>
              <a:rPr sz="1400" b="1" spc="-10" dirty="0">
                <a:latin typeface="Calibri"/>
                <a:cs typeface="Calibri"/>
              </a:rPr>
              <a:t>Region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number of bids</a:t>
            </a:r>
            <a:r>
              <a:rPr sz="12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submitted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838188" y="6403848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0" y="97536"/>
                </a:moveTo>
                <a:lnTo>
                  <a:pt x="97535" y="97536"/>
                </a:lnTo>
                <a:lnTo>
                  <a:pt x="97535" y="0"/>
                </a:lnTo>
                <a:lnTo>
                  <a:pt x="0" y="0"/>
                </a:lnTo>
                <a:lnTo>
                  <a:pt x="0" y="97536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967219" y="6312814"/>
            <a:ext cx="1659889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of successful</a:t>
            </a:r>
            <a:r>
              <a:rPr sz="1200" spc="-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bids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718819" y="6560922"/>
            <a:ext cx="707834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Analysis of incentivisation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bids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NHS Resolution </a:t>
            </a:r>
            <a:r>
              <a:rPr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Sign up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sz="12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Campaign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441" y="504825"/>
            <a:ext cx="1593761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S Resolutio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EB8"/>
      </a:accent1>
      <a:accent2>
        <a:srgbClr val="003087"/>
      </a:accent2>
      <a:accent3>
        <a:srgbClr val="41B6E6"/>
      </a:accent3>
      <a:accent4>
        <a:srgbClr val="00A499"/>
      </a:accent4>
      <a:accent5>
        <a:srgbClr val="4BACC6"/>
      </a:accent5>
      <a:accent6>
        <a:srgbClr val="768692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56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Hannah</dc:creator>
  <cp:lastModifiedBy>Admin</cp:lastModifiedBy>
  <cp:revision>2</cp:revision>
  <dcterms:created xsi:type="dcterms:W3CDTF">2017-08-18T14:24:46Z</dcterms:created>
  <dcterms:modified xsi:type="dcterms:W3CDTF">2017-08-18T14:03:09Z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2015-07-29T00:00:00Z</vt:filetime>
  </property>
  <property fmtid="{D5CDD505-2E9C-101B-9397-08002B2CF9AE}" pid="3" name="Creator">
    <vt:lpwstr>Microsoft® Excel® 2010</vt:lpwstr>
  </property>
  <property fmtid="{D5CDD505-2E9C-101B-9397-08002B2CF9AE}" pid="4" name="LastSaved">
    <vt:filetime>2017-08-18T00:00:00Z</vt:filetime>
  </property>
</Properties>
</file>